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1" r:id="rId1"/>
  </p:sldMasterIdLst>
  <p:sldIdLst>
    <p:sldId id="277" r:id="rId2"/>
    <p:sldId id="283" r:id="rId3"/>
    <p:sldId id="278" r:id="rId4"/>
    <p:sldId id="257" r:id="rId5"/>
    <p:sldId id="258" r:id="rId6"/>
    <p:sldId id="259" r:id="rId7"/>
    <p:sldId id="260" r:id="rId8"/>
    <p:sldId id="264" r:id="rId9"/>
    <p:sldId id="268" r:id="rId10"/>
    <p:sldId id="269" r:id="rId11"/>
    <p:sldId id="270" r:id="rId12"/>
    <p:sldId id="271" r:id="rId13"/>
    <p:sldId id="272" r:id="rId14"/>
    <p:sldId id="273" r:id="rId15"/>
    <p:sldId id="274" r:id="rId16"/>
    <p:sldId id="275" r:id="rId17"/>
    <p:sldId id="279" r:id="rId18"/>
    <p:sldId id="280" r:id="rId19"/>
    <p:sldId id="281" r:id="rId20"/>
    <p:sldId id="282"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1613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959" autoAdjust="0"/>
    <p:restoredTop sz="94660"/>
  </p:normalViewPr>
  <p:slideViewPr>
    <p:cSldViewPr snapToGrid="0">
      <p:cViewPr varScale="1">
        <p:scale>
          <a:sx n="87" d="100"/>
          <a:sy n="87" d="100"/>
        </p:scale>
        <p:origin x="-78" y="-21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lgn="l">
              <a:defRPr/>
            </a:lvl1p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38C08-47C7-4847-B0BE-B9D8DEEB3D1B}"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3462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139500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pl-PL"/>
              <a:t>Kliknij, aby edytować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38C08-47C7-4847-B0BE-B9D8DEEB3D1B}"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6489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1607402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l-PL"/>
              <a:t>Kliknij, aby edytować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38C08-47C7-4847-B0BE-B9D8DEEB3D1B}"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470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l-PL"/>
              <a:t>Kliknij, aby edytować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38736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2412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l-PL"/>
              <a:t>Kliknij, aby edytować style wzorca tekstu</a:t>
            </a:r>
          </a:p>
        </p:txBody>
      </p:sp>
      <p:sp>
        <p:nvSpPr>
          <p:cNvPr id="6" name="Content Placeholder 5"/>
          <p:cNvSpPr>
            <a:spLocks noGrp="1"/>
          </p:cNvSpPr>
          <p:nvPr>
            <p:ph sz="quarter" idx="4"/>
          </p:nvPr>
        </p:nvSpPr>
        <p:spPr>
          <a:xfrm>
            <a:off x="5990888" y="2967788"/>
            <a:ext cx="4754880" cy="33415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414234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255110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390797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l-PL"/>
              <a:t>Kliknij, aby edytować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38C08-47C7-4847-B0BE-B9D8DEEB3D1B}" type="slidenum">
              <a:rPr lang="en-US" smtClean="0"/>
              <a:pPr/>
              <a:t>‹#›</a:t>
            </a:fld>
            <a:endParaRPr lang="en-US" dirty="0"/>
          </a:p>
        </p:txBody>
      </p:sp>
    </p:spTree>
    <p:extLst>
      <p:ext uri="{BB962C8B-B14F-4D97-AF65-F5344CB8AC3E}">
        <p14:creationId xmlns="" xmlns:p14="http://schemas.microsoft.com/office/powerpoint/2010/main" val="115455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D4E46AA-1EC0-4433-9956-E798E94A6FB7}" type="datetimeFigureOut">
              <a:rPr lang="en-US" smtClean="0"/>
              <a:pPr/>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38C08-47C7-4847-B0BE-B9D8DEEB3D1B}"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0613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D4E46AA-1EC0-4433-9956-E798E94A6FB7}" type="datetimeFigureOut">
              <a:rPr lang="en-US" smtClean="0"/>
              <a:pPr/>
              <a:t>5/12/2022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38C08-47C7-4847-B0BE-B9D8DEEB3D1B}"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33036849"/>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 xmlns:a16="http://schemas.microsoft.com/office/drawing/2014/main" id="{B2F63790-02BE-4D55-ABCA-10CAD6091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B7B1BBC6-0BA9-4E0C-8C8E-B2F0741A9BDB}"/>
              </a:ext>
            </a:extLst>
          </p:cNvPr>
          <p:cNvSpPr>
            <a:spLocks noGrp="1"/>
          </p:cNvSpPr>
          <p:nvPr>
            <p:ph type="ctrTitle"/>
          </p:nvPr>
        </p:nvSpPr>
        <p:spPr>
          <a:xfrm>
            <a:off x="738198" y="381067"/>
            <a:ext cx="5370974" cy="3581063"/>
          </a:xfrm>
        </p:spPr>
        <p:txBody>
          <a:bodyPr vert="horz" lIns="91440" tIns="45720" rIns="91440" bIns="45720" rtlCol="0" anchor="b">
            <a:normAutofit/>
          </a:bodyPr>
          <a:lstStyle/>
          <a:p>
            <a:pPr algn="ctr"/>
            <a:r>
              <a:rPr lang="en-US" sz="4400" b="1" kern="1200" dirty="0">
                <a:latin typeface="+mj-lt"/>
                <a:ea typeface="+mj-ea"/>
                <a:cs typeface="+mj-cs"/>
              </a:rPr>
              <a:t>Ścieżka pozytywnej energii</a:t>
            </a:r>
          </a:p>
        </p:txBody>
      </p:sp>
      <p:cxnSp>
        <p:nvCxnSpPr>
          <p:cNvPr id="28" name="Straight Connector 24">
            <a:extLst>
              <a:ext uri="{FF2B5EF4-FFF2-40B4-BE49-F238E27FC236}">
                <a16:creationId xmlns="" xmlns:a16="http://schemas.microsoft.com/office/drawing/2014/main" id="{B25F28BA-1F8F-4067-9CFA-0DBF0C7AF2A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09085" y="4343196"/>
            <a:ext cx="5029200" cy="0"/>
          </a:xfrm>
          <a:prstGeom prst="line">
            <a:avLst/>
          </a:prstGeom>
          <a:ln w="19050">
            <a:solidFill>
              <a:srgbClr val="739B43"/>
            </a:solidFill>
          </a:ln>
        </p:spPr>
        <p:style>
          <a:lnRef idx="1">
            <a:schemeClr val="accent1"/>
          </a:lnRef>
          <a:fillRef idx="0">
            <a:schemeClr val="accent1"/>
          </a:fillRef>
          <a:effectRef idx="0">
            <a:schemeClr val="accent1"/>
          </a:effectRef>
          <a:fontRef idx="minor">
            <a:schemeClr val="tx1"/>
          </a:fontRef>
        </p:style>
      </p:cxnSp>
      <p:pic>
        <p:nvPicPr>
          <p:cNvPr id="18" name="Obraz 17" descr="Obraz zawierający drzewo, zewnętrzne, roślina&#10;&#10;Opis wygenerowany automatycznie">
            <a:extLst>
              <a:ext uri="{FF2B5EF4-FFF2-40B4-BE49-F238E27FC236}">
                <a16:creationId xmlns="" xmlns:a16="http://schemas.microsoft.com/office/drawing/2014/main" id="{9FD12E4F-6492-492D-8DE1-970D3962659D}"/>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30828" b="-1"/>
          <a:stretch/>
        </p:blipFill>
        <p:spPr>
          <a:xfrm rot="5400000">
            <a:off x="5974559" y="641534"/>
            <a:ext cx="6858000" cy="5576882"/>
          </a:xfrm>
          <a:prstGeom prst="rect">
            <a:avLst/>
          </a:prstGeom>
        </p:spPr>
      </p:pic>
      <p:sp>
        <p:nvSpPr>
          <p:cNvPr id="3" name="pole tekstowe 2">
            <a:extLst>
              <a:ext uri="{FF2B5EF4-FFF2-40B4-BE49-F238E27FC236}">
                <a16:creationId xmlns="" xmlns:a16="http://schemas.microsoft.com/office/drawing/2014/main" id="{C08136F0-F8D5-4445-9A57-16B103A3BED7}"/>
              </a:ext>
            </a:extLst>
          </p:cNvPr>
          <p:cNvSpPr txBox="1"/>
          <p:nvPr/>
        </p:nvSpPr>
        <p:spPr>
          <a:xfrm>
            <a:off x="570669" y="4579555"/>
            <a:ext cx="5706032" cy="769441"/>
          </a:xfrm>
          <a:prstGeom prst="rect">
            <a:avLst/>
          </a:prstGeom>
          <a:noFill/>
        </p:spPr>
        <p:txBody>
          <a:bodyPr wrap="square" rtlCol="0">
            <a:spAutoFit/>
          </a:bodyPr>
          <a:lstStyle/>
          <a:p>
            <a:r>
              <a:rPr lang="pl-PL" sz="4400" b="1" dirty="0"/>
              <a:t>„Zielone serce Żywca”</a:t>
            </a:r>
          </a:p>
        </p:txBody>
      </p:sp>
    </p:spTree>
    <p:extLst>
      <p:ext uri="{BB962C8B-B14F-4D97-AF65-F5344CB8AC3E}">
        <p14:creationId xmlns="" xmlns:p14="http://schemas.microsoft.com/office/powerpoint/2010/main" val="175468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F45305BF-9E36-64BA-8FC2-25519FCCE83B}"/>
              </a:ext>
            </a:extLst>
          </p:cNvPr>
          <p:cNvSpPr>
            <a:spLocks noGrp="1"/>
          </p:cNvSpPr>
          <p:nvPr>
            <p:ph idx="1"/>
          </p:nvPr>
        </p:nvSpPr>
        <p:spPr>
          <a:xfrm>
            <a:off x="785589" y="815008"/>
            <a:ext cx="4681146" cy="4976192"/>
          </a:xfrm>
        </p:spPr>
        <p:txBody>
          <a:bodyPr vert="horz" lIns="91440" tIns="45720" rIns="91440" bIns="45720" rtlCol="0">
            <a:normAutofit/>
          </a:bodyPr>
          <a:lstStyle/>
          <a:p>
            <a:r>
              <a:rPr lang="pl-PL" dirty="0"/>
              <a:t>Naszą uwagę przykuwa roślina o nazwie </a:t>
            </a:r>
            <a:r>
              <a:rPr lang="pl-PL" b="1" dirty="0"/>
              <a:t>LESZCZYNA POSPOLITA. </a:t>
            </a:r>
          </a:p>
          <a:p>
            <a:r>
              <a:rPr lang="pl-PL" dirty="0"/>
              <a:t>Ma ona bardzo charakterystyczny wygląd, przez co nie łatwo przejść obok niej obojętnie.</a:t>
            </a:r>
          </a:p>
          <a:p>
            <a:r>
              <a:rPr lang="pl-PL" dirty="0"/>
              <a:t>Leszczyna pospolita, orzech laskowy – gatunek krzewu należącego do rodziny brzozowatych.</a:t>
            </a:r>
          </a:p>
          <a:p>
            <a:r>
              <a:rPr lang="pl-PL" dirty="0"/>
              <a:t>W Polsce pospolita zarówno na niżu jak i w górach do ok. 1300 m n.p.m.</a:t>
            </a:r>
            <a:endParaRPr lang="en-US" dirty="0"/>
          </a:p>
        </p:txBody>
      </p:sp>
      <p:pic>
        <p:nvPicPr>
          <p:cNvPr id="4" name="Obraz 4" descr="Obraz zawierający drzewo, zewnętrzne, trawa, roślina&#10;&#10;Opis wygenerowany automatycznie">
            <a:extLst>
              <a:ext uri="{FF2B5EF4-FFF2-40B4-BE49-F238E27FC236}">
                <a16:creationId xmlns="" xmlns:a16="http://schemas.microsoft.com/office/drawing/2014/main" id="{1B506E22-224F-7B30-3FB2-66767ED84AB7}"/>
              </a:ext>
            </a:extLst>
          </p:cNvPr>
          <p:cNvPicPr>
            <a:picLocks noChangeAspect="1"/>
          </p:cNvPicPr>
          <p:nvPr/>
        </p:nvPicPr>
        <p:blipFill rotWithShape="1">
          <a:blip r:embed="rId2" cstate="print"/>
          <a:srcRect l="38543" r="23402"/>
          <a:stretch/>
        </p:blipFill>
        <p:spPr>
          <a:xfrm>
            <a:off x="6725266" y="10"/>
            <a:ext cx="5466734" cy="6857990"/>
          </a:xfrm>
          <a:prstGeom prst="rect">
            <a:avLst/>
          </a:prstGeom>
        </p:spPr>
      </p:pic>
    </p:spTree>
    <p:extLst>
      <p:ext uri="{BB962C8B-B14F-4D97-AF65-F5344CB8AC3E}">
        <p14:creationId xmlns="" xmlns:p14="http://schemas.microsoft.com/office/powerpoint/2010/main" val="92016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1613B"/>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Obraz 9" descr="Obraz zawierający drzewo, zewnętrzne, roślina, drewno&#10;&#10;Opis wygenerowany automatycznie">
            <a:extLst>
              <a:ext uri="{FF2B5EF4-FFF2-40B4-BE49-F238E27FC236}">
                <a16:creationId xmlns="" xmlns:a16="http://schemas.microsoft.com/office/drawing/2014/main" id="{68A58305-60C2-4920-B49D-85EFCD59BA1F}"/>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2" b="5051"/>
          <a:stretch/>
        </p:blipFill>
        <p:spPr>
          <a:xfrm>
            <a:off x="321734" y="321733"/>
            <a:ext cx="5674894" cy="3030842"/>
          </a:xfrm>
          <a:prstGeom prst="rect">
            <a:avLst/>
          </a:prstGeom>
        </p:spPr>
      </p:pic>
      <p:pic>
        <p:nvPicPr>
          <p:cNvPr id="6" name="Obraz 5" descr="Obraz zawierający drzewo, zewnętrzne, roślina, drewno&#10;&#10;Opis wygenerowany automatycznie">
            <a:extLst>
              <a:ext uri="{FF2B5EF4-FFF2-40B4-BE49-F238E27FC236}">
                <a16:creationId xmlns="" xmlns:a16="http://schemas.microsoft.com/office/drawing/2014/main" id="{D740ED8C-A5E1-4E2B-A2B4-F0EFDF7A353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41650" b="1"/>
          <a:stretch/>
        </p:blipFill>
        <p:spPr>
          <a:xfrm rot="5400000">
            <a:off x="271766" y="3574258"/>
            <a:ext cx="2776517" cy="2676579"/>
          </a:xfrm>
          <a:prstGeom prst="rect">
            <a:avLst/>
          </a:prstGeom>
        </p:spPr>
      </p:pic>
      <p:pic>
        <p:nvPicPr>
          <p:cNvPr id="4" name="Obraz 4" descr="Obraz zawierający trawa, zewnętrzne, drzewo, roślina&#10;&#10;Opis wygenerowany automatycznie">
            <a:extLst>
              <a:ext uri="{FF2B5EF4-FFF2-40B4-BE49-F238E27FC236}">
                <a16:creationId xmlns="" xmlns:a16="http://schemas.microsoft.com/office/drawing/2014/main" id="{70DE8C76-738B-6F50-1366-B028077A4870}"/>
              </a:ext>
            </a:extLst>
          </p:cNvPr>
          <p:cNvPicPr>
            <a:picLocks noChangeAspect="1"/>
          </p:cNvPicPr>
          <p:nvPr/>
        </p:nvPicPr>
        <p:blipFill rotWithShape="1">
          <a:blip r:embed="rId4" cstate="print"/>
          <a:srcRect l="3401" r="41362" b="-2"/>
          <a:stretch/>
        </p:blipFill>
        <p:spPr>
          <a:xfrm rot="5400000">
            <a:off x="3185115" y="3489292"/>
            <a:ext cx="2785951" cy="2837076"/>
          </a:xfrm>
          <a:prstGeom prst="rect">
            <a:avLst/>
          </a:prstGeom>
        </p:spPr>
      </p:pic>
      <p:pic>
        <p:nvPicPr>
          <p:cNvPr id="8" name="Obraz 7" descr="Obraz zawierający drzewo, roślina&#10;&#10;Opis wygenerowany automatycznie">
            <a:extLst>
              <a:ext uri="{FF2B5EF4-FFF2-40B4-BE49-F238E27FC236}">
                <a16:creationId xmlns="" xmlns:a16="http://schemas.microsoft.com/office/drawing/2014/main" id="{7BA349DF-F864-4794-A1BA-F86D432B6FCD}"/>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2303" r="38432" b="1"/>
          <a:stretch/>
        </p:blipFill>
        <p:spPr>
          <a:xfrm rot="5400000">
            <a:off x="6043282" y="473824"/>
            <a:ext cx="5979074" cy="5674892"/>
          </a:xfrm>
          <a:prstGeom prst="rect">
            <a:avLst/>
          </a:prstGeom>
        </p:spPr>
      </p:pic>
    </p:spTree>
    <p:extLst>
      <p:ext uri="{BB962C8B-B14F-4D97-AF65-F5344CB8AC3E}">
        <p14:creationId xmlns="" xmlns:p14="http://schemas.microsoft.com/office/powerpoint/2010/main" val="314437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5D4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Obraz 4" descr="Obraz zawierający trawa, zewnętrzne, kwiat, roślina&#10;&#10;Opis wygenerowany automatycznie">
            <a:extLst>
              <a:ext uri="{FF2B5EF4-FFF2-40B4-BE49-F238E27FC236}">
                <a16:creationId xmlns="" xmlns:a16="http://schemas.microsoft.com/office/drawing/2014/main" id="{B5D36E91-44A4-8805-7AAC-AA55815B1941}"/>
              </a:ext>
            </a:extLst>
          </p:cNvPr>
          <p:cNvPicPr>
            <a:picLocks noChangeAspect="1"/>
          </p:cNvPicPr>
          <p:nvPr/>
        </p:nvPicPr>
        <p:blipFill rotWithShape="1">
          <a:blip r:embed="rId2" cstate="print"/>
          <a:srcRect l="31199" r="30746"/>
          <a:stretch/>
        </p:blipFill>
        <p:spPr>
          <a:xfrm>
            <a:off x="7552266" y="10"/>
            <a:ext cx="4639734" cy="6857990"/>
          </a:xfrm>
          <a:prstGeom prst="rect">
            <a:avLst/>
          </a:prstGeom>
        </p:spPr>
      </p:pic>
      <p:sp>
        <p:nvSpPr>
          <p:cNvPr id="7" name="Symbol zastępczy zawartości 6">
            <a:extLst>
              <a:ext uri="{FF2B5EF4-FFF2-40B4-BE49-F238E27FC236}">
                <a16:creationId xmlns="" xmlns:a16="http://schemas.microsoft.com/office/drawing/2014/main" id="{4980596D-E68B-41D8-B611-73513C50FDFD}"/>
              </a:ext>
            </a:extLst>
          </p:cNvPr>
          <p:cNvSpPr>
            <a:spLocks noGrp="1"/>
          </p:cNvSpPr>
          <p:nvPr>
            <p:ph idx="1"/>
          </p:nvPr>
        </p:nvSpPr>
        <p:spPr>
          <a:xfrm>
            <a:off x="969809" y="826324"/>
            <a:ext cx="5612646" cy="1143000"/>
          </a:xfrm>
        </p:spPr>
        <p:txBody>
          <a:bodyPr/>
          <a:lstStyle/>
          <a:p>
            <a:r>
              <a:rPr lang="pl-PL" b="1" dirty="0">
                <a:solidFill>
                  <a:schemeClr val="bg1"/>
                </a:solidFill>
              </a:rPr>
              <a:t>KNIEĆ BŁOTNA</a:t>
            </a:r>
            <a:r>
              <a:rPr lang="pl-PL" dirty="0">
                <a:solidFill>
                  <a:schemeClr val="bg1"/>
                </a:solidFill>
              </a:rPr>
              <a:t>– gatunek rośliny zielnej należący do rodziny jaskrowatych.</a:t>
            </a:r>
          </a:p>
        </p:txBody>
      </p:sp>
      <p:pic>
        <p:nvPicPr>
          <p:cNvPr id="11" name="Obraz 10" descr="Obraz zawierający zewnętrzne, trawa, kwiat, roślina&#10;&#10;Opis wygenerowany automatycznie">
            <a:extLst>
              <a:ext uri="{FF2B5EF4-FFF2-40B4-BE49-F238E27FC236}">
                <a16:creationId xmlns="" xmlns:a16="http://schemas.microsoft.com/office/drawing/2014/main" id="{C6197669-99D6-4D37-9E60-F7BCC7F5A1A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23952" y="2603091"/>
            <a:ext cx="5558503" cy="3126658"/>
          </a:xfrm>
          <a:prstGeom prst="rect">
            <a:avLst/>
          </a:prstGeom>
        </p:spPr>
      </p:pic>
    </p:spTree>
    <p:extLst>
      <p:ext uri="{BB962C8B-B14F-4D97-AF65-F5344CB8AC3E}">
        <p14:creationId xmlns="" xmlns:p14="http://schemas.microsoft.com/office/powerpoint/2010/main" val="364209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63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 name="Straight Connector 14">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 xmlns:a16="http://schemas.microsoft.com/office/drawing/2014/main" id="{A0CFC502-7CBB-4C6F-2D15-6831458EB5DC}"/>
              </a:ext>
            </a:extLst>
          </p:cNvPr>
          <p:cNvSpPr>
            <a:spLocks noGrp="1"/>
          </p:cNvSpPr>
          <p:nvPr>
            <p:ph idx="1"/>
          </p:nvPr>
        </p:nvSpPr>
        <p:spPr>
          <a:xfrm>
            <a:off x="1024128" y="2286000"/>
            <a:ext cx="6007027" cy="4023360"/>
          </a:xfrm>
        </p:spPr>
        <p:txBody>
          <a:bodyPr vert="horz" lIns="91440" tIns="45720" rIns="91440" bIns="45720" rtlCol="0">
            <a:normAutofit/>
          </a:bodyPr>
          <a:lstStyle/>
          <a:p>
            <a:r>
              <a:rPr lang="pl-PL" dirty="0">
                <a:solidFill>
                  <a:srgbClr val="FFFFFF"/>
                </a:solidFill>
              </a:rPr>
              <a:t>Podczas wędrówki natkniemy się na duża ilość skupisk knieci błotnej.</a:t>
            </a:r>
          </a:p>
          <a:p>
            <a:r>
              <a:rPr lang="pl-PL" dirty="0">
                <a:solidFill>
                  <a:srgbClr val="FFFFFF"/>
                </a:solidFill>
              </a:rPr>
              <a:t>Występuje ona tutaj w dużej ilości.</a:t>
            </a:r>
            <a:endParaRPr lang="en-US" dirty="0">
              <a:solidFill>
                <a:srgbClr val="FFFFFF"/>
              </a:solidFill>
            </a:endParaRPr>
          </a:p>
        </p:txBody>
      </p:sp>
      <p:pic>
        <p:nvPicPr>
          <p:cNvPr id="4" name="Obraz 4" descr="Obraz zawierający trawa, zewnętrzne, kwiat, roślina&#10;&#10;Opis wygenerowany automatycznie">
            <a:extLst>
              <a:ext uri="{FF2B5EF4-FFF2-40B4-BE49-F238E27FC236}">
                <a16:creationId xmlns="" xmlns:a16="http://schemas.microsoft.com/office/drawing/2014/main" id="{119795EF-84FB-25B7-40D1-CE971612E95C}"/>
              </a:ext>
            </a:extLst>
          </p:cNvPr>
          <p:cNvPicPr>
            <a:picLocks noChangeAspect="1"/>
          </p:cNvPicPr>
          <p:nvPr/>
        </p:nvPicPr>
        <p:blipFill rotWithShape="1">
          <a:blip r:embed="rId2" cstate="print"/>
          <a:srcRect l="16742" r="7147"/>
          <a:stretch/>
        </p:blipFill>
        <p:spPr>
          <a:xfrm>
            <a:off x="7552266" y="10"/>
            <a:ext cx="4639734" cy="3428990"/>
          </a:xfrm>
          <a:prstGeom prst="rect">
            <a:avLst/>
          </a:prstGeom>
        </p:spPr>
      </p:pic>
      <p:pic>
        <p:nvPicPr>
          <p:cNvPr id="7" name="Obraz 6">
            <a:extLst>
              <a:ext uri="{FF2B5EF4-FFF2-40B4-BE49-F238E27FC236}">
                <a16:creationId xmlns="" xmlns:a16="http://schemas.microsoft.com/office/drawing/2014/main" id="{2BFF1AE7-296D-467A-A336-67814841869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0264" r="13625"/>
          <a:stretch/>
        </p:blipFill>
        <p:spPr>
          <a:xfrm>
            <a:off x="7552266" y="3429000"/>
            <a:ext cx="4639734" cy="3429000"/>
          </a:xfrm>
          <a:prstGeom prst="rect">
            <a:avLst/>
          </a:prstGeom>
        </p:spPr>
      </p:pic>
    </p:spTree>
    <p:extLst>
      <p:ext uri="{BB962C8B-B14F-4D97-AF65-F5344CB8AC3E}">
        <p14:creationId xmlns="" xmlns:p14="http://schemas.microsoft.com/office/powerpoint/2010/main" val="16551441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6D5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Obraz 4" descr="Obraz zawierający trawa, zewnętrzne, drzewo, przyroda&#10;&#10;Opis wygenerowany automatycznie">
            <a:extLst>
              <a:ext uri="{FF2B5EF4-FFF2-40B4-BE49-F238E27FC236}">
                <a16:creationId xmlns="" xmlns:a16="http://schemas.microsoft.com/office/drawing/2014/main" id="{3DE5997F-730D-9A53-4FBC-A5D004A786C7}"/>
              </a:ext>
            </a:extLst>
          </p:cNvPr>
          <p:cNvPicPr>
            <a:picLocks noChangeAspect="1"/>
          </p:cNvPicPr>
          <p:nvPr/>
        </p:nvPicPr>
        <p:blipFill rotWithShape="1">
          <a:blip r:embed="rId2" cstate="print"/>
          <a:srcRect l="8074" r="24935" b="2"/>
          <a:stretch/>
        </p:blipFill>
        <p:spPr>
          <a:xfrm rot="5400000">
            <a:off x="-1790" y="651070"/>
            <a:ext cx="4107392" cy="3448718"/>
          </a:xfrm>
          <a:prstGeom prst="rect">
            <a:avLst/>
          </a:prstGeom>
        </p:spPr>
      </p:pic>
      <p:pic>
        <p:nvPicPr>
          <p:cNvPr id="10" name="Obraz 9" descr="Obraz zawierający drzewo, zewnętrzne, skała, roślina&#10;&#10;Opis wygenerowany automatycznie">
            <a:extLst>
              <a:ext uri="{FF2B5EF4-FFF2-40B4-BE49-F238E27FC236}">
                <a16:creationId xmlns="" xmlns:a16="http://schemas.microsoft.com/office/drawing/2014/main" id="{1AE2A306-DB19-4B78-A38E-DBC6ACA6C6C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33026" b="2"/>
          <a:stretch/>
        </p:blipFill>
        <p:spPr>
          <a:xfrm rot="5400000">
            <a:off x="3596284" y="650515"/>
            <a:ext cx="4106284" cy="3448718"/>
          </a:xfrm>
          <a:prstGeom prst="rect">
            <a:avLst/>
          </a:prstGeom>
        </p:spPr>
      </p:pic>
      <p:sp>
        <p:nvSpPr>
          <p:cNvPr id="22" name="Rectangle 21">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Content Placeholder 7">
            <a:extLst>
              <a:ext uri="{FF2B5EF4-FFF2-40B4-BE49-F238E27FC236}">
                <a16:creationId xmlns="" xmlns:a16="http://schemas.microsoft.com/office/drawing/2014/main" id="{3A5DC988-0B06-B566-8BA9-8ACD4401F5FC}"/>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pl-PL">
                <a:solidFill>
                  <a:srgbClr val="FFFFFF"/>
                </a:solidFill>
              </a:rPr>
              <a:t>Zaraz obok skupisk knieci błotnej znajduje się mały strumyk. Prawdopodobnie powstał on w skutek dużych opadów deszczu czy powodzi. </a:t>
            </a:r>
            <a:endParaRPr lang="en-US">
              <a:solidFill>
                <a:srgbClr val="FFFFFF"/>
              </a:solidFill>
            </a:endParaRPr>
          </a:p>
        </p:txBody>
      </p:sp>
    </p:spTree>
    <p:extLst>
      <p:ext uri="{BB962C8B-B14F-4D97-AF65-F5344CB8AC3E}">
        <p14:creationId xmlns="" xmlns:p14="http://schemas.microsoft.com/office/powerpoint/2010/main" val="45437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7B7C6F6-4579-4D42-9857-ED1B2EE07B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A3056E54-03B3-2E6B-2785-CAD59588953D}"/>
              </a:ext>
            </a:extLst>
          </p:cNvPr>
          <p:cNvSpPr>
            <a:spLocks noGrp="1"/>
          </p:cNvSpPr>
          <p:nvPr>
            <p:ph type="title"/>
          </p:nvPr>
        </p:nvSpPr>
        <p:spPr>
          <a:xfrm>
            <a:off x="573024" y="4608575"/>
            <a:ext cx="5242560" cy="1765715"/>
          </a:xfrm>
        </p:spPr>
        <p:txBody>
          <a:bodyPr>
            <a:normAutofit/>
          </a:bodyPr>
          <a:lstStyle/>
          <a:p>
            <a:pPr algn="r"/>
            <a:r>
              <a:rPr lang="pl-PL" sz="4400" b="1">
                <a:solidFill>
                  <a:srgbClr val="FFFFFF"/>
                </a:solidFill>
                <a:ea typeface="+mj-lt"/>
                <a:cs typeface="+mj-lt"/>
              </a:rPr>
              <a:t>Glistnik jaskółcze</a:t>
            </a:r>
            <a:r>
              <a:rPr lang="pl-PL" sz="4400">
                <a:solidFill>
                  <a:srgbClr val="FFFFFF"/>
                </a:solidFill>
                <a:ea typeface="+mj-lt"/>
                <a:cs typeface="+mj-lt"/>
              </a:rPr>
              <a:t> </a:t>
            </a:r>
            <a:r>
              <a:rPr lang="pl-PL" sz="4400" b="1">
                <a:solidFill>
                  <a:srgbClr val="FFFFFF"/>
                </a:solidFill>
                <a:ea typeface="+mj-lt"/>
                <a:cs typeface="+mj-lt"/>
              </a:rPr>
              <a:t>ziele</a:t>
            </a:r>
            <a:endParaRPr lang="pl-PL" sz="4400" b="1">
              <a:solidFill>
                <a:srgbClr val="FFFFFF"/>
              </a:solidFill>
            </a:endParaRPr>
          </a:p>
        </p:txBody>
      </p:sp>
      <p:pic>
        <p:nvPicPr>
          <p:cNvPr id="4" name="Obraz 4" descr="Obraz zawierający podłoże, zewnętrzne, trawa, skała&#10;&#10;Opis wygenerowany automatycznie">
            <a:extLst>
              <a:ext uri="{FF2B5EF4-FFF2-40B4-BE49-F238E27FC236}">
                <a16:creationId xmlns="" xmlns:a16="http://schemas.microsoft.com/office/drawing/2014/main" id="{B078EC4D-11E1-8079-316F-2EF6B1F33F54}"/>
              </a:ext>
            </a:extLst>
          </p:cNvPr>
          <p:cNvPicPr>
            <a:picLocks noChangeAspect="1"/>
          </p:cNvPicPr>
          <p:nvPr/>
        </p:nvPicPr>
        <p:blipFill rotWithShape="1">
          <a:blip r:embed="rId2" cstate="print"/>
          <a:srcRect l="3835" r="14120" b="-1"/>
          <a:stretch/>
        </p:blipFill>
        <p:spPr>
          <a:xfrm>
            <a:off x="327547" y="321733"/>
            <a:ext cx="5688020" cy="3899748"/>
          </a:xfrm>
          <a:prstGeom prst="rect">
            <a:avLst/>
          </a:prstGeom>
        </p:spPr>
      </p:pic>
      <p:sp>
        <p:nvSpPr>
          <p:cNvPr id="11" name="Rectangle 10">
            <a:extLst>
              <a:ext uri="{FF2B5EF4-FFF2-40B4-BE49-F238E27FC236}">
                <a16:creationId xmlns="" xmlns:a16="http://schemas.microsoft.com/office/drawing/2014/main" id="{7E6D8249-E901-4E71-B15A-A7F5D7F7B0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76434" y="321732"/>
            <a:ext cx="5693835" cy="6214534"/>
          </a:xfrm>
          <a:prstGeom prst="rect">
            <a:avLst/>
          </a:prstGeom>
          <a:solidFill>
            <a:srgbClr val="654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 xmlns:a16="http://schemas.microsoft.com/office/drawing/2014/main" id="{22E42EDD-1D35-5782-C446-D76600591F17}"/>
              </a:ext>
            </a:extLst>
          </p:cNvPr>
          <p:cNvSpPr>
            <a:spLocks noGrp="1"/>
          </p:cNvSpPr>
          <p:nvPr>
            <p:ph idx="1"/>
          </p:nvPr>
        </p:nvSpPr>
        <p:spPr>
          <a:xfrm>
            <a:off x="6661065" y="974875"/>
            <a:ext cx="4724573" cy="4852362"/>
          </a:xfrm>
        </p:spPr>
        <p:txBody>
          <a:bodyPr vert="horz" lIns="91440" tIns="45720" rIns="91440" bIns="45720" rtlCol="0" anchor="ctr">
            <a:normAutofit/>
          </a:bodyPr>
          <a:lstStyle/>
          <a:p>
            <a:r>
              <a:rPr lang="pl-PL" dirty="0">
                <a:solidFill>
                  <a:schemeClr val="bg1"/>
                </a:solidFill>
              </a:rPr>
              <a:t>Glistnik jaskółcze ziele – gatunek byliny z rodziny makowatych. Jedyny przedstawiciel monotypowego rodzaju glistnik. Jest rozpowszechniony w strefie klimatu umiarkowanego w Eurazji, poza tym zawleczony został także na inne kontynenty. W Polsce jest pospolity na całym obszarze.</a:t>
            </a:r>
          </a:p>
          <a:p>
            <a:endParaRPr lang="pl-PL" b="1" dirty="0">
              <a:solidFill>
                <a:schemeClr val="bg1"/>
              </a:solidFill>
            </a:endParaRPr>
          </a:p>
        </p:txBody>
      </p:sp>
    </p:spTree>
    <p:extLst>
      <p:ext uri="{BB962C8B-B14F-4D97-AF65-F5344CB8AC3E}">
        <p14:creationId xmlns="" xmlns:p14="http://schemas.microsoft.com/office/powerpoint/2010/main" val="142665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8BEE4C78-E7A8-43E0-9EE4-A34FF4D7F2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04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raz 13" descr="Obraz zawierający zewnętrzne, trawa, roślina, kwiat&#10;&#10;Opis wygenerowany automatycznie">
            <a:extLst>
              <a:ext uri="{FF2B5EF4-FFF2-40B4-BE49-F238E27FC236}">
                <a16:creationId xmlns="" xmlns:a16="http://schemas.microsoft.com/office/drawing/2014/main" id="{729109E7-860A-46D9-9620-AFAAA0181268}"/>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10130" r="61134"/>
          <a:stretch/>
        </p:blipFill>
        <p:spPr>
          <a:xfrm rot="5400000">
            <a:off x="3310467" y="-2023533"/>
            <a:ext cx="5571066" cy="10905066"/>
          </a:xfrm>
          <a:prstGeom prst="rect">
            <a:avLst/>
          </a:prstGeom>
        </p:spPr>
      </p:pic>
      <p:sp>
        <p:nvSpPr>
          <p:cNvPr id="21" name="Rectangle 20">
            <a:extLst>
              <a:ext uri="{FF2B5EF4-FFF2-40B4-BE49-F238E27FC236}">
                <a16:creationId xmlns="" xmlns:a16="http://schemas.microsoft.com/office/drawing/2014/main" id="{FF431D5F-69CA-49D3-9F7E-5B0001226F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27570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8BEE4C78-E7A8-43E0-9EE4-A34FF4D7F2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546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drzewo, zewnętrzne, roślina&#10;&#10;Opis wygenerowany automatycznie">
            <a:extLst>
              <a:ext uri="{FF2B5EF4-FFF2-40B4-BE49-F238E27FC236}">
                <a16:creationId xmlns="" xmlns:a16="http://schemas.microsoft.com/office/drawing/2014/main" id="{673223B7-7744-4E58-8BB0-E036B6722B6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 b="9180"/>
          <a:stretch/>
        </p:blipFill>
        <p:spPr>
          <a:xfrm>
            <a:off x="643467" y="643467"/>
            <a:ext cx="10905066" cy="5571066"/>
          </a:xfrm>
          <a:prstGeom prst="rect">
            <a:avLst/>
          </a:prstGeom>
        </p:spPr>
      </p:pic>
      <p:sp>
        <p:nvSpPr>
          <p:cNvPr id="19" name="Rectangle 18">
            <a:extLst>
              <a:ext uri="{FF2B5EF4-FFF2-40B4-BE49-F238E27FC236}">
                <a16:creationId xmlns="" xmlns:a16="http://schemas.microsoft.com/office/drawing/2014/main" id="{FF431D5F-69CA-49D3-9F7E-5B0001226F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17682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6E5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17">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BF84F438-7782-4802-A2D8-CB46E91605E9}"/>
              </a:ext>
            </a:extLst>
          </p:cNvPr>
          <p:cNvSpPr>
            <a:spLocks noGrp="1"/>
          </p:cNvSpPr>
          <p:nvPr>
            <p:ph idx="1"/>
          </p:nvPr>
        </p:nvSpPr>
        <p:spPr>
          <a:xfrm>
            <a:off x="977183" y="826324"/>
            <a:ext cx="5597898" cy="4572000"/>
          </a:xfrm>
        </p:spPr>
        <p:txBody>
          <a:bodyPr>
            <a:normAutofit/>
          </a:bodyPr>
          <a:lstStyle/>
          <a:p>
            <a:r>
              <a:rPr lang="pl-PL" dirty="0">
                <a:solidFill>
                  <a:srgbClr val="FFFFFF"/>
                </a:solidFill>
              </a:rPr>
              <a:t>Pod koniec trasy naszym oczom ukazuje się wąwóz. </a:t>
            </a:r>
          </a:p>
          <a:p>
            <a:r>
              <a:rPr lang="pl-PL" dirty="0">
                <a:solidFill>
                  <a:srgbClr val="FFFFFF"/>
                </a:solidFill>
              </a:rPr>
              <a:t>Jest to rodzaj głębokiej, suchej doliny okresowo odwadnianej, która cechuje się małym spadkiem, stromymi zboczami oraz wąskim, choć płaskim dnem .</a:t>
            </a:r>
          </a:p>
        </p:txBody>
      </p:sp>
      <p:pic>
        <p:nvPicPr>
          <p:cNvPr id="6" name="Obraz 5" descr="Obraz zawierający drzewo, roślina&#10;&#10;Opis wygenerowany automatycznie">
            <a:extLst>
              <a:ext uri="{FF2B5EF4-FFF2-40B4-BE49-F238E27FC236}">
                <a16:creationId xmlns="" xmlns:a16="http://schemas.microsoft.com/office/drawing/2014/main" id="{7A3EBB93-08BB-4E20-95BD-76EDDF6DE58E}"/>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6857"/>
          <a:stretch/>
        </p:blipFill>
        <p:spPr>
          <a:xfrm rot="5400000">
            <a:off x="6390967" y="1056969"/>
            <a:ext cx="6858000" cy="4744065"/>
          </a:xfrm>
          <a:prstGeom prst="rect">
            <a:avLst/>
          </a:prstGeom>
        </p:spPr>
      </p:pic>
    </p:spTree>
    <p:extLst>
      <p:ext uri="{BB962C8B-B14F-4D97-AF65-F5344CB8AC3E}">
        <p14:creationId xmlns="" xmlns:p14="http://schemas.microsoft.com/office/powerpoint/2010/main" val="347760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A423AEF-B068-4783-826B-DB0A51CE81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0"/>
            <a:ext cx="11548534" cy="4572002"/>
          </a:xfrm>
          <a:prstGeom prst="rect">
            <a:avLst/>
          </a:prstGeom>
          <a:solidFill>
            <a:srgbClr val="4F3E3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Obraz 4" descr="Obraz zawierający drzewo, roślina&#10;&#10;Opis wygenerowany automatycznie">
            <a:extLst>
              <a:ext uri="{FF2B5EF4-FFF2-40B4-BE49-F238E27FC236}">
                <a16:creationId xmlns="" xmlns:a16="http://schemas.microsoft.com/office/drawing/2014/main" id="{40F90E19-09D6-41EA-B4AA-767CB9EDFAE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4555" r="42611" b="-2"/>
          <a:stretch/>
        </p:blipFill>
        <p:spPr>
          <a:xfrm rot="5400000">
            <a:off x="1783460" y="463339"/>
            <a:ext cx="5571066" cy="5931322"/>
          </a:xfrm>
          <a:prstGeom prst="rect">
            <a:avLst/>
          </a:prstGeom>
        </p:spPr>
      </p:pic>
      <p:pic>
        <p:nvPicPr>
          <p:cNvPr id="3" name="Obraz 2" descr="Obraz zawierający trawa, przyroda, roślina&#10;&#10;Opis wygenerowany automatycznie">
            <a:extLst>
              <a:ext uri="{FF2B5EF4-FFF2-40B4-BE49-F238E27FC236}">
                <a16:creationId xmlns="" xmlns:a16="http://schemas.microsoft.com/office/drawing/2014/main" id="{253920A1-A0B8-4FC0-A17A-16B27FDB6C2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8067" b="1"/>
          <a:stretch/>
        </p:blipFill>
        <p:spPr>
          <a:xfrm rot="5400000">
            <a:off x="7228265" y="1250796"/>
            <a:ext cx="5571067" cy="4356407"/>
          </a:xfrm>
          <a:prstGeom prst="rect">
            <a:avLst/>
          </a:prstGeom>
        </p:spPr>
      </p:pic>
      <p:cxnSp>
        <p:nvCxnSpPr>
          <p:cNvPr id="12" name="Straight Connector 11">
            <a:extLst>
              <a:ext uri="{FF2B5EF4-FFF2-40B4-BE49-F238E27FC236}">
                <a16:creationId xmlns="" xmlns:a16="http://schemas.microsoft.com/office/drawing/2014/main" id="{BA3124BF-1176-41AD-A8F4-F6ECCE43C3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670262" y="644652"/>
            <a:ext cx="0" cy="6213348"/>
          </a:xfrm>
          <a:prstGeom prst="line">
            <a:avLst/>
          </a:prstGeom>
          <a:ln w="19050">
            <a:solidFill>
              <a:srgbClr val="A2A5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4673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4D6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F0BB196E-5DC5-451A-853A-B53B75E4FE0F}"/>
              </a:ext>
            </a:extLst>
          </p:cNvPr>
          <p:cNvSpPr>
            <a:spLocks noGrp="1"/>
          </p:cNvSpPr>
          <p:nvPr>
            <p:ph type="title"/>
          </p:nvPr>
        </p:nvSpPr>
        <p:spPr>
          <a:xfrm>
            <a:off x="321732" y="4810538"/>
            <a:ext cx="7058308" cy="1556199"/>
          </a:xfrm>
        </p:spPr>
        <p:txBody>
          <a:bodyPr>
            <a:normAutofit fontScale="90000"/>
          </a:bodyPr>
          <a:lstStyle/>
          <a:p>
            <a:pPr algn="ctr"/>
            <a:r>
              <a:rPr lang="pl-PL" sz="3600" dirty="0">
                <a:solidFill>
                  <a:srgbClr val="FFFFFF"/>
                </a:solidFill>
              </a:rPr>
              <a:t>Żywiec to miasto, w którym znajduje się Ścieżka Pozytywnej Energii „Zielone serce żywca”.</a:t>
            </a:r>
            <a:br>
              <a:rPr lang="pl-PL" sz="3600" dirty="0">
                <a:solidFill>
                  <a:srgbClr val="FFFFFF"/>
                </a:solidFill>
              </a:rPr>
            </a:br>
            <a:endParaRPr lang="pl-PL" sz="3600" dirty="0">
              <a:solidFill>
                <a:srgbClr val="FFFFFF"/>
              </a:solidFill>
            </a:endParaRPr>
          </a:p>
        </p:txBody>
      </p:sp>
      <p:pic>
        <p:nvPicPr>
          <p:cNvPr id="1026" name="Picture 2" descr="Zobacz obraz źródłowy">
            <a:extLst>
              <a:ext uri="{FF2B5EF4-FFF2-40B4-BE49-F238E27FC236}">
                <a16:creationId xmlns="" xmlns:a16="http://schemas.microsoft.com/office/drawing/2014/main" id="{E418EA98-DC7A-4DB5-B640-A35AD04AE5BE}"/>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22410" r="1" b="1"/>
          <a:stretch/>
        </p:blipFill>
        <p:spPr bwMode="auto">
          <a:xfrm>
            <a:off x="327547" y="321733"/>
            <a:ext cx="7058306" cy="4107392"/>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Rectangle 74">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 xmlns:a16="http://schemas.microsoft.com/office/drawing/2014/main" id="{DED21C37-2612-4835-E8B5-4E5B32316A99}"/>
              </a:ext>
            </a:extLst>
          </p:cNvPr>
          <p:cNvSpPr>
            <a:spLocks noGrp="1"/>
          </p:cNvSpPr>
          <p:nvPr>
            <p:ph idx="1"/>
          </p:nvPr>
        </p:nvSpPr>
        <p:spPr>
          <a:xfrm>
            <a:off x="8029319" y="917725"/>
            <a:ext cx="3424739" cy="4852362"/>
          </a:xfrm>
        </p:spPr>
        <p:txBody>
          <a:bodyPr anchor="ctr">
            <a:normAutofit fontScale="92500"/>
          </a:bodyPr>
          <a:lstStyle/>
          <a:p>
            <a:r>
              <a:rPr lang="pl-PL" dirty="0">
                <a:solidFill>
                  <a:schemeClr val="bg1"/>
                </a:solidFill>
              </a:rPr>
              <a:t>Żywiec leży w południowej Polsce, w województwie śląskim, w głębokim obniżeniu śródgórskim – Kotlinie Żywieckiej, nad łączącymi się w pobliżu centrum miasta rzekami Sołą i Koszarawą.</a:t>
            </a:r>
            <a:br>
              <a:rPr lang="pl-PL" dirty="0">
                <a:solidFill>
                  <a:schemeClr val="bg1"/>
                </a:solidFill>
              </a:rPr>
            </a:br>
            <a:r>
              <a:rPr lang="pl-PL" dirty="0">
                <a:solidFill>
                  <a:schemeClr val="bg1"/>
                </a:solidFill>
              </a:rPr>
              <a:t>Miasto leży w Kotlinie Żywieckiej, u zbiegu rzek Soły i Koszarawy nad Jeziorem Żywieckim, na wysokości 345–350 m n.p.m.</a:t>
            </a:r>
            <a:br>
              <a:rPr lang="pl-PL" dirty="0">
                <a:solidFill>
                  <a:schemeClr val="bg1"/>
                </a:solidFill>
              </a:rPr>
            </a:br>
            <a:r>
              <a:rPr lang="pl-PL" dirty="0">
                <a:solidFill>
                  <a:schemeClr val="bg1"/>
                </a:solidFill>
              </a:rPr>
              <a:t>Żywiec leży w historycznej Małopolsce, w dawnej ziemi krakowskiej, w ramach której stanowił pierwotnie część kasztelanii oświęcimskiej.</a:t>
            </a:r>
            <a:endParaRPr lang="en-US" dirty="0">
              <a:solidFill>
                <a:schemeClr val="bg1"/>
              </a:solidFill>
            </a:endParaRPr>
          </a:p>
        </p:txBody>
      </p:sp>
    </p:spTree>
    <p:extLst>
      <p:ext uri="{BB962C8B-B14F-4D97-AF65-F5344CB8AC3E}">
        <p14:creationId xmlns="" xmlns:p14="http://schemas.microsoft.com/office/powerpoint/2010/main" val="413441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5E5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272D5077-389C-4173-8463-81D2AA8D6A8A}"/>
              </a:ext>
            </a:extLst>
          </p:cNvPr>
          <p:cNvSpPr>
            <a:spLocks noGrp="1"/>
          </p:cNvSpPr>
          <p:nvPr>
            <p:ph idx="1"/>
          </p:nvPr>
        </p:nvSpPr>
        <p:spPr>
          <a:xfrm>
            <a:off x="965134" y="826324"/>
            <a:ext cx="6007027" cy="4023360"/>
          </a:xfrm>
        </p:spPr>
        <p:txBody>
          <a:bodyPr>
            <a:normAutofit/>
          </a:bodyPr>
          <a:lstStyle/>
          <a:p>
            <a:r>
              <a:rPr lang="pl-PL" dirty="0">
                <a:solidFill>
                  <a:srgbClr val="FFFFFF"/>
                </a:solidFill>
              </a:rPr>
              <a:t>To już koniec naszej Trasy Pozytywnej Energii. </a:t>
            </a:r>
          </a:p>
          <a:p>
            <a:r>
              <a:rPr lang="pl-PL" dirty="0">
                <a:solidFill>
                  <a:srgbClr val="FFFFFF"/>
                </a:solidFill>
              </a:rPr>
              <a:t>Jest ona idealnym miejscem na rekreacyjne spacery, czy miejsce na relaks.</a:t>
            </a:r>
          </a:p>
          <a:p>
            <a:r>
              <a:rPr lang="pl-PL" dirty="0">
                <a:solidFill>
                  <a:srgbClr val="FFFFFF"/>
                </a:solidFill>
              </a:rPr>
              <a:t>Wzbudza ona pozytywne emocje i spokój ducha. Czas spędzony na łonie natury leczniczo działa na nasz organizm dlatego serdecznie zapraszamy na odwiedzenie naszej </a:t>
            </a:r>
            <a:r>
              <a:rPr lang="pl-PL" dirty="0" smtClean="0">
                <a:solidFill>
                  <a:srgbClr val="FFFFFF"/>
                </a:solidFill>
              </a:rPr>
              <a:t>ścieżki. </a:t>
            </a:r>
            <a:r>
              <a:rPr lang="pl-PL" dirty="0" smtClean="0">
                <a:solidFill>
                  <a:srgbClr val="FFFFFF"/>
                </a:solidFill>
                <a:sym typeface="Wingdings" panose="05000000000000000000" pitchFamily="2" charset="2"/>
              </a:rPr>
              <a:t></a:t>
            </a:r>
            <a:endParaRPr lang="pl-PL" dirty="0">
              <a:solidFill>
                <a:srgbClr val="FFFFFF"/>
              </a:solidFill>
            </a:endParaRPr>
          </a:p>
        </p:txBody>
      </p:sp>
      <p:pic>
        <p:nvPicPr>
          <p:cNvPr id="5" name="Obraz 4" descr="Obraz zawierający drzewo, zewnętrzne, roślina&#10;&#10;Opis wygenerowany automatycznie">
            <a:extLst>
              <a:ext uri="{FF2B5EF4-FFF2-40B4-BE49-F238E27FC236}">
                <a16:creationId xmlns="" xmlns:a16="http://schemas.microsoft.com/office/drawing/2014/main" id="{0FC70B56-D697-4E60-ADAE-3170A3E9144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6857"/>
          <a:stretch/>
        </p:blipFill>
        <p:spPr>
          <a:xfrm rot="5400000">
            <a:off x="6443133" y="1109133"/>
            <a:ext cx="6858000" cy="4639734"/>
          </a:xfrm>
          <a:prstGeom prst="rect">
            <a:avLst/>
          </a:prstGeom>
        </p:spPr>
      </p:pic>
    </p:spTree>
    <p:extLst>
      <p:ext uri="{BB962C8B-B14F-4D97-AF65-F5344CB8AC3E}">
        <p14:creationId xmlns="" xmlns:p14="http://schemas.microsoft.com/office/powerpoint/2010/main" val="2950682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1A9B9E1-AE3D-4F69-9670-71C92ED1BC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468548" cy="6858000"/>
          </a:xfrm>
          <a:prstGeom prst="rect">
            <a:avLst/>
          </a:prstGeom>
          <a:solidFill>
            <a:srgbClr val="546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0F5AEED7-8740-579E-0E42-6BD0C8A0FDA7}"/>
              </a:ext>
            </a:extLst>
          </p:cNvPr>
          <p:cNvSpPr>
            <a:spLocks noGrp="1"/>
          </p:cNvSpPr>
          <p:nvPr>
            <p:ph type="title"/>
          </p:nvPr>
        </p:nvSpPr>
        <p:spPr>
          <a:xfrm>
            <a:off x="1024129" y="585216"/>
            <a:ext cx="3779085" cy="1499616"/>
          </a:xfrm>
        </p:spPr>
        <p:txBody>
          <a:bodyPr>
            <a:normAutofit/>
          </a:bodyPr>
          <a:lstStyle/>
          <a:p>
            <a:r>
              <a:rPr lang="pl-PL" b="1" dirty="0">
                <a:solidFill>
                  <a:srgbClr val="FFFFFF"/>
                </a:solidFill>
              </a:rPr>
              <a:t>Wykonawcy</a:t>
            </a:r>
            <a:r>
              <a:rPr lang="pl-PL" dirty="0">
                <a:solidFill>
                  <a:srgbClr val="FFFFFF"/>
                </a:solidFill>
              </a:rPr>
              <a:t> </a:t>
            </a:r>
          </a:p>
        </p:txBody>
      </p:sp>
      <p:cxnSp>
        <p:nvCxnSpPr>
          <p:cNvPr id="15" name="Straight Connector 14">
            <a:extLst>
              <a:ext uri="{FF2B5EF4-FFF2-40B4-BE49-F238E27FC236}">
                <a16:creationId xmlns="" xmlns:a16="http://schemas.microsoft.com/office/drawing/2014/main" id="{3234ED8A-BEE3-4F34-B45B-731E1E292E3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 xmlns:a16="http://schemas.microsoft.com/office/drawing/2014/main" id="{7D1E493E-694E-E1B1-FFC8-E82980037F2D}"/>
              </a:ext>
            </a:extLst>
          </p:cNvPr>
          <p:cNvSpPr>
            <a:spLocks noGrp="1"/>
          </p:cNvSpPr>
          <p:nvPr>
            <p:ph idx="1"/>
          </p:nvPr>
        </p:nvSpPr>
        <p:spPr>
          <a:xfrm>
            <a:off x="1024129" y="2286000"/>
            <a:ext cx="3791711" cy="3931920"/>
          </a:xfrm>
        </p:spPr>
        <p:txBody>
          <a:bodyPr vert="horz" lIns="91440" tIns="45720" rIns="91440" bIns="45720" rtlCol="0">
            <a:normAutofit/>
          </a:bodyPr>
          <a:lstStyle/>
          <a:p>
            <a:r>
              <a:rPr lang="en-US" b="1" dirty="0">
                <a:solidFill>
                  <a:srgbClr val="FFFFFF"/>
                </a:solidFill>
              </a:rPr>
              <a:t>Antonina </a:t>
            </a:r>
            <a:r>
              <a:rPr lang="en-US" b="1" dirty="0" err="1">
                <a:solidFill>
                  <a:srgbClr val="FFFFFF"/>
                </a:solidFill>
              </a:rPr>
              <a:t>Dąbrowska</a:t>
            </a:r>
            <a:r>
              <a:rPr lang="en-US" b="1" dirty="0">
                <a:solidFill>
                  <a:srgbClr val="FFFFFF"/>
                </a:solidFill>
              </a:rPr>
              <a:t> </a:t>
            </a:r>
          </a:p>
          <a:p>
            <a:r>
              <a:rPr lang="en-US" b="1" dirty="0">
                <a:solidFill>
                  <a:srgbClr val="FFFFFF"/>
                </a:solidFill>
              </a:rPr>
              <a:t>Marta Haczek </a:t>
            </a:r>
          </a:p>
          <a:p>
            <a:r>
              <a:rPr lang="en-US" b="1" dirty="0">
                <a:solidFill>
                  <a:srgbClr val="FFFFFF"/>
                </a:solidFill>
              </a:rPr>
              <a:t>Mateusz </a:t>
            </a:r>
            <a:r>
              <a:rPr lang="en-US" b="1" dirty="0" err="1">
                <a:solidFill>
                  <a:srgbClr val="FFFFFF"/>
                </a:solidFill>
              </a:rPr>
              <a:t>Urbański</a:t>
            </a:r>
            <a:r>
              <a:rPr lang="en-US" b="1" dirty="0">
                <a:solidFill>
                  <a:srgbClr val="FFFFFF"/>
                </a:solidFill>
              </a:rPr>
              <a:t> </a:t>
            </a:r>
          </a:p>
          <a:p>
            <a:r>
              <a:rPr lang="en-US" b="1" dirty="0" err="1">
                <a:solidFill>
                  <a:srgbClr val="FFFFFF"/>
                </a:solidFill>
              </a:rPr>
              <a:t>Miłosz</a:t>
            </a:r>
            <a:r>
              <a:rPr lang="en-US" b="1" dirty="0">
                <a:solidFill>
                  <a:srgbClr val="FFFFFF"/>
                </a:solidFill>
              </a:rPr>
              <a:t> </a:t>
            </a:r>
            <a:r>
              <a:rPr lang="en-US" b="1" dirty="0" err="1">
                <a:solidFill>
                  <a:srgbClr val="FFFFFF"/>
                </a:solidFill>
              </a:rPr>
              <a:t>Wieczorek</a:t>
            </a:r>
            <a:r>
              <a:rPr lang="en-US" b="1" dirty="0">
                <a:solidFill>
                  <a:srgbClr val="FFFFFF"/>
                </a:solidFill>
              </a:rPr>
              <a:t> </a:t>
            </a:r>
            <a:endParaRPr lang="pl-PL" b="1" dirty="0">
              <a:solidFill>
                <a:srgbClr val="FFFFFF"/>
              </a:solidFill>
            </a:endParaRPr>
          </a:p>
          <a:p>
            <a:r>
              <a:rPr lang="pl-PL" b="1" dirty="0">
                <a:solidFill>
                  <a:srgbClr val="FFFFFF"/>
                </a:solidFill>
              </a:rPr>
              <a:t>Opiekun:</a:t>
            </a:r>
          </a:p>
          <a:p>
            <a:r>
              <a:rPr lang="pl-PL" b="1" dirty="0">
                <a:solidFill>
                  <a:srgbClr val="FFFFFF"/>
                </a:solidFill>
              </a:rPr>
              <a:t>Alina Adamczyk</a:t>
            </a:r>
            <a:endParaRPr lang="en-US" b="1" dirty="0">
              <a:solidFill>
                <a:srgbClr val="FFFFFF"/>
              </a:solidFill>
            </a:endParaRPr>
          </a:p>
        </p:txBody>
      </p:sp>
      <p:pic>
        <p:nvPicPr>
          <p:cNvPr id="4" name="Obraz 4" descr="Obraz zawierający zewnętrzne, drzewo, trawa, roślina&#10;&#10;Opis wygenerowany automatycznie">
            <a:extLst>
              <a:ext uri="{FF2B5EF4-FFF2-40B4-BE49-F238E27FC236}">
                <a16:creationId xmlns="" xmlns:a16="http://schemas.microsoft.com/office/drawing/2014/main" id="{88B64ADF-BBC2-F5D8-891A-FF7ABCBD4F3B}"/>
              </a:ext>
            </a:extLst>
          </p:cNvPr>
          <p:cNvPicPr>
            <a:picLocks noChangeAspect="1"/>
          </p:cNvPicPr>
          <p:nvPr/>
        </p:nvPicPr>
        <p:blipFill rotWithShape="1">
          <a:blip r:embed="rId2" cstate="print"/>
          <a:srcRect l="3175" r="39319" b="2"/>
          <a:stretch/>
        </p:blipFill>
        <p:spPr>
          <a:xfrm rot="5400000">
            <a:off x="6035040" y="701039"/>
            <a:ext cx="5577840" cy="5455921"/>
          </a:xfrm>
          <a:prstGeom prst="rect">
            <a:avLst/>
          </a:prstGeom>
        </p:spPr>
      </p:pic>
    </p:spTree>
    <p:extLst>
      <p:ext uri="{BB962C8B-B14F-4D97-AF65-F5344CB8AC3E}">
        <p14:creationId xmlns="" xmlns:p14="http://schemas.microsoft.com/office/powerpoint/2010/main" val="414763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67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2FA4BE1C-2CDF-43D4-A6D2-8D6488E5A47D}"/>
              </a:ext>
            </a:extLst>
          </p:cNvPr>
          <p:cNvSpPr>
            <a:spLocks noGrp="1"/>
          </p:cNvSpPr>
          <p:nvPr>
            <p:ph idx="1"/>
          </p:nvPr>
        </p:nvSpPr>
        <p:spPr>
          <a:xfrm>
            <a:off x="994632" y="826323"/>
            <a:ext cx="5976012" cy="4911867"/>
          </a:xfrm>
        </p:spPr>
        <p:txBody>
          <a:bodyPr>
            <a:normAutofit/>
          </a:bodyPr>
          <a:lstStyle/>
          <a:p>
            <a:pPr marL="0" indent="0">
              <a:buNone/>
            </a:pPr>
            <a:r>
              <a:rPr lang="pl-PL" dirty="0">
                <a:solidFill>
                  <a:srgbClr val="FFFFFF"/>
                </a:solidFill>
              </a:rPr>
              <a:t> Ścieżka rozpoczyna się u wylotu ulicy Folwark. Biegnie ona po północnej stronie Szkoły Podstawowej imienia Hugona Kołłątaja w Żywcu. </a:t>
            </a:r>
          </a:p>
          <a:p>
            <a:r>
              <a:rPr lang="pl-PL" dirty="0">
                <a:solidFill>
                  <a:srgbClr val="FFFFFF"/>
                </a:solidFill>
              </a:rPr>
              <a:t>Głównie prowadzi ona przez las i różnorakie zarośla. Znajduje się tam także wiele rodzajów kwiatów, drzew czy krzewów. </a:t>
            </a:r>
          </a:p>
          <a:p>
            <a:r>
              <a:rPr lang="pl-PL" dirty="0">
                <a:solidFill>
                  <a:srgbClr val="FFFFFF"/>
                </a:solidFill>
              </a:rPr>
              <a:t>Trasa kończy się na ulicy Folwark, gdzie nieopodal znajduje się wąwóz. </a:t>
            </a:r>
          </a:p>
        </p:txBody>
      </p:sp>
      <p:pic>
        <p:nvPicPr>
          <p:cNvPr id="6" name="Obraz 5" descr="Obraz zawierający zewnętrzne, drzewo, roślina&#10;&#10;Opis wygenerowany automatycznie">
            <a:extLst>
              <a:ext uri="{FF2B5EF4-FFF2-40B4-BE49-F238E27FC236}">
                <a16:creationId xmlns="" xmlns:a16="http://schemas.microsoft.com/office/drawing/2014/main" id="{81F04A1D-DAF1-4579-A08F-34DE3C7D12D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6857"/>
          <a:stretch/>
        </p:blipFill>
        <p:spPr>
          <a:xfrm rot="5400000">
            <a:off x="6443133" y="1109133"/>
            <a:ext cx="6858000" cy="4639734"/>
          </a:xfrm>
          <a:prstGeom prst="rect">
            <a:avLst/>
          </a:prstGeom>
        </p:spPr>
      </p:pic>
    </p:spTree>
    <p:extLst>
      <p:ext uri="{BB962C8B-B14F-4D97-AF65-F5344CB8AC3E}">
        <p14:creationId xmlns="" xmlns:p14="http://schemas.microsoft.com/office/powerpoint/2010/main" val="173413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475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Content Placeholder 7">
            <a:extLst>
              <a:ext uri="{FF2B5EF4-FFF2-40B4-BE49-F238E27FC236}">
                <a16:creationId xmlns="" xmlns:a16="http://schemas.microsoft.com/office/drawing/2014/main" id="{CB74261B-C86A-5AD9-CB12-A00ACC527887}"/>
              </a:ext>
            </a:extLst>
          </p:cNvPr>
          <p:cNvSpPr>
            <a:spLocks noGrp="1"/>
          </p:cNvSpPr>
          <p:nvPr>
            <p:ph idx="1"/>
          </p:nvPr>
        </p:nvSpPr>
        <p:spPr>
          <a:xfrm>
            <a:off x="861594" y="826323"/>
            <a:ext cx="6175294" cy="5415451"/>
          </a:xfrm>
        </p:spPr>
        <p:txBody>
          <a:bodyPr vert="horz" lIns="91440" tIns="45720" rIns="91440" bIns="45720" rtlCol="0">
            <a:normAutofit fontScale="92500" lnSpcReduction="20000"/>
          </a:bodyPr>
          <a:lstStyle/>
          <a:p>
            <a:r>
              <a:rPr lang="pl-PL" dirty="0">
                <a:solidFill>
                  <a:schemeClr val="bg1"/>
                </a:solidFill>
              </a:rPr>
              <a:t>Jedną z najliczniejszych roślin znajdujących się w Kotlinie Żywieckiej to </a:t>
            </a:r>
            <a:r>
              <a:rPr lang="pl-PL" b="1" dirty="0">
                <a:solidFill>
                  <a:schemeClr val="bg1"/>
                </a:solidFill>
              </a:rPr>
              <a:t>MLECZ POSPOLITY</a:t>
            </a:r>
            <a:r>
              <a:rPr lang="pl-PL" dirty="0">
                <a:solidFill>
                  <a:schemeClr val="bg1"/>
                </a:solidFill>
              </a:rPr>
              <a:t>. </a:t>
            </a:r>
          </a:p>
          <a:p>
            <a:r>
              <a:rPr lang="pl-PL" dirty="0">
                <a:solidFill>
                  <a:schemeClr val="bg1"/>
                </a:solidFill>
              </a:rPr>
              <a:t>Jest to gatunek rośliny z rodziny astrowatych.</a:t>
            </a:r>
          </a:p>
          <a:p>
            <a:r>
              <a:rPr lang="pl-PL" dirty="0">
                <a:solidFill>
                  <a:schemeClr val="bg1"/>
                </a:solidFill>
              </a:rPr>
              <a:t>Obecnie jest gatunkiem kosmopolitycznym; poza Antarktydą występuje na wszystkich kontynentach i licznych wyspach.</a:t>
            </a:r>
          </a:p>
          <a:p>
            <a:endParaRPr lang="pl-PL" dirty="0">
              <a:solidFill>
                <a:schemeClr val="bg1"/>
              </a:solidFill>
            </a:endParaRPr>
          </a:p>
          <a:p>
            <a:endParaRPr lang="pl-PL" b="1" dirty="0">
              <a:solidFill>
                <a:schemeClr val="bg1"/>
              </a:solidFill>
            </a:endParaRPr>
          </a:p>
          <a:p>
            <a:r>
              <a:rPr lang="pl-PL" b="1" dirty="0">
                <a:solidFill>
                  <a:schemeClr val="bg1"/>
                </a:solidFill>
              </a:rPr>
              <a:t>Kwiaty - </a:t>
            </a:r>
            <a:r>
              <a:rPr lang="pl-PL" dirty="0">
                <a:solidFill>
                  <a:schemeClr val="bg1"/>
                </a:solidFill>
              </a:rPr>
              <a:t>Jasnożółte, zebrane w nieliczne koszyczki wyrastające na krótkich szypułkach.</a:t>
            </a:r>
          </a:p>
          <a:p>
            <a:r>
              <a:rPr lang="pl-PL" b="1" dirty="0">
                <a:solidFill>
                  <a:schemeClr val="bg1"/>
                </a:solidFill>
              </a:rPr>
              <a:t>Łodyga - </a:t>
            </a:r>
            <a:r>
              <a:rPr lang="pl-PL" dirty="0">
                <a:solidFill>
                  <a:schemeClr val="bg1"/>
                </a:solidFill>
              </a:rPr>
              <a:t> W dolnej części naga, w górnej gruczołowato owłosiona. Zawiera sok mleczny.</a:t>
            </a:r>
            <a:endParaRPr lang="pl-PL" u="sng" dirty="0">
              <a:solidFill>
                <a:schemeClr val="bg1"/>
              </a:solidFill>
            </a:endParaRPr>
          </a:p>
          <a:p>
            <a:r>
              <a:rPr lang="pl-PL" b="1" dirty="0">
                <a:solidFill>
                  <a:schemeClr val="bg1"/>
                </a:solidFill>
              </a:rPr>
              <a:t>Liście - </a:t>
            </a:r>
            <a:r>
              <a:rPr lang="pl-PL" dirty="0">
                <a:solidFill>
                  <a:schemeClr val="bg1"/>
                </a:solidFill>
              </a:rPr>
              <a:t>Dolne wyrastają na szeroko oskrzydlonym ogonku, Są pierzastodzielne, o strzałkowatej nasadzie i trójkątnym odcinku szczytowym. Górne są siedzące i przeważnie niepodzielone. Blaszka ma brzegi delikatnie, kolczasto ząbkowane.</a:t>
            </a:r>
            <a:endParaRPr lang="en-US" dirty="0">
              <a:solidFill>
                <a:schemeClr val="bg1"/>
              </a:solidFill>
            </a:endParaRPr>
          </a:p>
        </p:txBody>
      </p:sp>
      <p:pic>
        <p:nvPicPr>
          <p:cNvPr id="4" name="Obraz 4" descr="Obraz zawierający trawa, zewnętrzne, roślina, kwiat&#10;&#10;Opis wygenerowany automatycznie">
            <a:extLst>
              <a:ext uri="{FF2B5EF4-FFF2-40B4-BE49-F238E27FC236}">
                <a16:creationId xmlns="" xmlns:a16="http://schemas.microsoft.com/office/drawing/2014/main" id="{85BFD079-F27E-085D-FEB6-1282FFBA05E3}"/>
              </a:ext>
            </a:extLst>
          </p:cNvPr>
          <p:cNvPicPr>
            <a:picLocks noChangeAspect="1"/>
          </p:cNvPicPr>
          <p:nvPr/>
        </p:nvPicPr>
        <p:blipFill rotWithShape="1">
          <a:blip r:embed="rId2" cstate="print"/>
          <a:srcRect l="22950" r="38994"/>
          <a:stretch/>
        </p:blipFill>
        <p:spPr>
          <a:xfrm>
            <a:off x="7552266" y="10"/>
            <a:ext cx="4639734" cy="6857990"/>
          </a:xfrm>
          <a:prstGeom prst="rect">
            <a:avLst/>
          </a:prstGeom>
        </p:spPr>
      </p:pic>
    </p:spTree>
    <p:extLst>
      <p:ext uri="{BB962C8B-B14F-4D97-AF65-F5344CB8AC3E}">
        <p14:creationId xmlns="" xmlns:p14="http://schemas.microsoft.com/office/powerpoint/2010/main" val="3020685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664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8" name="Obraz 7" descr="Obraz zawierający trawa, zewnętrzne, roślina, kwiat&#10;&#10;Opis wygenerowany automatycznie">
            <a:extLst>
              <a:ext uri="{FF2B5EF4-FFF2-40B4-BE49-F238E27FC236}">
                <a16:creationId xmlns="" xmlns:a16="http://schemas.microsoft.com/office/drawing/2014/main" id="{3C4A0829-1A03-450A-B78E-28706B636FF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24940" r="27830"/>
          <a:stretch/>
        </p:blipFill>
        <p:spPr>
          <a:xfrm>
            <a:off x="372632" y="303186"/>
            <a:ext cx="3448718" cy="4107392"/>
          </a:xfrm>
          <a:prstGeom prst="rect">
            <a:avLst/>
          </a:prstGeom>
        </p:spPr>
      </p:pic>
      <p:pic>
        <p:nvPicPr>
          <p:cNvPr id="6" name="Obraz 5" descr="Obraz zawierający trawa, zewnętrzne, roślina, kwiat&#10;&#10;Opis wygenerowany automatycznie">
            <a:extLst>
              <a:ext uri="{FF2B5EF4-FFF2-40B4-BE49-F238E27FC236}">
                <a16:creationId xmlns="" xmlns:a16="http://schemas.microsoft.com/office/drawing/2014/main" id="{08081563-64CA-4032-909A-E3F897C79C12}"/>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8008" r="34749" b="-1"/>
          <a:stretch/>
        </p:blipFill>
        <p:spPr>
          <a:xfrm>
            <a:off x="3925067" y="321732"/>
            <a:ext cx="3448718" cy="4106284"/>
          </a:xfrm>
          <a:prstGeom prst="rect">
            <a:avLst/>
          </a:prstGeom>
        </p:spPr>
      </p:pic>
      <p:sp>
        <p:nvSpPr>
          <p:cNvPr id="37" name="Rectangle 36">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Content Placeholder 8">
            <a:extLst>
              <a:ext uri="{FF2B5EF4-FFF2-40B4-BE49-F238E27FC236}">
                <a16:creationId xmlns="" xmlns:a16="http://schemas.microsoft.com/office/drawing/2014/main" id="{3A56F07D-2FF2-A012-6D97-7BF924444F5D}"/>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pl-PL" dirty="0">
                <a:solidFill>
                  <a:schemeClr val="bg1"/>
                </a:solidFill>
              </a:rPr>
              <a:t>Niezapominajki spotykane są na wszystkich kontynentach z wyjątkiem Antarktydy. Najbardziej zróżnicowane są w dwóch oddalonych od siebie obszarach – w basenie Morza Śródziemnego i na Nowej Zelandii. W Europie, w większości w jej części południowej, rośnie 41 gatunków.</a:t>
            </a:r>
            <a:endParaRPr lang="en-US" sz="1900" dirty="0">
              <a:solidFill>
                <a:schemeClr val="bg1"/>
              </a:solidFill>
              <a:ea typeface="+mn-lt"/>
              <a:cs typeface="+mn-lt"/>
            </a:endParaRPr>
          </a:p>
        </p:txBody>
      </p:sp>
      <p:sp>
        <p:nvSpPr>
          <p:cNvPr id="9" name="pole tekstowe 8">
            <a:extLst>
              <a:ext uri="{FF2B5EF4-FFF2-40B4-BE49-F238E27FC236}">
                <a16:creationId xmlns="" xmlns:a16="http://schemas.microsoft.com/office/drawing/2014/main" id="{12C98C2D-7779-42B9-8712-F2550F68D8CD}"/>
              </a:ext>
            </a:extLst>
          </p:cNvPr>
          <p:cNvSpPr txBox="1"/>
          <p:nvPr/>
        </p:nvSpPr>
        <p:spPr>
          <a:xfrm>
            <a:off x="626451" y="4846757"/>
            <a:ext cx="6052645" cy="1477328"/>
          </a:xfrm>
          <a:prstGeom prst="rect">
            <a:avLst/>
          </a:prstGeom>
          <a:noFill/>
        </p:spPr>
        <p:txBody>
          <a:bodyPr wrap="square" rtlCol="0">
            <a:spAutoFit/>
          </a:bodyPr>
          <a:lstStyle/>
          <a:p>
            <a:r>
              <a:rPr lang="pl-PL" dirty="0">
                <a:solidFill>
                  <a:schemeClr val="bg1"/>
                </a:solidFill>
              </a:rPr>
              <a:t>Idąc wzdłuż trasy możemy napotkać kwiaty – niezapominajki. Przykuwają one bardzo naszą uwagę i wywołują pozytywne emocje. </a:t>
            </a:r>
          </a:p>
          <a:p>
            <a:r>
              <a:rPr lang="pl-PL" dirty="0">
                <a:solidFill>
                  <a:schemeClr val="bg1"/>
                </a:solidFill>
              </a:rPr>
              <a:t>Łatwo je rozpoznać ze względu na ich charakterystyczne ubarwienie.</a:t>
            </a:r>
          </a:p>
        </p:txBody>
      </p:sp>
    </p:spTree>
    <p:extLst>
      <p:ext uri="{BB962C8B-B14F-4D97-AF65-F5344CB8AC3E}">
        <p14:creationId xmlns="" xmlns:p14="http://schemas.microsoft.com/office/powerpoint/2010/main" val="336985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5924BF1E-CCA2-221A-3B86-A1C611914BDF}"/>
              </a:ext>
            </a:extLst>
          </p:cNvPr>
          <p:cNvSpPr>
            <a:spLocks noGrp="1"/>
          </p:cNvSpPr>
          <p:nvPr>
            <p:ph idx="1"/>
          </p:nvPr>
        </p:nvSpPr>
        <p:spPr>
          <a:xfrm>
            <a:off x="915746" y="787720"/>
            <a:ext cx="6015995" cy="5155880"/>
          </a:xfrm>
        </p:spPr>
        <p:txBody>
          <a:bodyPr vert="horz" lIns="91440" tIns="45720" rIns="91440" bIns="45720" rtlCol="0">
            <a:normAutofit/>
          </a:bodyPr>
          <a:lstStyle/>
          <a:p>
            <a:r>
              <a:rPr lang="pl-PL" sz="2400" dirty="0"/>
              <a:t>Trasa znajduje się w lesie, gdzie znajduje się dużo gatunków drzew zarówno iglastych, jak i liściastych.</a:t>
            </a:r>
          </a:p>
          <a:p>
            <a:r>
              <a:rPr lang="pl-PL" sz="2400" dirty="0"/>
              <a:t>Możemy napotkać takie drzewa jak: sosna zwyczajna, świerk czy dąb.</a:t>
            </a:r>
          </a:p>
          <a:p>
            <a:r>
              <a:rPr lang="pl-PL" sz="2400" dirty="0"/>
              <a:t>Jednak to nie wszystko! Po kilkunastu minutach drogi lasem wychodzimy na rozciągającą się polanę. Teraz, podczas wiosny, trawa zieleni się, przez co polana wygląda jak ogromny zielony dywan! Wygląda to niesamowicie. </a:t>
            </a:r>
            <a:endParaRPr lang="en-US" sz="2400" dirty="0"/>
          </a:p>
        </p:txBody>
      </p:sp>
      <p:pic>
        <p:nvPicPr>
          <p:cNvPr id="5" name="Obraz 4" descr="Obraz zawierający zewnętrzne, roślina, drzewo&#10;&#10;Opis wygenerowany automatycznie">
            <a:extLst>
              <a:ext uri="{FF2B5EF4-FFF2-40B4-BE49-F238E27FC236}">
                <a16:creationId xmlns="" xmlns:a16="http://schemas.microsoft.com/office/drawing/2014/main" id="{7E9C7D4B-551A-4A41-9103-642C3216C0D7}"/>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8259" b="-1"/>
          <a:stretch/>
        </p:blipFill>
        <p:spPr>
          <a:xfrm rot="5400000">
            <a:off x="7007519" y="1112352"/>
            <a:ext cx="3380806" cy="2326534"/>
          </a:xfrm>
          <a:prstGeom prst="rect">
            <a:avLst/>
          </a:prstGeom>
        </p:spPr>
      </p:pic>
      <p:pic>
        <p:nvPicPr>
          <p:cNvPr id="7" name="Obraz 6" descr="Obraz zawierający drzewo, zewnętrzne, roślina, dąb&#10;&#10;Opis wygenerowany automatycznie">
            <a:extLst>
              <a:ext uri="{FF2B5EF4-FFF2-40B4-BE49-F238E27FC236}">
                <a16:creationId xmlns="" xmlns:a16="http://schemas.microsoft.com/office/drawing/2014/main" id="{F4A4C249-33CF-4C9B-9EBE-DF948CBF3C20}"/>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927" b="1"/>
          <a:stretch/>
        </p:blipFill>
        <p:spPr>
          <a:xfrm rot="5400000">
            <a:off x="9775014" y="832259"/>
            <a:ext cx="2053317" cy="1559231"/>
          </a:xfrm>
          <a:prstGeom prst="rect">
            <a:avLst/>
          </a:prstGeom>
        </p:spPr>
      </p:pic>
      <p:pic>
        <p:nvPicPr>
          <p:cNvPr id="4" name="Obraz 4" descr="Obraz zawierający drzewo, zewnętrzne, roślina, warzywo&#10;&#10;Opis wygenerowany automatycznie">
            <a:extLst>
              <a:ext uri="{FF2B5EF4-FFF2-40B4-BE49-F238E27FC236}">
                <a16:creationId xmlns="" xmlns:a16="http://schemas.microsoft.com/office/drawing/2014/main" id="{036EC258-0F45-52AD-1D42-FF88366C2274}"/>
              </a:ext>
            </a:extLst>
          </p:cNvPr>
          <p:cNvPicPr>
            <a:picLocks noChangeAspect="1"/>
          </p:cNvPicPr>
          <p:nvPr/>
        </p:nvPicPr>
        <p:blipFill rotWithShape="1">
          <a:blip r:embed="rId4" cstate="print"/>
          <a:srcRect l="23135" r="1656" b="2"/>
          <a:stretch/>
        </p:blipFill>
        <p:spPr>
          <a:xfrm>
            <a:off x="10022058" y="2799400"/>
            <a:ext cx="1559231" cy="1166146"/>
          </a:xfrm>
          <a:prstGeom prst="rect">
            <a:avLst/>
          </a:prstGeom>
        </p:spPr>
      </p:pic>
      <p:pic>
        <p:nvPicPr>
          <p:cNvPr id="18" name="Obraz 17">
            <a:extLst>
              <a:ext uri="{FF2B5EF4-FFF2-40B4-BE49-F238E27FC236}">
                <a16:creationId xmlns="" xmlns:a16="http://schemas.microsoft.com/office/drawing/2014/main" id="{345FE431-2C7D-40D4-B0B6-C64FBC7D2081}"/>
              </a:ext>
            </a:extLst>
          </p:cNvPr>
          <p:cNvPicPr>
            <a:picLocks noChangeAspect="1"/>
          </p:cNvPicPr>
          <p:nvPr/>
        </p:nvPicPr>
        <p:blipFill rotWithShape="1">
          <a:blip r:embed="rId5"/>
          <a:srcRect t="19502" r="4" b="4"/>
          <a:stretch/>
        </p:blipFill>
        <p:spPr>
          <a:xfrm>
            <a:off x="7534655" y="4126888"/>
            <a:ext cx="4046633" cy="2182473"/>
          </a:xfrm>
          <a:prstGeom prst="rect">
            <a:avLst/>
          </a:prstGeom>
        </p:spPr>
      </p:pic>
    </p:spTree>
    <p:extLst>
      <p:ext uri="{BB962C8B-B14F-4D97-AF65-F5344CB8AC3E}">
        <p14:creationId xmlns="" xmlns:p14="http://schemas.microsoft.com/office/powerpoint/2010/main" val="215431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574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tekst, drzewo, niebo, zewnętrzne&#10;&#10;Opis wygenerowany automatycznie">
            <a:extLst>
              <a:ext uri="{FF2B5EF4-FFF2-40B4-BE49-F238E27FC236}">
                <a16:creationId xmlns="" xmlns:a16="http://schemas.microsoft.com/office/drawing/2014/main" id="{F9B0396F-B60B-42C4-B56B-DE131465FBD0}"/>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3337"/>
          <a:stretch/>
        </p:blipFill>
        <p:spPr>
          <a:xfrm>
            <a:off x="327547" y="321733"/>
            <a:ext cx="7058306" cy="4088035"/>
          </a:xfrm>
          <a:prstGeom prst="rect">
            <a:avLst/>
          </a:prstGeom>
        </p:spPr>
      </p:pic>
      <p:sp>
        <p:nvSpPr>
          <p:cNvPr id="46" name="Rectangle 45">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 xmlns:a16="http://schemas.microsoft.com/office/drawing/2014/main" id="{E6ED1A8E-2FB1-D5F9-FE32-E5CE27B24313}"/>
              </a:ext>
            </a:extLst>
          </p:cNvPr>
          <p:cNvSpPr>
            <a:spLocks noGrp="1"/>
          </p:cNvSpPr>
          <p:nvPr>
            <p:ph idx="1"/>
          </p:nvPr>
        </p:nvSpPr>
        <p:spPr>
          <a:xfrm>
            <a:off x="8029319" y="917725"/>
            <a:ext cx="3424739" cy="4852362"/>
          </a:xfrm>
        </p:spPr>
        <p:txBody>
          <a:bodyPr vert="horz" lIns="91440" tIns="45720" rIns="91440" bIns="45720" rtlCol="0" anchor="ctr">
            <a:normAutofit/>
          </a:bodyPr>
          <a:lstStyle/>
          <a:p>
            <a:pPr marL="0" indent="0">
              <a:spcBef>
                <a:spcPts val="0"/>
              </a:spcBef>
              <a:buNone/>
            </a:pPr>
            <a:r>
              <a:rPr lang="pl-PL" b="1" cap="all" spc="300">
                <a:solidFill>
                  <a:srgbClr val="FFFFFF"/>
                </a:solidFill>
              </a:rPr>
              <a:t>Wznosząc się coraz wyżej możemy zobaczyć panoramę żywca oraz szczyt- skrzyczne</a:t>
            </a:r>
            <a:endParaRPr lang="en-US" b="1" cap="all" spc="300">
              <a:solidFill>
                <a:srgbClr val="FFFFFF"/>
              </a:solidFill>
            </a:endParaRPr>
          </a:p>
        </p:txBody>
      </p:sp>
    </p:spTree>
    <p:extLst>
      <p:ext uri="{BB962C8B-B14F-4D97-AF65-F5344CB8AC3E}">
        <p14:creationId xmlns="" xmlns:p14="http://schemas.microsoft.com/office/powerpoint/2010/main" val="361829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C1A9B9E1-AE3D-4F69-9670-71C92ED1BC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468548" cy="6858000"/>
          </a:xfrm>
          <a:prstGeom prst="rect">
            <a:avLst/>
          </a:prstGeom>
          <a:solidFill>
            <a:srgbClr val="744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 xmlns:a16="http://schemas.microsoft.com/office/drawing/2014/main" id="{3234ED8A-BEE3-4F34-B45B-731E1E292E3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 xmlns:a16="http://schemas.microsoft.com/office/drawing/2014/main" id="{EAA6EF51-3358-13E2-AEF1-CE01CAD32B16}"/>
              </a:ext>
            </a:extLst>
          </p:cNvPr>
          <p:cNvSpPr>
            <a:spLocks noGrp="1"/>
          </p:cNvSpPr>
          <p:nvPr>
            <p:ph idx="1"/>
          </p:nvPr>
        </p:nvSpPr>
        <p:spPr>
          <a:xfrm>
            <a:off x="762000" y="826324"/>
            <a:ext cx="3791711" cy="3931920"/>
          </a:xfrm>
        </p:spPr>
        <p:txBody>
          <a:bodyPr vert="horz" lIns="91440" tIns="45720" rIns="91440" bIns="45720" rtlCol="0">
            <a:normAutofit fontScale="92500"/>
          </a:bodyPr>
          <a:lstStyle/>
          <a:p>
            <a:r>
              <a:rPr lang="pl-PL" dirty="0">
                <a:solidFill>
                  <a:schemeClr val="bg1"/>
                </a:solidFill>
              </a:rPr>
              <a:t>Idąc dalej ścieżką możemy dostrzec także </a:t>
            </a:r>
            <a:r>
              <a:rPr lang="pl-PL" b="1" dirty="0">
                <a:solidFill>
                  <a:schemeClr val="bg1"/>
                </a:solidFill>
              </a:rPr>
              <a:t>POKRZYWĘ ZWYCZAJNĄ.</a:t>
            </a:r>
          </a:p>
          <a:p>
            <a:r>
              <a:rPr lang="pl-PL" dirty="0">
                <a:solidFill>
                  <a:schemeClr val="bg1"/>
                </a:solidFill>
              </a:rPr>
              <a:t>Jest to gatunek rośliny z rodziny pokrzywowatych.</a:t>
            </a:r>
          </a:p>
          <a:p>
            <a:r>
              <a:rPr lang="pl-PL" dirty="0">
                <a:solidFill>
                  <a:schemeClr val="bg1"/>
                </a:solidFill>
              </a:rPr>
              <a:t>Pokrzywa zwyczajna jest rozpowszechnionym w strefie klimatu umiarkowanego gatunkiem budującym liczne zbiorowiska roślinne kształtujące się zwłaszcza w dolinach rzecznych. </a:t>
            </a:r>
            <a:endParaRPr lang="en-US" dirty="0">
              <a:solidFill>
                <a:schemeClr val="bg1"/>
              </a:solidFill>
            </a:endParaRPr>
          </a:p>
        </p:txBody>
      </p:sp>
      <p:pic>
        <p:nvPicPr>
          <p:cNvPr id="4" name="Obraz 4" descr="Obraz zawierający podłoże, zewnętrzne, trawa, brud&#10;&#10;Opis wygenerowany automatycznie">
            <a:extLst>
              <a:ext uri="{FF2B5EF4-FFF2-40B4-BE49-F238E27FC236}">
                <a16:creationId xmlns="" xmlns:a16="http://schemas.microsoft.com/office/drawing/2014/main" id="{CA07A139-96AD-1091-BDD3-453B964D354B}"/>
              </a:ext>
            </a:extLst>
          </p:cNvPr>
          <p:cNvPicPr>
            <a:picLocks noChangeAspect="1"/>
          </p:cNvPicPr>
          <p:nvPr/>
        </p:nvPicPr>
        <p:blipFill rotWithShape="1">
          <a:blip r:embed="rId2" cstate="print"/>
          <a:srcRect l="17037" r="27941" b="-2"/>
          <a:stretch/>
        </p:blipFill>
        <p:spPr>
          <a:xfrm>
            <a:off x="6096000" y="640080"/>
            <a:ext cx="5455921" cy="5577840"/>
          </a:xfrm>
          <a:prstGeom prst="rect">
            <a:avLst/>
          </a:prstGeom>
        </p:spPr>
      </p:pic>
    </p:spTree>
    <p:extLst>
      <p:ext uri="{BB962C8B-B14F-4D97-AF65-F5344CB8AC3E}">
        <p14:creationId xmlns="" xmlns:p14="http://schemas.microsoft.com/office/powerpoint/2010/main" val="143828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1613B"/>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6109556B-EAE9-4435-B409-0519F2CBDB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552267" cy="6858000"/>
          </a:xfrm>
          <a:prstGeom prst="rect">
            <a:avLst/>
          </a:prstGeom>
          <a:solidFill>
            <a:srgbClr val="516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 xmlns:a16="http://schemas.microsoft.com/office/drawing/2014/main" id="{5814CCBE-423E-41B2-A9F3-82679F490EF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 xmlns:a16="http://schemas.microsoft.com/office/drawing/2014/main" id="{AD683287-671D-E0C9-2226-29E15CB170FC}"/>
              </a:ext>
            </a:extLst>
          </p:cNvPr>
          <p:cNvSpPr>
            <a:spLocks noGrp="1"/>
          </p:cNvSpPr>
          <p:nvPr>
            <p:ph idx="1"/>
          </p:nvPr>
        </p:nvSpPr>
        <p:spPr>
          <a:xfrm>
            <a:off x="762001" y="826324"/>
            <a:ext cx="5691801" cy="5205352"/>
          </a:xfrm>
        </p:spPr>
        <p:txBody>
          <a:bodyPr vert="horz" lIns="91440" tIns="45720" rIns="91440" bIns="45720" rtlCol="0">
            <a:normAutofit/>
          </a:bodyPr>
          <a:lstStyle/>
          <a:p>
            <a:r>
              <a:rPr lang="en-US" dirty="0">
                <a:solidFill>
                  <a:schemeClr val="bg1"/>
                </a:solidFill>
                <a:ea typeface="+mn-lt"/>
                <a:cs typeface="+mn-lt"/>
              </a:rPr>
              <a:t> </a:t>
            </a:r>
            <a:r>
              <a:rPr lang="pl-PL" dirty="0">
                <a:solidFill>
                  <a:schemeClr val="bg1"/>
                </a:solidFill>
                <a:ea typeface="+mn-lt"/>
                <a:cs typeface="+mn-lt"/>
              </a:rPr>
              <a:t>Niedaleko polany znajduje się parę drzew </a:t>
            </a:r>
            <a:r>
              <a:rPr lang="pl-PL" b="1" dirty="0">
                <a:solidFill>
                  <a:schemeClr val="bg1"/>
                </a:solidFill>
                <a:ea typeface="+mn-lt"/>
                <a:cs typeface="+mn-lt"/>
              </a:rPr>
              <a:t>CZEREŚNI PTASIEJ (DZIKA WIŚNIA)</a:t>
            </a:r>
            <a:r>
              <a:rPr lang="pl-PL" dirty="0">
                <a:solidFill>
                  <a:schemeClr val="bg1"/>
                </a:solidFill>
                <a:ea typeface="+mn-lt"/>
                <a:cs typeface="+mn-lt"/>
              </a:rPr>
              <a:t>.</a:t>
            </a:r>
          </a:p>
          <a:p>
            <a:r>
              <a:rPr lang="pl-PL" dirty="0">
                <a:solidFill>
                  <a:schemeClr val="bg1"/>
                </a:solidFill>
                <a:ea typeface="+mn-lt"/>
                <a:cs typeface="+mn-lt"/>
              </a:rPr>
              <a:t>Jest to </a:t>
            </a:r>
            <a:r>
              <a:rPr lang="pl-PL" dirty="0">
                <a:solidFill>
                  <a:schemeClr val="bg1"/>
                </a:solidFill>
              </a:rPr>
              <a:t>gatunek rośliny należący do rodziny różowatych. Rodzime obszary jej występowania to Europa oraz Azja Zachodnia i Kaukaz.</a:t>
            </a:r>
          </a:p>
          <a:p>
            <a:r>
              <a:rPr lang="pl-PL" dirty="0">
                <a:solidFill>
                  <a:schemeClr val="bg1"/>
                </a:solidFill>
              </a:rPr>
              <a:t> W Polsce rośnie dziko na terenie całego kraju, od nizin po pogórze i niższe tereny górskie.</a:t>
            </a:r>
          </a:p>
          <a:p>
            <a:endParaRPr lang="pl-PL" dirty="0">
              <a:solidFill>
                <a:schemeClr val="bg1"/>
              </a:solidFill>
            </a:endParaRPr>
          </a:p>
          <a:p>
            <a:r>
              <a:rPr lang="pl-PL" dirty="0">
                <a:solidFill>
                  <a:schemeClr val="bg1"/>
                </a:solidFill>
              </a:rPr>
              <a:t>Ciekawostka!</a:t>
            </a:r>
          </a:p>
          <a:p>
            <a:r>
              <a:rPr lang="pl-PL" dirty="0">
                <a:solidFill>
                  <a:schemeClr val="bg1"/>
                </a:solidFill>
              </a:rPr>
              <a:t>Najgrubsza czereśnia w Polsce (na terenie Lasów Państwowych) rośnie w Myscowej, na stokach góry Polana w Beskidzie Niskim i ma 356 cm obwodu i 22 </a:t>
            </a:r>
            <a:r>
              <a:rPr lang="pl-PL">
                <a:solidFill>
                  <a:schemeClr val="bg1"/>
                </a:solidFill>
              </a:rPr>
              <a:t>metry </a:t>
            </a:r>
            <a:r>
              <a:rPr lang="pl-PL" smtClean="0">
                <a:solidFill>
                  <a:schemeClr val="bg1"/>
                </a:solidFill>
              </a:rPr>
              <a:t>wysokości.</a:t>
            </a:r>
            <a:endParaRPr lang="en-US" dirty="0">
              <a:solidFill>
                <a:schemeClr val="bg1"/>
              </a:solidFill>
            </a:endParaRPr>
          </a:p>
        </p:txBody>
      </p:sp>
      <p:pic>
        <p:nvPicPr>
          <p:cNvPr id="4" name="Obraz 4" descr="Obraz zawierający drzewo, zewnętrzne, roślina&#10;&#10;Opis wygenerowany automatycznie">
            <a:extLst>
              <a:ext uri="{FF2B5EF4-FFF2-40B4-BE49-F238E27FC236}">
                <a16:creationId xmlns="" xmlns:a16="http://schemas.microsoft.com/office/drawing/2014/main" id="{9D5E1BDA-7538-F65B-4246-FA6CD68C7A2B}"/>
              </a:ext>
            </a:extLst>
          </p:cNvPr>
          <p:cNvPicPr>
            <a:picLocks noChangeAspect="1"/>
          </p:cNvPicPr>
          <p:nvPr/>
        </p:nvPicPr>
        <p:blipFill rotWithShape="1">
          <a:blip r:embed="rId2" cstate="print"/>
          <a:srcRect l="34107" r="27838"/>
          <a:stretch/>
        </p:blipFill>
        <p:spPr>
          <a:xfrm>
            <a:off x="7293282" y="10"/>
            <a:ext cx="4898718" cy="6857990"/>
          </a:xfrm>
          <a:prstGeom prst="rect">
            <a:avLst/>
          </a:prstGeom>
        </p:spPr>
      </p:pic>
    </p:spTree>
    <p:extLst>
      <p:ext uri="{BB962C8B-B14F-4D97-AF65-F5344CB8AC3E}">
        <p14:creationId xmlns="" xmlns:p14="http://schemas.microsoft.com/office/powerpoint/2010/main" val="3956856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ny">
  <a:themeElements>
    <a:clrScheme name="Integralny">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ny">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ny">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1</TotalTime>
  <Words>491</Words>
  <Application>Microsoft Office PowerPoint</Application>
  <PresentationFormat>Niestandardowy</PresentationFormat>
  <Paragraphs>53</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Integralny</vt:lpstr>
      <vt:lpstr>Ścieżka pozytywnej energii</vt:lpstr>
      <vt:lpstr>Żywiec to miasto, w którym znajduje się Ścieżka Pozytywnej Energii „Zielone serce żywca”. </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Glistnik jaskółcze ziele</vt:lpstr>
      <vt:lpstr>Slajd 16</vt:lpstr>
      <vt:lpstr>Slajd 17</vt:lpstr>
      <vt:lpstr>Slajd 18</vt:lpstr>
      <vt:lpstr>Slajd 19</vt:lpstr>
      <vt:lpstr>Slajd 20</vt:lpstr>
      <vt:lpstr>Wykonawcy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Ścieżka pozytywnej energii</dc:title>
  <dc:creator>Haczek, Mariusz</dc:creator>
  <cp:lastModifiedBy>Administrator</cp:lastModifiedBy>
  <cp:revision>7</cp:revision>
  <dcterms:created xsi:type="dcterms:W3CDTF">2022-05-08T13:48:32Z</dcterms:created>
  <dcterms:modified xsi:type="dcterms:W3CDTF">2022-05-12T07:35:59Z</dcterms:modified>
</cp:coreProperties>
</file>