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Lexen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exend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Lexen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408430a7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c408430a7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408430a7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c408430a7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408430a7c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c408430a7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408430a7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c408430a7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408430a7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c408430a7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408430a7c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c408430a7c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c408430a7c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c408430a7c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c408430a7c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c408430a7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c408430a7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c408430a7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408430a7c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c408430a7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2e449d2cc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2e449d2c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408430a7c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c408430a7c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408430a7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c408430a7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408430a7c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c408430a7c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c408430a7c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c408430a7c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408430a7c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c408430a7c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408430a7c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c408430a7c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c408430a7c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c408430a7c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c408430a7c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c408430a7c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2e449d2cc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c2e449d2c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2e449d2cc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2e449d2cc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403364d8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403364d8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408430a7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c408430a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408430a7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c408430a7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408430a7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c408430a7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408430a7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c408430a7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4294967295" type="subTitle"/>
          </p:nvPr>
        </p:nvSpPr>
        <p:spPr>
          <a:xfrm>
            <a:off x="311700" y="298497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200">
              <a:solidFill>
                <a:srgbClr val="38761D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6200">
              <a:solidFill>
                <a:srgbClr val="38761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8325" y="-450025"/>
            <a:ext cx="9322326" cy="57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/>
        </p:nvSpPr>
        <p:spPr>
          <a:xfrm>
            <a:off x="1647900" y="123950"/>
            <a:ext cx="5848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OBALAMY STEREOTYPY</a:t>
            </a:r>
            <a:endParaRPr b="1"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0" name="Google Shape;110;p22"/>
          <p:cNvSpPr txBox="1"/>
          <p:nvPr/>
        </p:nvSpPr>
        <p:spPr>
          <a:xfrm>
            <a:off x="3711750" y="708950"/>
            <a:ext cx="577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38761D"/>
                </a:solidFill>
              </a:rPr>
              <a:t>Ludzie z Zespołem Downa mogą żyć niezależnie</a:t>
            </a:r>
            <a:endParaRPr sz="1800">
              <a:solidFill>
                <a:srgbClr val="38761D"/>
              </a:solidFill>
            </a:endParaRPr>
          </a:p>
        </p:txBody>
      </p:sp>
      <p:sp>
        <p:nvSpPr>
          <p:cNvPr id="111" name="Google Shape;111;p22"/>
          <p:cNvSpPr txBox="1"/>
          <p:nvPr/>
        </p:nvSpPr>
        <p:spPr>
          <a:xfrm>
            <a:off x="3180350" y="1785800"/>
            <a:ext cx="577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0000FF"/>
                </a:solidFill>
              </a:rPr>
              <a:t>Osoby z Zespołem Downa mogą wyuczyć się zawodu i pracować zarobkowo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112" name="Google Shape;112;p22"/>
          <p:cNvSpPr txBox="1"/>
          <p:nvPr/>
        </p:nvSpPr>
        <p:spPr>
          <a:xfrm>
            <a:off x="43500" y="1170638"/>
            <a:ext cx="577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85200C"/>
                </a:solidFill>
              </a:rPr>
              <a:t>Kobiety z Zespołem Downa mogą urodzić zdrowe dzieci</a:t>
            </a:r>
            <a:endParaRPr sz="1800">
              <a:solidFill>
                <a:srgbClr val="85200C"/>
              </a:solidFill>
            </a:endParaRPr>
          </a:p>
        </p:txBody>
      </p:sp>
      <p:sp>
        <p:nvSpPr>
          <p:cNvPr id="113" name="Google Shape;113;p22"/>
          <p:cNvSpPr txBox="1"/>
          <p:nvPr/>
        </p:nvSpPr>
        <p:spPr>
          <a:xfrm>
            <a:off x="1289725" y="2602400"/>
            <a:ext cx="577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F0000"/>
                </a:solidFill>
              </a:rPr>
              <a:t>Prowadzą </a:t>
            </a:r>
            <a:r>
              <a:rPr lang="pl" sz="1800">
                <a:solidFill>
                  <a:srgbClr val="FF0000"/>
                </a:solidFill>
              </a:rPr>
              <a:t>życie</a:t>
            </a:r>
            <a:r>
              <a:rPr lang="pl" sz="1800">
                <a:solidFill>
                  <a:srgbClr val="FF0000"/>
                </a:solidFill>
              </a:rPr>
              <a:t> towarzyskie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5378275" y="2767050"/>
            <a:ext cx="384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674EA7"/>
                </a:solidFill>
              </a:rPr>
              <a:t>Osoby z Zespołem Downa mogą zawierać związki </a:t>
            </a:r>
            <a:endParaRPr sz="1800">
              <a:solidFill>
                <a:srgbClr val="674EA7"/>
              </a:solidFill>
            </a:endParaRPr>
          </a:p>
        </p:txBody>
      </p:sp>
      <p:sp>
        <p:nvSpPr>
          <p:cNvPr id="115" name="Google Shape;115;p22"/>
          <p:cNvSpPr txBox="1"/>
          <p:nvPr/>
        </p:nvSpPr>
        <p:spPr>
          <a:xfrm>
            <a:off x="174475" y="3601550"/>
            <a:ext cx="577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BF9000"/>
                </a:solidFill>
              </a:rPr>
              <a:t>Dorośli z Zespołem Downa nie zachowują się jak dzieci</a:t>
            </a:r>
            <a:endParaRPr sz="1800">
              <a:solidFill>
                <a:srgbClr val="BF9000"/>
              </a:solidFill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3986450" y="4274200"/>
            <a:ext cx="4969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F00FF"/>
                </a:solidFill>
              </a:rPr>
              <a:t>Osoby z Zespołem Downa potrafią się uczyć- potrzebują jedynie troche pomocy i zachęty</a:t>
            </a:r>
            <a:endParaRPr sz="1800">
              <a:solidFill>
                <a:srgbClr val="FF00FF"/>
              </a:solidFill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2626900" y="4515850"/>
            <a:ext cx="577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648" y="1352925"/>
            <a:ext cx="3816703" cy="31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700" y="1487777"/>
            <a:ext cx="3589426" cy="300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262700" y="244650"/>
            <a:ext cx="81615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600">
                <a:solidFill>
                  <a:srgbClr val="38761D"/>
                </a:solidFill>
              </a:rPr>
              <a:t>OSOBY Z ZESPOŁEM DOWNA ZMIENIAJĄ ŚWIAT</a:t>
            </a:r>
            <a:endParaRPr b="1" sz="26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9200" y="0"/>
            <a:ext cx="2887574" cy="291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/>
          <p:nvPr/>
        </p:nvSpPr>
        <p:spPr>
          <a:xfrm>
            <a:off x="0" y="3092125"/>
            <a:ext cx="8795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dk1"/>
                </a:solidFill>
              </a:rPr>
              <a:t>Wanessa Bąkowska, malarka</a:t>
            </a:r>
            <a:r>
              <a:rPr lang="pl"/>
              <a:t>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 12 lat, mały bonusik Zespół Downa i ogromny talent artystyczny! Wanessa Bąkowska przepięknie maluje.Ostatnio wysłała jedną ze swoich prac królowej Elżbiecie II. Ku zaskoczeniu królowa odpisała małej artystce z Polski!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opoka.news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 rotWithShape="1">
          <a:blip r:embed="rId3">
            <a:alphaModFix/>
          </a:blip>
          <a:srcRect b="0" l="999" r="0" t="0"/>
          <a:stretch/>
        </p:blipFill>
        <p:spPr>
          <a:xfrm>
            <a:off x="904725" y="0"/>
            <a:ext cx="6476652" cy="4477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3000"/>
              </a:srgbClr>
            </a:outerShdw>
          </a:effectLst>
        </p:spPr>
      </p:pic>
      <p:sp>
        <p:nvSpPr>
          <p:cNvPr id="136" name="Google Shape;136;p25"/>
          <p:cNvSpPr txBox="1"/>
          <p:nvPr/>
        </p:nvSpPr>
        <p:spPr>
          <a:xfrm>
            <a:off x="5644775" y="43955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Wanessa Bąkowska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925" y="60150"/>
            <a:ext cx="5985701" cy="449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/>
        </p:nvSpPr>
        <p:spPr>
          <a:xfrm>
            <a:off x="5716975" y="4463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Wanessa Bąkowska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000" y="0"/>
            <a:ext cx="4777251" cy="358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 txBox="1"/>
          <p:nvPr/>
        </p:nvSpPr>
        <p:spPr>
          <a:xfrm>
            <a:off x="222600" y="3583825"/>
            <a:ext cx="8281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Jamie Brewer, aktorka i modelka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W lutym 2015 r. jako pierwsza kobieta z zespołem Downa wzięła udział w nowojorskim tygodniu mody. Aktywnie walczy w stanie Teksas o zakaz używania słowa „opóźniony” w stosunku do chorych ludzi.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pl.aleteia.org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1575" y="-46125"/>
            <a:ext cx="4623701" cy="347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 txBox="1"/>
          <p:nvPr/>
        </p:nvSpPr>
        <p:spPr>
          <a:xfrm>
            <a:off x="162400" y="3424350"/>
            <a:ext cx="8602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Isabelle Springmühl, gwatemalska designerka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 2016 roku ogłoszona przez telewizję BBC jedną ze 100 najbardziej wpływowych kobiet. Ubrania, które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projektuje, bardzo często nawiązują do gwatemalskiej sztuki folkowej. W 2016 roku jej kolekcja wzięła udział w londyńskim Tygodniu mody.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pl.aleteia.org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950" y="0"/>
            <a:ext cx="3842100" cy="384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9"/>
          <p:cNvSpPr txBox="1"/>
          <p:nvPr/>
        </p:nvSpPr>
        <p:spPr>
          <a:xfrm>
            <a:off x="215550" y="3824025"/>
            <a:ext cx="871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Zosia Dzięcioł, lekkoatletka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 wieku 15 lat wywalczyła złoto na Mistrzostwach Europy osób z zespołem Downa w fińskim Tampere 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Dziewczynka startowała w biegu na 800 m. Podczas zawodów pobiła również rekord Europy.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https://dziendobry.tvn.pl/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788" y="0"/>
            <a:ext cx="4732426" cy="355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0"/>
          <p:cNvSpPr txBox="1"/>
          <p:nvPr/>
        </p:nvSpPr>
        <p:spPr>
          <a:xfrm>
            <a:off x="42100" y="3550275"/>
            <a:ext cx="8853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Chris Burke , amerykański aktor i piosenkarz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Popularność przyniosła mu rola Corky’ego (Charlesa Thatchera ) w telewizyjnym serialu „Dzień za dniem”.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Od 1994 roku jest ambasadorem Amerykańskiej Społeczności dla Ludzi z zespołem Downa. Jeździ po całym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świecie i walczy o godne traktowanie osób z dodatkowym chromosomem. „Na swoim przykładzie chcę pokazać innym, że każdy z nas ma różne talenty. Trzeba je odkryć i się ich trzymać” tłumaczy.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pl.aleteia.org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788" y="0"/>
            <a:ext cx="4732424" cy="35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173" name="Google Shape;173;p31"/>
          <p:cNvSpPr txBox="1"/>
          <p:nvPr/>
        </p:nvSpPr>
        <p:spPr>
          <a:xfrm>
            <a:off x="92250" y="3547525"/>
            <a:ext cx="869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Ángela Bachiller , hiszpańska polityk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Jako pierwsza osoba z zespołem Downa zasiadła w radzie miasta w Valladoid . W swojej pracy skupia się na walce o prawa dla osób niepełnosprawnych.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pl.aleteia.org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6025" y="3236913"/>
            <a:ext cx="4091950" cy="16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69750" y="0"/>
            <a:ext cx="90045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Zespół Downa to najbardziej rozpowszechniona i znana anomalia genetyczna.</a:t>
            </a:r>
            <a:endParaRPr b="1"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„Nie chodzi o celebrowanie niepełnosprawności,</a:t>
            </a:r>
            <a:endParaRPr b="1" i="1" sz="2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 o celebrowanie możliwości.To tylko jeden</a:t>
            </a:r>
            <a:endParaRPr b="1" i="1" sz="2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dodatkowy chromosom, z którym dzięki pomocy</a:t>
            </a:r>
            <a:endParaRPr b="1" i="1" sz="2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rodziców i terapeutów można normalnie ŻYĆ!”</a:t>
            </a:r>
            <a:endParaRPr b="1" i="1" sz="2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www.trzydwajeden.pl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325" y="0"/>
            <a:ext cx="4842701" cy="36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2"/>
          <p:cNvSpPr txBox="1"/>
          <p:nvPr/>
        </p:nvSpPr>
        <p:spPr>
          <a:xfrm>
            <a:off x="120300" y="3719775"/>
            <a:ext cx="8903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Pablo Pineda , hiszpański aktor i nauczyciel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Jako pierwsza osoba z zespołem Downa zdobył dyplom wyższej uczelni. Historia jego życia stała się inspiracją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do nakręcenia filmu: „Ja też!”, gdzie Pablo zagrał samego siebie.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pl.aleteia.org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899" y="0"/>
            <a:ext cx="5180576" cy="388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3"/>
          <p:cNvSpPr txBox="1"/>
          <p:nvPr/>
        </p:nvSpPr>
        <p:spPr>
          <a:xfrm>
            <a:off x="134400" y="3799975"/>
            <a:ext cx="8875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Karen Gaffney , amerykańska sportsmenka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 2001 r. zrobiło się o niej głośno, kiedy jako pierwsza osoba z zespołem Downa przepłynęła wpław Kanał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La Manche. Wielokrotnie stawała na podium pływackich konkursów, a do jej największych sukcesów należy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podwójne złoto zdobyte na igrzyskach olimpijskich. Jeździ po całym świecie jako mówca motywacyjny.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pl.aleteia.org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775" y="62150"/>
            <a:ext cx="5055976" cy="37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4"/>
          <p:cNvSpPr txBox="1"/>
          <p:nvPr/>
        </p:nvSpPr>
        <p:spPr>
          <a:xfrm>
            <a:off x="-6" y="3854125"/>
            <a:ext cx="8655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Tim Harris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To amerykański mówca inspiracyjny oraz twórca własnej restauracji Tim’s Place.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pl.aleteia.org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150" y="0"/>
            <a:ext cx="5223701" cy="39177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</p:pic>
      <p:sp>
        <p:nvSpPr>
          <p:cNvPr id="197" name="Google Shape;197;p35"/>
          <p:cNvSpPr txBox="1"/>
          <p:nvPr/>
        </p:nvSpPr>
        <p:spPr>
          <a:xfrm>
            <a:off x="64200" y="3980425"/>
            <a:ext cx="9015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/>
              <a:t>Madeline Stuart, australijska supermodelka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Regularnie bierze udział w pokazach mody na całym świecie. Angażuje się w walkę o prawa dla osób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wykluczonych. Stworzyła własną kolekcję ubrań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pl.aleteia.org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/>
          <p:nvPr/>
        </p:nvSpPr>
        <p:spPr>
          <a:xfrm>
            <a:off x="0" y="0"/>
            <a:ext cx="52860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/>
              <a:t>Światowy Dzień Zespołu Downa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(ang. World Down Syndrome Day)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Znany również pod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nazwą </a:t>
            </a:r>
            <a:r>
              <a:rPr b="1" lang="pl" sz="1600"/>
              <a:t>Dnia Kolorowej Skarpetki </a:t>
            </a:r>
            <a:r>
              <a:rPr lang="pl" sz="1600"/>
              <a:t>to święto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ustanowione w 2005 roku z inicjatywy Europejskiego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Stowarzyszenia Zespołu Downa. Od 2012 roku patronat nad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obchodami sprawuje Organizacja Narodów Zjednoczonych.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Data święta nie jest przypadkowa.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 Pochodzi od angielskiego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sposobu zapisu daty 3/21, która oznacza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 3 dodatkowy chrom</a:t>
            </a:r>
            <a:r>
              <a:rPr lang="pl" sz="1600"/>
              <a:t>o</a:t>
            </a:r>
            <a:r>
              <a:rPr lang="pl" sz="1600"/>
              <a:t>som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 w 21 parze chromosomów.</a:t>
            </a:r>
            <a:endParaRPr sz="1600"/>
          </a:p>
        </p:txBody>
      </p:sp>
      <p:pic>
        <p:nvPicPr>
          <p:cNvPr id="203" name="Google Shape;2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4575" y="1909000"/>
            <a:ext cx="4161725" cy="312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/>
        </p:nvSpPr>
        <p:spPr>
          <a:xfrm>
            <a:off x="0" y="0"/>
            <a:ext cx="8734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/>
              <a:t>O</a:t>
            </a:r>
            <a:r>
              <a:rPr b="1" lang="pl" sz="2400"/>
              <a:t>soby z Zespołem Downa mogą być świetnymi towarzyszami podróży?</a:t>
            </a:r>
            <a:endParaRPr b="1" sz="2400"/>
          </a:p>
        </p:txBody>
      </p:sp>
      <p:pic>
        <p:nvPicPr>
          <p:cNvPr id="209" name="Google Shape;20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846" y="892800"/>
            <a:ext cx="6174329" cy="41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7"/>
          <p:cNvSpPr txBox="1"/>
          <p:nvPr/>
        </p:nvSpPr>
        <p:spPr>
          <a:xfrm>
            <a:off x="5684925" y="4852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Down the road. Zespół w trasie</a:t>
            </a:r>
            <a:r>
              <a:rPr lang="pl"/>
              <a:t>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8838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8"/>
          <p:cNvSpPr txBox="1"/>
          <p:nvPr/>
        </p:nvSpPr>
        <p:spPr>
          <a:xfrm>
            <a:off x="6504950" y="48962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Down the road. Zespół w trasie.</a:t>
            </a:r>
            <a:endParaRPr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/>
          <p:nvPr/>
        </p:nvSpPr>
        <p:spPr>
          <a:xfrm>
            <a:off x="1625850" y="33050"/>
            <a:ext cx="58923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chemeClr val="dk1"/>
                </a:solidFill>
              </a:rPr>
              <a:t>Trzeba też dodać, że ludzi z trisomią 21 cechuje wielka wrażliwość na drugiego </a:t>
            </a:r>
            <a:r>
              <a:rPr lang="pl" sz="1700">
                <a:solidFill>
                  <a:schemeClr val="dk1"/>
                </a:solidFill>
              </a:rPr>
              <a:t>człowieka</a:t>
            </a:r>
            <a:r>
              <a:rPr lang="pl" sz="1700">
                <a:solidFill>
                  <a:schemeClr val="dk1"/>
                </a:solidFill>
              </a:rPr>
              <a:t> i tej wrażliwości możemy się od nich uczyć. Są to osoby sumienne, uczciwe, pogodne i empatyczne, chętnie pomagają innym w potrzebie. Potrafią zarażać swoją radością i entuzjazmem, mimo że ich życie nie jest łatwe. Mają naprawde wielkie serca i jak ktoś o nich powiedział są </a:t>
            </a:r>
            <a:r>
              <a:rPr b="1" lang="pl" sz="1800">
                <a:solidFill>
                  <a:schemeClr val="dk1"/>
                </a:solidFill>
              </a:rPr>
              <a:t>“CHODZĄCĄ DOBROCIĄ”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</a:rPr>
              <a:t>Małgorzata Martyniak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22" name="Google Shape;222;p39"/>
          <p:cNvSpPr txBox="1"/>
          <p:nvPr/>
        </p:nvSpPr>
        <p:spPr>
          <a:xfrm>
            <a:off x="1183050" y="2354275"/>
            <a:ext cx="677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800"/>
              <a:t>Otwórz serce a zobaczysz </a:t>
            </a:r>
            <a:endParaRPr b="1"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800"/>
              <a:t>lepszy świat!</a:t>
            </a:r>
            <a:endParaRPr b="1" sz="2800"/>
          </a:p>
        </p:txBody>
      </p:sp>
      <p:pic>
        <p:nvPicPr>
          <p:cNvPr id="223" name="Google Shape;2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2932125"/>
            <a:ext cx="2865525" cy="226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6650" y="2441050"/>
            <a:ext cx="1951025" cy="270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9"/>
          <p:cNvSpPr txBox="1"/>
          <p:nvPr/>
        </p:nvSpPr>
        <p:spPr>
          <a:xfrm>
            <a:off x="4784425" y="4778000"/>
            <a:ext cx="518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</a:rPr>
              <a:t>Dziękuje za uwagę.</a:t>
            </a:r>
            <a:r>
              <a:rPr lang="pl" sz="1200">
                <a:solidFill>
                  <a:schemeClr val="dk2"/>
                </a:solidFill>
              </a:rPr>
              <a:t>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000">
                <a:solidFill>
                  <a:schemeClr val="dk2"/>
                </a:solidFill>
              </a:rPr>
              <a:t>Katarzyna </a:t>
            </a:r>
            <a:r>
              <a:rPr lang="pl" sz="1000">
                <a:solidFill>
                  <a:schemeClr val="dk2"/>
                </a:solidFill>
              </a:rPr>
              <a:t>Jabłoniec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89000" y="167475"/>
            <a:ext cx="62634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Data obchodów jest symboliczna. Przypada ona na </a:t>
            </a:r>
            <a:r>
              <a:rPr lang="pl" sz="21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21 dzień 3 miesiąca </a:t>
            </a:r>
            <a:r>
              <a:rPr lang="pl" sz="2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 roku. W </a:t>
            </a:r>
            <a:r>
              <a:rPr lang="pl" sz="2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komórkach</a:t>
            </a:r>
            <a:r>
              <a:rPr lang="pl" sz="2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ludzkich znajdują się 23 pary chromosomów (chromosomy zawierają geny). Osoby z zespołem Downa posiadają </a:t>
            </a:r>
            <a:r>
              <a:rPr b="1" lang="pl" sz="2100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trzeci</a:t>
            </a:r>
            <a:r>
              <a:rPr lang="pl" sz="2100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pl" sz="2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dodatkowy chromosom w </a:t>
            </a:r>
            <a:r>
              <a:rPr b="1" lang="pl" sz="2100">
                <a:solidFill>
                  <a:srgbClr val="274E13"/>
                </a:solidFill>
                <a:latin typeface="Trebuchet MS"/>
                <a:ea typeface="Trebuchet MS"/>
                <a:cs typeface="Trebuchet MS"/>
                <a:sym typeface="Trebuchet MS"/>
              </a:rPr>
              <a:t>21parze</a:t>
            </a:r>
            <a:r>
              <a:rPr lang="pl" sz="2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chromosomów. Stąd też inna nazwa tego zaburzenia- </a:t>
            </a:r>
            <a:r>
              <a:rPr b="1" lang="pl" sz="21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trisomia 21</a:t>
            </a:r>
            <a:endParaRPr b="1" sz="21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67275"/>
            <a:ext cx="2655325" cy="26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675" y="2166825"/>
            <a:ext cx="5487775" cy="297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274025" y="0"/>
            <a:ext cx="4488900" cy="52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“Od osoby z zespołem Downa nie warto odwracać głowy.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Gdy człowiek spojrzy w jego oczy, może w nich ujrzeć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świat, w którym każdy chciałby żyć. Takie osoby bardzo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rzadko są świadome swojego upośledzenia, ponieważ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myślą </a:t>
            </a:r>
            <a:r>
              <a:rPr i="1"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innymi</a:t>
            </a:r>
            <a:r>
              <a:rPr i="1"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kategoriami niż my. Uszczęśliwia je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okazywanie bliskości, akceptacja i uczucie. Właśnie to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powinniśmy im ofiarować, gdyż nie jest ważne co ktoś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może osiągnąć, ale by mógł żyć, czerpiąc z życia radość.”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13716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Robert Graczyński.</a:t>
            </a:r>
            <a:endParaRPr i="1" sz="1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025" y="0"/>
            <a:ext cx="3914176" cy="4797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413100" y="124325"/>
            <a:ext cx="4441800" cy="49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,,Dzięki dobrej opiece medycznej oraz odpowiednio wcześnie włączonej stymulacji rozwoju, poprzez fizjoterapię, terapię logopedyczną i pedagogiczną, czy różnego </a:t>
            </a:r>
            <a:r>
              <a:rPr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rodzaju</a:t>
            </a:r>
            <a:r>
              <a:rPr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terapie grupowe dzieci z zespołem Downa funkcjonują coraz lepiej. Stąd wraz z rozwojem dość dobrze odnajdują się różnych formach </a:t>
            </a:r>
            <a:r>
              <a:rPr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integracji</a:t>
            </a:r>
            <a:r>
              <a:rPr lang="pl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Mogą tak jak wszystkie dzieci uprawiać sport, interesować się tańcem, fotografią, muzyką, teatrem i realizować te swoje zainteresowania w sposób czynny.”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</a:rPr>
              <a:t>Małgorzata Martyniak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1325" y="422450"/>
            <a:ext cx="3695551" cy="446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75" y="0"/>
            <a:ext cx="8712248" cy="47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215850" y="4756000"/>
            <a:ext cx="871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Reprezentacja Polski na Mistrzostwa Świata osób z zespołem Downa na Maderze (Funchal) (2018)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025" y="0"/>
            <a:ext cx="8166523" cy="457372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282725" y="4573725"/>
            <a:ext cx="938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Lekkoatleci z reprezentacji Polski do światowych Igrzysk osób z zespołem Downa Trisome Games 2020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50" y="0"/>
            <a:ext cx="8462149" cy="47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/>
          <p:nvPr/>
        </p:nvSpPr>
        <p:spPr>
          <a:xfrm>
            <a:off x="174150" y="4743300"/>
            <a:ext cx="863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Reprezentacja Polski w judo osób z zespołem Downa na MŚ w Portugalii (2019)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/>
        </p:nvSpPr>
        <p:spPr>
          <a:xfrm>
            <a:off x="25500" y="-50125"/>
            <a:ext cx="9093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Mimo, iż osoby z Zespołem Downa łączy charakterystyczny</a:t>
            </a:r>
            <a:endParaRPr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wygląd zewnętrzny to każda z nich jest odrębną jednostką.</a:t>
            </a:r>
            <a:endParaRPr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Każda z nich odziedziczyła inną pulę genów, czyli cechy</a:t>
            </a:r>
            <a:endParaRPr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swoich bliskich.</a:t>
            </a:r>
            <a:endParaRPr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Osoby te mają inny temperament, potrzeby,</a:t>
            </a:r>
            <a:endParaRPr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zainteresowania, sukcesy i porażki jak każdy z nas. Jednak</a:t>
            </a:r>
            <a:endParaRPr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 osiągnięcia swoich celów potrzebują więcej czasu, pracy,</a:t>
            </a:r>
            <a:endParaRPr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cierpliwości i pomocy rodziny i terapeutów.</a:t>
            </a:r>
            <a:endParaRPr sz="2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2475" y="2770500"/>
            <a:ext cx="3914726" cy="22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