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quickStyle4.xml" ContentType="application/vnd.openxmlformats-officedocument.drawingml.diagramStyle+xml"/>
  <Override PartName="/ppt/diagrams/data2.xml" ContentType="application/vnd.openxmlformats-officedocument.drawingml.diagramData+xml"/>
  <Override PartName="/ppt/diagrams/drawing3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drawing4.xml" ContentType="application/vnd.ms-office.drawingml.diagramDrawing+xml"/>
  <Override PartName="/ppt/diagrams/colors3.xml" ContentType="application/vnd.openxmlformats-officedocument.drawingml.diagramColor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colors4.xml" ContentType="application/vnd.openxmlformats-officedocument.drawingml.diagramColor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media/image1.png" ContentType="image/png"/>
  <Override PartName="/ppt/media/image2.png" ContentType="image/png"/>
  <Override PartName="/ppt/media/image9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61099-9DE3-4790-B145-5C633DC835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E16218-3633-4212-9DEF-6B81CE6AD8DA}">
      <dgm:prSet/>
      <dgm:spPr/>
      <dgm:t>
        <a:bodyPr/>
        <a:lstStyle/>
        <a:p>
          <a:r>
            <a:rPr lang="pl-PL" b="1"/>
            <a:t>Komunikacja werbalna i niewerbalna</a:t>
          </a:r>
          <a:endParaRPr lang="en-US"/>
        </a:p>
      </dgm:t>
    </dgm:pt>
    <dgm:pt modelId="{A16ED5FA-4F7B-40E5-A452-6FD3F9E774FF}" type="parTrans" cxnId="{F0412C95-56C4-479D-9590-A4118CF7570E}">
      <dgm:prSet/>
      <dgm:spPr/>
      <dgm:t>
        <a:bodyPr/>
        <a:lstStyle/>
        <a:p>
          <a:endParaRPr lang="en-US"/>
        </a:p>
      </dgm:t>
    </dgm:pt>
    <dgm:pt modelId="{95D7584E-4504-4FE2-A744-5F358526F0EC}" type="sibTrans" cxnId="{F0412C95-56C4-479D-9590-A4118CF7570E}">
      <dgm:prSet/>
      <dgm:spPr/>
      <dgm:t>
        <a:bodyPr/>
        <a:lstStyle/>
        <a:p>
          <a:endParaRPr lang="en-US"/>
        </a:p>
      </dgm:t>
    </dgm:pt>
    <dgm:pt modelId="{FE25CFE0-13EA-441A-9CBF-FDB7D3027F37}">
      <dgm:prSet/>
      <dgm:spPr/>
      <dgm:t>
        <a:bodyPr/>
        <a:lstStyle/>
        <a:p>
          <a:r>
            <a:rPr lang="pl-PL" b="1"/>
            <a:t>Aktywne słuchanie</a:t>
          </a:r>
          <a:r>
            <a:rPr lang="pl-PL"/>
            <a:t> </a:t>
          </a:r>
          <a:endParaRPr lang="en-US"/>
        </a:p>
      </dgm:t>
    </dgm:pt>
    <dgm:pt modelId="{F99CD130-0B18-4A8F-8717-26D4430B5E2A}" type="parTrans" cxnId="{CC7CA610-58E7-43A1-85B0-06C2D6B38277}">
      <dgm:prSet/>
      <dgm:spPr/>
      <dgm:t>
        <a:bodyPr/>
        <a:lstStyle/>
        <a:p>
          <a:endParaRPr lang="en-US"/>
        </a:p>
      </dgm:t>
    </dgm:pt>
    <dgm:pt modelId="{4160594A-488C-4487-B997-94A82EA606B4}" type="sibTrans" cxnId="{CC7CA610-58E7-43A1-85B0-06C2D6B38277}">
      <dgm:prSet/>
      <dgm:spPr/>
      <dgm:t>
        <a:bodyPr/>
        <a:lstStyle/>
        <a:p>
          <a:endParaRPr lang="en-US"/>
        </a:p>
      </dgm:t>
    </dgm:pt>
    <dgm:pt modelId="{0CFC9BBF-406E-47B6-88D1-E13E4751CD15}">
      <dgm:prSet/>
      <dgm:spPr/>
      <dgm:t>
        <a:bodyPr/>
        <a:lstStyle/>
        <a:p>
          <a:r>
            <a:rPr lang="pl-PL" b="1"/>
            <a:t>Empatia</a:t>
          </a:r>
          <a:endParaRPr lang="en-US"/>
        </a:p>
      </dgm:t>
    </dgm:pt>
    <dgm:pt modelId="{5FEEDA24-D303-437E-A5E1-F96D1066F22F}" type="parTrans" cxnId="{9DEB95CD-6010-4C47-8F3E-C1C9530665C2}">
      <dgm:prSet/>
      <dgm:spPr/>
      <dgm:t>
        <a:bodyPr/>
        <a:lstStyle/>
        <a:p>
          <a:endParaRPr lang="en-US"/>
        </a:p>
      </dgm:t>
    </dgm:pt>
    <dgm:pt modelId="{D072A78B-034D-4C0B-BA06-364EA502765F}" type="sibTrans" cxnId="{9DEB95CD-6010-4C47-8F3E-C1C9530665C2}">
      <dgm:prSet/>
      <dgm:spPr/>
      <dgm:t>
        <a:bodyPr/>
        <a:lstStyle/>
        <a:p>
          <a:endParaRPr lang="en-US"/>
        </a:p>
      </dgm:t>
    </dgm:pt>
    <dgm:pt modelId="{50F4ECD0-1FFE-4176-97C4-449E75870B0A}">
      <dgm:prSet/>
      <dgm:spPr/>
      <dgm:t>
        <a:bodyPr/>
        <a:lstStyle/>
        <a:p>
          <a:r>
            <a:rPr lang="pl-PL" b="1"/>
            <a:t>Rozwiązywanie konfliktów</a:t>
          </a:r>
          <a:endParaRPr lang="en-US"/>
        </a:p>
      </dgm:t>
    </dgm:pt>
    <dgm:pt modelId="{2B48E1CF-1241-4A13-9603-2C92AC64129B}" type="parTrans" cxnId="{5CF8CC8A-078D-4C71-AB1D-C4384C32153E}">
      <dgm:prSet/>
      <dgm:spPr/>
      <dgm:t>
        <a:bodyPr/>
        <a:lstStyle/>
        <a:p>
          <a:endParaRPr lang="en-US"/>
        </a:p>
      </dgm:t>
    </dgm:pt>
    <dgm:pt modelId="{330FC747-1C27-4FCD-B59E-AEFA58695BC5}" type="sibTrans" cxnId="{5CF8CC8A-078D-4C71-AB1D-C4384C32153E}">
      <dgm:prSet/>
      <dgm:spPr/>
      <dgm:t>
        <a:bodyPr/>
        <a:lstStyle/>
        <a:p>
          <a:endParaRPr lang="en-US"/>
        </a:p>
      </dgm:t>
    </dgm:pt>
    <dgm:pt modelId="{12844AEF-0ADF-404A-BABE-0FB9CB310032}">
      <dgm:prSet/>
      <dgm:spPr/>
      <dgm:t>
        <a:bodyPr/>
        <a:lstStyle/>
        <a:p>
          <a:r>
            <a:rPr lang="pl-PL" b="1"/>
            <a:t>Budowanie relacji</a:t>
          </a:r>
          <a:endParaRPr lang="en-US"/>
        </a:p>
      </dgm:t>
    </dgm:pt>
    <dgm:pt modelId="{083EA153-1528-497D-ACCC-B609CDDFF070}" type="parTrans" cxnId="{3C2490E2-B055-4AAC-9A36-1E8FA2A78E56}">
      <dgm:prSet/>
      <dgm:spPr/>
      <dgm:t>
        <a:bodyPr/>
        <a:lstStyle/>
        <a:p>
          <a:endParaRPr lang="en-US"/>
        </a:p>
      </dgm:t>
    </dgm:pt>
    <dgm:pt modelId="{B2663A81-7740-402A-9A73-28EE0FACFF73}" type="sibTrans" cxnId="{3C2490E2-B055-4AAC-9A36-1E8FA2A78E56}">
      <dgm:prSet/>
      <dgm:spPr/>
      <dgm:t>
        <a:bodyPr/>
        <a:lstStyle/>
        <a:p>
          <a:endParaRPr lang="en-US"/>
        </a:p>
      </dgm:t>
    </dgm:pt>
    <dgm:pt modelId="{0F3B4C03-3E99-41FD-B9D2-F96E8C030DF8}" type="pres">
      <dgm:prSet presAssocID="{B2061099-9DE3-4790-B145-5C633DC83535}" presName="linear" presStyleCnt="0">
        <dgm:presLayoutVars>
          <dgm:animLvl val="lvl"/>
          <dgm:resizeHandles val="exact"/>
        </dgm:presLayoutVars>
      </dgm:prSet>
      <dgm:spPr/>
    </dgm:pt>
    <dgm:pt modelId="{55B6940C-63B0-4C4F-BB18-475C292A0426}" type="pres">
      <dgm:prSet presAssocID="{E4E16218-3633-4212-9DEF-6B81CE6AD8D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DCFDF6C-A9CF-40A4-8AF1-267BF90D1D08}" type="pres">
      <dgm:prSet presAssocID="{95D7584E-4504-4FE2-A744-5F358526F0EC}" presName="spacer" presStyleCnt="0"/>
      <dgm:spPr/>
    </dgm:pt>
    <dgm:pt modelId="{27F40166-727E-426D-9874-E9FAE8795283}" type="pres">
      <dgm:prSet presAssocID="{FE25CFE0-13EA-441A-9CBF-FDB7D3027F3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62A2B58-8B85-483F-9C65-6397B9C1D258}" type="pres">
      <dgm:prSet presAssocID="{4160594A-488C-4487-B997-94A82EA606B4}" presName="spacer" presStyleCnt="0"/>
      <dgm:spPr/>
    </dgm:pt>
    <dgm:pt modelId="{56066B9A-F5A0-4D1D-B798-DE473EFF7BE6}" type="pres">
      <dgm:prSet presAssocID="{0CFC9BBF-406E-47B6-88D1-E13E4751CD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912CA80-268B-4A15-A880-9EFA8F1F3F09}" type="pres">
      <dgm:prSet presAssocID="{D072A78B-034D-4C0B-BA06-364EA502765F}" presName="spacer" presStyleCnt="0"/>
      <dgm:spPr/>
    </dgm:pt>
    <dgm:pt modelId="{C663F57F-61A9-4AC1-B861-483A6EE5207C}" type="pres">
      <dgm:prSet presAssocID="{50F4ECD0-1FFE-4176-97C4-449E75870B0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9BDFB7B-D341-498D-AC2C-C391A98F4E5E}" type="pres">
      <dgm:prSet presAssocID="{330FC747-1C27-4FCD-B59E-AEFA58695BC5}" presName="spacer" presStyleCnt="0"/>
      <dgm:spPr/>
    </dgm:pt>
    <dgm:pt modelId="{EBBB354C-F4A1-418D-8A42-36E3E90BA2AC}" type="pres">
      <dgm:prSet presAssocID="{12844AEF-0ADF-404A-BABE-0FB9CB31003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C7CA610-58E7-43A1-85B0-06C2D6B38277}" srcId="{B2061099-9DE3-4790-B145-5C633DC83535}" destId="{FE25CFE0-13EA-441A-9CBF-FDB7D3027F37}" srcOrd="1" destOrd="0" parTransId="{F99CD130-0B18-4A8F-8717-26D4430B5E2A}" sibTransId="{4160594A-488C-4487-B997-94A82EA606B4}"/>
    <dgm:cxn modelId="{2660AD10-3B65-41D7-BA68-AA5E17DDB07E}" type="presOf" srcId="{B2061099-9DE3-4790-B145-5C633DC83535}" destId="{0F3B4C03-3E99-41FD-B9D2-F96E8C030DF8}" srcOrd="0" destOrd="0" presId="urn:microsoft.com/office/officeart/2005/8/layout/vList2"/>
    <dgm:cxn modelId="{FD964822-204C-4961-9F73-F04738D88B4B}" type="presOf" srcId="{0CFC9BBF-406E-47B6-88D1-E13E4751CD15}" destId="{56066B9A-F5A0-4D1D-B798-DE473EFF7BE6}" srcOrd="0" destOrd="0" presId="urn:microsoft.com/office/officeart/2005/8/layout/vList2"/>
    <dgm:cxn modelId="{81A9472A-8659-46AE-822D-B47D51FE8849}" type="presOf" srcId="{12844AEF-0ADF-404A-BABE-0FB9CB310032}" destId="{EBBB354C-F4A1-418D-8A42-36E3E90BA2AC}" srcOrd="0" destOrd="0" presId="urn:microsoft.com/office/officeart/2005/8/layout/vList2"/>
    <dgm:cxn modelId="{C8391D5E-C90B-428F-8B23-BEF94A035AF5}" type="presOf" srcId="{FE25CFE0-13EA-441A-9CBF-FDB7D3027F37}" destId="{27F40166-727E-426D-9874-E9FAE8795283}" srcOrd="0" destOrd="0" presId="urn:microsoft.com/office/officeart/2005/8/layout/vList2"/>
    <dgm:cxn modelId="{E7FE1779-8733-4A78-BA7A-EFF9EBED4DB3}" type="presOf" srcId="{50F4ECD0-1FFE-4176-97C4-449E75870B0A}" destId="{C663F57F-61A9-4AC1-B861-483A6EE5207C}" srcOrd="0" destOrd="0" presId="urn:microsoft.com/office/officeart/2005/8/layout/vList2"/>
    <dgm:cxn modelId="{5CF8CC8A-078D-4C71-AB1D-C4384C32153E}" srcId="{B2061099-9DE3-4790-B145-5C633DC83535}" destId="{50F4ECD0-1FFE-4176-97C4-449E75870B0A}" srcOrd="3" destOrd="0" parTransId="{2B48E1CF-1241-4A13-9603-2C92AC64129B}" sibTransId="{330FC747-1C27-4FCD-B59E-AEFA58695BC5}"/>
    <dgm:cxn modelId="{7BB1E693-CE6B-499F-B7B5-C630CC283C32}" type="presOf" srcId="{E4E16218-3633-4212-9DEF-6B81CE6AD8DA}" destId="{55B6940C-63B0-4C4F-BB18-475C292A0426}" srcOrd="0" destOrd="0" presId="urn:microsoft.com/office/officeart/2005/8/layout/vList2"/>
    <dgm:cxn modelId="{F0412C95-56C4-479D-9590-A4118CF7570E}" srcId="{B2061099-9DE3-4790-B145-5C633DC83535}" destId="{E4E16218-3633-4212-9DEF-6B81CE6AD8DA}" srcOrd="0" destOrd="0" parTransId="{A16ED5FA-4F7B-40E5-A452-6FD3F9E774FF}" sibTransId="{95D7584E-4504-4FE2-A744-5F358526F0EC}"/>
    <dgm:cxn modelId="{9DEB95CD-6010-4C47-8F3E-C1C9530665C2}" srcId="{B2061099-9DE3-4790-B145-5C633DC83535}" destId="{0CFC9BBF-406E-47B6-88D1-E13E4751CD15}" srcOrd="2" destOrd="0" parTransId="{5FEEDA24-D303-437E-A5E1-F96D1066F22F}" sibTransId="{D072A78B-034D-4C0B-BA06-364EA502765F}"/>
    <dgm:cxn modelId="{3C2490E2-B055-4AAC-9A36-1E8FA2A78E56}" srcId="{B2061099-9DE3-4790-B145-5C633DC83535}" destId="{12844AEF-0ADF-404A-BABE-0FB9CB310032}" srcOrd="4" destOrd="0" parTransId="{083EA153-1528-497D-ACCC-B609CDDFF070}" sibTransId="{B2663A81-7740-402A-9A73-28EE0FACFF73}"/>
    <dgm:cxn modelId="{0E628B59-6415-4DA2-BBDD-673855FA55A5}" type="presParOf" srcId="{0F3B4C03-3E99-41FD-B9D2-F96E8C030DF8}" destId="{55B6940C-63B0-4C4F-BB18-475C292A0426}" srcOrd="0" destOrd="0" presId="urn:microsoft.com/office/officeart/2005/8/layout/vList2"/>
    <dgm:cxn modelId="{16D71BFD-AE5E-47E8-8DE3-1EDCF9B4B27C}" type="presParOf" srcId="{0F3B4C03-3E99-41FD-B9D2-F96E8C030DF8}" destId="{EDCFDF6C-A9CF-40A4-8AF1-267BF90D1D08}" srcOrd="1" destOrd="0" presId="urn:microsoft.com/office/officeart/2005/8/layout/vList2"/>
    <dgm:cxn modelId="{618E5DC6-97D7-4521-A2B9-03F5B9FC04CE}" type="presParOf" srcId="{0F3B4C03-3E99-41FD-B9D2-F96E8C030DF8}" destId="{27F40166-727E-426D-9874-E9FAE8795283}" srcOrd="2" destOrd="0" presId="urn:microsoft.com/office/officeart/2005/8/layout/vList2"/>
    <dgm:cxn modelId="{868EDA55-FC17-4EA9-B5B4-FA40EE828C04}" type="presParOf" srcId="{0F3B4C03-3E99-41FD-B9D2-F96E8C030DF8}" destId="{E62A2B58-8B85-483F-9C65-6397B9C1D258}" srcOrd="3" destOrd="0" presId="urn:microsoft.com/office/officeart/2005/8/layout/vList2"/>
    <dgm:cxn modelId="{D6526C31-0159-4F9F-98E0-325B26C4314D}" type="presParOf" srcId="{0F3B4C03-3E99-41FD-B9D2-F96E8C030DF8}" destId="{56066B9A-F5A0-4D1D-B798-DE473EFF7BE6}" srcOrd="4" destOrd="0" presId="urn:microsoft.com/office/officeart/2005/8/layout/vList2"/>
    <dgm:cxn modelId="{60CA05B0-582F-4617-9C80-F36AF5C98BCB}" type="presParOf" srcId="{0F3B4C03-3E99-41FD-B9D2-F96E8C030DF8}" destId="{1912CA80-268B-4A15-A880-9EFA8F1F3F09}" srcOrd="5" destOrd="0" presId="urn:microsoft.com/office/officeart/2005/8/layout/vList2"/>
    <dgm:cxn modelId="{95F82753-1E6A-4803-B27F-7D12DAD910F4}" type="presParOf" srcId="{0F3B4C03-3E99-41FD-B9D2-F96E8C030DF8}" destId="{C663F57F-61A9-4AC1-B861-483A6EE5207C}" srcOrd="6" destOrd="0" presId="urn:microsoft.com/office/officeart/2005/8/layout/vList2"/>
    <dgm:cxn modelId="{0E41420E-7E7A-4F83-83DB-6BFE4F5F62C4}" type="presParOf" srcId="{0F3B4C03-3E99-41FD-B9D2-F96E8C030DF8}" destId="{B9BDFB7B-D341-498D-AC2C-C391A98F4E5E}" srcOrd="7" destOrd="0" presId="urn:microsoft.com/office/officeart/2005/8/layout/vList2"/>
    <dgm:cxn modelId="{8247FDA8-C6B7-4628-9F3D-F84FA46732FC}" type="presParOf" srcId="{0F3B4C03-3E99-41FD-B9D2-F96E8C030DF8}" destId="{EBBB354C-F4A1-418D-8A42-36E3E90BA2A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77B806-902C-44AD-9EE0-D71D148DD22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78E1865-D2EB-41E9-83D9-A765946D68AE}">
      <dgm:prSet/>
      <dgm:spPr/>
      <dgm:t>
        <a:bodyPr/>
        <a:lstStyle/>
        <a:p>
          <a:r>
            <a:rPr lang="pl-PL"/>
            <a:t>Mieć trudności z naprzemiennością podczas rozmowy; ● Dużo mówić o swoich szczególnych zainteresowaniach lub bardzo mało ● Brać rzeczy dosłownie; ● Mieć trudności z dopasowaniem tonu i natężenia głosu, a także tempa mówienia do sytuacji i osób;  ● Mieć trudności w podążaniu za instrukcjami składającymi się z więcej niż 1-2 kroków.</a:t>
          </a:r>
          <a:endParaRPr lang="en-US"/>
        </a:p>
      </dgm:t>
    </dgm:pt>
    <dgm:pt modelId="{7B105E2A-6CA4-4E10-8A9F-893650C0787D}" type="parTrans" cxnId="{EEFB2367-1846-4D6D-A3EA-71DF94734935}">
      <dgm:prSet/>
      <dgm:spPr/>
      <dgm:t>
        <a:bodyPr/>
        <a:lstStyle/>
        <a:p>
          <a:endParaRPr lang="en-US"/>
        </a:p>
      </dgm:t>
    </dgm:pt>
    <dgm:pt modelId="{63137327-398E-4E7F-B3BF-8976B4D40FFB}" type="sibTrans" cxnId="{EEFB2367-1846-4D6D-A3EA-71DF94734935}">
      <dgm:prSet/>
      <dgm:spPr/>
      <dgm:t>
        <a:bodyPr/>
        <a:lstStyle/>
        <a:p>
          <a:endParaRPr lang="en-US"/>
        </a:p>
      </dgm:t>
    </dgm:pt>
    <dgm:pt modelId="{B1C67961-C704-4ABE-AD76-9BD688E18C9C}">
      <dgm:prSet/>
      <dgm:spPr/>
      <dgm:t>
        <a:bodyPr/>
        <a:lstStyle/>
        <a:p>
          <a:r>
            <a:rPr lang="pl-PL"/>
            <a:t>Mieć trudności z odczytaniem sygnałów niewerbalnych, takich jak mowa ciała/gesty lub ton głosu, aby odgadnąć, jak ktoś się czuje; ● Nawiązywać słabszy kontakt wzrokowy niż inne osoby lub nie nawiązywać zbyt częstego kontaktu wzrokowego, gdy się do nich mówi; ● Nawiązywać bardzo bliski kontakt, skracać dystans. </a:t>
          </a:r>
          <a:endParaRPr lang="en-US"/>
        </a:p>
      </dgm:t>
    </dgm:pt>
    <dgm:pt modelId="{66E9D9E1-2B2B-4F94-9C8E-914FCE098207}" type="parTrans" cxnId="{29E49B99-32F5-4AF8-9241-D3B0F767E10F}">
      <dgm:prSet/>
      <dgm:spPr/>
      <dgm:t>
        <a:bodyPr/>
        <a:lstStyle/>
        <a:p>
          <a:endParaRPr lang="en-US"/>
        </a:p>
      </dgm:t>
    </dgm:pt>
    <dgm:pt modelId="{5A085867-DCAC-478D-8D18-69812D8A3081}" type="sibTrans" cxnId="{29E49B99-32F5-4AF8-9241-D3B0F767E10F}">
      <dgm:prSet/>
      <dgm:spPr/>
      <dgm:t>
        <a:bodyPr/>
        <a:lstStyle/>
        <a:p>
          <a:endParaRPr lang="en-US"/>
        </a:p>
      </dgm:t>
    </dgm:pt>
    <dgm:pt modelId="{AFDB5445-761A-4888-A574-55BCAD4FA9AF}" type="pres">
      <dgm:prSet presAssocID="{C177B806-902C-44AD-9EE0-D71D148DD2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2FE38E4-3691-4F06-8D66-23D146F9F685}" type="pres">
      <dgm:prSet presAssocID="{778E1865-D2EB-41E9-83D9-A765946D68AE}" presName="hierRoot1" presStyleCnt="0"/>
      <dgm:spPr/>
    </dgm:pt>
    <dgm:pt modelId="{28C156BB-E167-4C97-9276-A496AE0B5820}" type="pres">
      <dgm:prSet presAssocID="{778E1865-D2EB-41E9-83D9-A765946D68AE}" presName="composite" presStyleCnt="0"/>
      <dgm:spPr/>
    </dgm:pt>
    <dgm:pt modelId="{6CB9E12C-543D-41C8-AD87-56C9CCFC193E}" type="pres">
      <dgm:prSet presAssocID="{778E1865-D2EB-41E9-83D9-A765946D68AE}" presName="background" presStyleLbl="node0" presStyleIdx="0" presStyleCnt="2"/>
      <dgm:spPr/>
    </dgm:pt>
    <dgm:pt modelId="{E5160E00-8711-411A-A0DC-7639AD2D29E7}" type="pres">
      <dgm:prSet presAssocID="{778E1865-D2EB-41E9-83D9-A765946D68AE}" presName="text" presStyleLbl="fgAcc0" presStyleIdx="0" presStyleCnt="2">
        <dgm:presLayoutVars>
          <dgm:chPref val="3"/>
        </dgm:presLayoutVars>
      </dgm:prSet>
      <dgm:spPr/>
    </dgm:pt>
    <dgm:pt modelId="{AC23E1B8-AD14-48D7-9BEA-D2B514874265}" type="pres">
      <dgm:prSet presAssocID="{778E1865-D2EB-41E9-83D9-A765946D68AE}" presName="hierChild2" presStyleCnt="0"/>
      <dgm:spPr/>
    </dgm:pt>
    <dgm:pt modelId="{13C5D634-3047-457B-85BC-6720EC67EE7A}" type="pres">
      <dgm:prSet presAssocID="{B1C67961-C704-4ABE-AD76-9BD688E18C9C}" presName="hierRoot1" presStyleCnt="0"/>
      <dgm:spPr/>
    </dgm:pt>
    <dgm:pt modelId="{9EBDB6C8-27D9-425A-A4FB-6E9356701B55}" type="pres">
      <dgm:prSet presAssocID="{B1C67961-C704-4ABE-AD76-9BD688E18C9C}" presName="composite" presStyleCnt="0"/>
      <dgm:spPr/>
    </dgm:pt>
    <dgm:pt modelId="{0E5B8370-52EE-4A9A-AF8C-128A3CA02201}" type="pres">
      <dgm:prSet presAssocID="{B1C67961-C704-4ABE-AD76-9BD688E18C9C}" presName="background" presStyleLbl="node0" presStyleIdx="1" presStyleCnt="2"/>
      <dgm:spPr/>
    </dgm:pt>
    <dgm:pt modelId="{30B1879E-6F81-4230-BC78-6F7B3D2A085F}" type="pres">
      <dgm:prSet presAssocID="{B1C67961-C704-4ABE-AD76-9BD688E18C9C}" presName="text" presStyleLbl="fgAcc0" presStyleIdx="1" presStyleCnt="2">
        <dgm:presLayoutVars>
          <dgm:chPref val="3"/>
        </dgm:presLayoutVars>
      </dgm:prSet>
      <dgm:spPr/>
    </dgm:pt>
    <dgm:pt modelId="{BE79D917-9921-4E4D-846E-830EDAE497D2}" type="pres">
      <dgm:prSet presAssocID="{B1C67961-C704-4ABE-AD76-9BD688E18C9C}" presName="hierChild2" presStyleCnt="0"/>
      <dgm:spPr/>
    </dgm:pt>
  </dgm:ptLst>
  <dgm:cxnLst>
    <dgm:cxn modelId="{EEFB2367-1846-4D6D-A3EA-71DF94734935}" srcId="{C177B806-902C-44AD-9EE0-D71D148DD229}" destId="{778E1865-D2EB-41E9-83D9-A765946D68AE}" srcOrd="0" destOrd="0" parTransId="{7B105E2A-6CA4-4E10-8A9F-893650C0787D}" sibTransId="{63137327-398E-4E7F-B3BF-8976B4D40FFB}"/>
    <dgm:cxn modelId="{4B2B3847-60C1-4870-9C3D-7E1D6E008918}" type="presOf" srcId="{B1C67961-C704-4ABE-AD76-9BD688E18C9C}" destId="{30B1879E-6F81-4230-BC78-6F7B3D2A085F}" srcOrd="0" destOrd="0" presId="urn:microsoft.com/office/officeart/2005/8/layout/hierarchy1"/>
    <dgm:cxn modelId="{AFAF1D79-CE00-491F-8395-ECA59BF0949C}" type="presOf" srcId="{C177B806-902C-44AD-9EE0-D71D148DD229}" destId="{AFDB5445-761A-4888-A574-55BCAD4FA9AF}" srcOrd="0" destOrd="0" presId="urn:microsoft.com/office/officeart/2005/8/layout/hierarchy1"/>
    <dgm:cxn modelId="{29E49B99-32F5-4AF8-9241-D3B0F767E10F}" srcId="{C177B806-902C-44AD-9EE0-D71D148DD229}" destId="{B1C67961-C704-4ABE-AD76-9BD688E18C9C}" srcOrd="1" destOrd="0" parTransId="{66E9D9E1-2B2B-4F94-9C8E-914FCE098207}" sibTransId="{5A085867-DCAC-478D-8D18-69812D8A3081}"/>
    <dgm:cxn modelId="{8B20D2A3-8CF4-4AD1-A1B4-A4B8C4270180}" type="presOf" srcId="{778E1865-D2EB-41E9-83D9-A765946D68AE}" destId="{E5160E00-8711-411A-A0DC-7639AD2D29E7}" srcOrd="0" destOrd="0" presId="urn:microsoft.com/office/officeart/2005/8/layout/hierarchy1"/>
    <dgm:cxn modelId="{684B39CE-4888-474D-90EF-12191CB86E13}" type="presParOf" srcId="{AFDB5445-761A-4888-A574-55BCAD4FA9AF}" destId="{02FE38E4-3691-4F06-8D66-23D146F9F685}" srcOrd="0" destOrd="0" presId="urn:microsoft.com/office/officeart/2005/8/layout/hierarchy1"/>
    <dgm:cxn modelId="{2282893D-320E-493D-98C3-1FA54507A80F}" type="presParOf" srcId="{02FE38E4-3691-4F06-8D66-23D146F9F685}" destId="{28C156BB-E167-4C97-9276-A496AE0B5820}" srcOrd="0" destOrd="0" presId="urn:microsoft.com/office/officeart/2005/8/layout/hierarchy1"/>
    <dgm:cxn modelId="{EF5A510C-1CD2-4192-B951-24D1C52D67EF}" type="presParOf" srcId="{28C156BB-E167-4C97-9276-A496AE0B5820}" destId="{6CB9E12C-543D-41C8-AD87-56C9CCFC193E}" srcOrd="0" destOrd="0" presId="urn:microsoft.com/office/officeart/2005/8/layout/hierarchy1"/>
    <dgm:cxn modelId="{269714C9-423C-4C01-9768-D86D334E0D3E}" type="presParOf" srcId="{28C156BB-E167-4C97-9276-A496AE0B5820}" destId="{E5160E00-8711-411A-A0DC-7639AD2D29E7}" srcOrd="1" destOrd="0" presId="urn:microsoft.com/office/officeart/2005/8/layout/hierarchy1"/>
    <dgm:cxn modelId="{CA3435AC-F190-40B3-819F-861304338FAF}" type="presParOf" srcId="{02FE38E4-3691-4F06-8D66-23D146F9F685}" destId="{AC23E1B8-AD14-48D7-9BEA-D2B514874265}" srcOrd="1" destOrd="0" presId="urn:microsoft.com/office/officeart/2005/8/layout/hierarchy1"/>
    <dgm:cxn modelId="{E29F0EE9-5A55-404F-A1F2-F7E3675BF7B9}" type="presParOf" srcId="{AFDB5445-761A-4888-A574-55BCAD4FA9AF}" destId="{13C5D634-3047-457B-85BC-6720EC67EE7A}" srcOrd="1" destOrd="0" presId="urn:microsoft.com/office/officeart/2005/8/layout/hierarchy1"/>
    <dgm:cxn modelId="{BF705D67-AACE-4BE6-A74C-9649D32E5F06}" type="presParOf" srcId="{13C5D634-3047-457B-85BC-6720EC67EE7A}" destId="{9EBDB6C8-27D9-425A-A4FB-6E9356701B55}" srcOrd="0" destOrd="0" presId="urn:microsoft.com/office/officeart/2005/8/layout/hierarchy1"/>
    <dgm:cxn modelId="{E1509134-4EB0-4593-87A5-4DA33B67CF4B}" type="presParOf" srcId="{9EBDB6C8-27D9-425A-A4FB-6E9356701B55}" destId="{0E5B8370-52EE-4A9A-AF8C-128A3CA02201}" srcOrd="0" destOrd="0" presId="urn:microsoft.com/office/officeart/2005/8/layout/hierarchy1"/>
    <dgm:cxn modelId="{D7447619-EB21-4C92-ADDF-3C05809DFA82}" type="presParOf" srcId="{9EBDB6C8-27D9-425A-A4FB-6E9356701B55}" destId="{30B1879E-6F81-4230-BC78-6F7B3D2A085F}" srcOrd="1" destOrd="0" presId="urn:microsoft.com/office/officeart/2005/8/layout/hierarchy1"/>
    <dgm:cxn modelId="{8B34A527-609B-4958-B85D-75615D0F12B2}" type="presParOf" srcId="{13C5D634-3047-457B-85BC-6720EC67EE7A}" destId="{BE79D917-9921-4E4D-846E-830EDAE497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8C7464-6A4E-432D-8ACF-4483C654A2A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506F7EB-F63F-4C59-AB98-784D044B8CC7}">
      <dgm:prSet/>
      <dgm:spPr/>
      <dgm:t>
        <a:bodyPr/>
        <a:lstStyle/>
        <a:p>
          <a:r>
            <a:rPr lang="pl-PL"/>
            <a:t>Nie przesadzaj z konsekwencjami. ● Skoncentruj się na zachowaniu, a nie na cechach dziecka. ● Bądź cierpliwy. ● Realistycznie podchodź do „czasu ukończenia” prac domowych i prac domowych. ● Bądź rodzicem swojego nastolatka – nie jego „kumplem”. </a:t>
          </a:r>
          <a:endParaRPr lang="en-US"/>
        </a:p>
      </dgm:t>
    </dgm:pt>
    <dgm:pt modelId="{60CE874B-A047-4F61-A35E-100D054A4F2A}" type="parTrans" cxnId="{C3D6BA17-E4E8-4857-A109-AEB6779BF9FF}">
      <dgm:prSet/>
      <dgm:spPr/>
      <dgm:t>
        <a:bodyPr/>
        <a:lstStyle/>
        <a:p>
          <a:endParaRPr lang="en-US"/>
        </a:p>
      </dgm:t>
    </dgm:pt>
    <dgm:pt modelId="{6D8A86E3-D1C7-4D8A-AAC3-FF7E0C0438EC}" type="sibTrans" cxnId="{C3D6BA17-E4E8-4857-A109-AEB6779BF9FF}">
      <dgm:prSet/>
      <dgm:spPr/>
      <dgm:t>
        <a:bodyPr/>
        <a:lstStyle/>
        <a:p>
          <a:endParaRPr lang="en-US"/>
        </a:p>
      </dgm:t>
    </dgm:pt>
    <dgm:pt modelId="{18972A9F-EF13-4672-9FD6-5399DFF3D45C}">
      <dgm:prSet/>
      <dgm:spPr/>
      <dgm:t>
        <a:bodyPr/>
        <a:lstStyle/>
        <a:p>
          <a:r>
            <a:rPr lang="pl-PL"/>
            <a:t>Zachęcaj do zawierania przyjaźni. ● Ustal jasne zasady i wytyczne dla swojego nastolatka, aby pomóc mu zrozumieć, jakie zachowania są ok. ● Przyjrzyj się historii swojego nastolatka. ● Oczekuj stopniowej poprawy, a nie natychmiastowych rezultatów. ● Wspieraj niezależność. ● Rozważ adopcję psa ;)</a:t>
          </a:r>
          <a:endParaRPr lang="en-US"/>
        </a:p>
      </dgm:t>
    </dgm:pt>
    <dgm:pt modelId="{B37E3842-E8A4-43D7-A74B-DA4AFD6A9C38}" type="parTrans" cxnId="{E53975EB-8AA3-4149-AAE6-4B080CC021BA}">
      <dgm:prSet/>
      <dgm:spPr/>
      <dgm:t>
        <a:bodyPr/>
        <a:lstStyle/>
        <a:p>
          <a:endParaRPr lang="en-US"/>
        </a:p>
      </dgm:t>
    </dgm:pt>
    <dgm:pt modelId="{6650971D-F1CB-408A-AC7A-9DCE7494E1B6}" type="sibTrans" cxnId="{E53975EB-8AA3-4149-AAE6-4B080CC021BA}">
      <dgm:prSet/>
      <dgm:spPr/>
      <dgm:t>
        <a:bodyPr/>
        <a:lstStyle/>
        <a:p>
          <a:endParaRPr lang="en-US"/>
        </a:p>
      </dgm:t>
    </dgm:pt>
    <dgm:pt modelId="{E9086C0B-6B9C-45E2-823F-DA8405BFD65E}" type="pres">
      <dgm:prSet presAssocID="{638C7464-6A4E-432D-8ACF-4483C654A2AD}" presName="linear" presStyleCnt="0">
        <dgm:presLayoutVars>
          <dgm:animLvl val="lvl"/>
          <dgm:resizeHandles val="exact"/>
        </dgm:presLayoutVars>
      </dgm:prSet>
      <dgm:spPr/>
    </dgm:pt>
    <dgm:pt modelId="{9D330769-719D-4652-B526-7E6499B3B39E}" type="pres">
      <dgm:prSet presAssocID="{3506F7EB-F63F-4C59-AB98-784D044B8CC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4DAD937-9BBB-4F1E-9E34-865317213137}" type="pres">
      <dgm:prSet presAssocID="{6D8A86E3-D1C7-4D8A-AAC3-FF7E0C0438EC}" presName="spacer" presStyleCnt="0"/>
      <dgm:spPr/>
    </dgm:pt>
    <dgm:pt modelId="{4E89906A-B4BC-46CD-93A8-A5E1F82E0292}" type="pres">
      <dgm:prSet presAssocID="{18972A9F-EF13-4672-9FD6-5399DFF3D45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3D6BA17-E4E8-4857-A109-AEB6779BF9FF}" srcId="{638C7464-6A4E-432D-8ACF-4483C654A2AD}" destId="{3506F7EB-F63F-4C59-AB98-784D044B8CC7}" srcOrd="0" destOrd="0" parTransId="{60CE874B-A047-4F61-A35E-100D054A4F2A}" sibTransId="{6D8A86E3-D1C7-4D8A-AAC3-FF7E0C0438EC}"/>
    <dgm:cxn modelId="{81F5273F-B193-4F13-AAC9-0C3437B3F0F1}" type="presOf" srcId="{638C7464-6A4E-432D-8ACF-4483C654A2AD}" destId="{E9086C0B-6B9C-45E2-823F-DA8405BFD65E}" srcOrd="0" destOrd="0" presId="urn:microsoft.com/office/officeart/2005/8/layout/vList2"/>
    <dgm:cxn modelId="{B4CA7D8A-38E7-439F-9F2C-13368B9AB496}" type="presOf" srcId="{18972A9F-EF13-4672-9FD6-5399DFF3D45C}" destId="{4E89906A-B4BC-46CD-93A8-A5E1F82E0292}" srcOrd="0" destOrd="0" presId="urn:microsoft.com/office/officeart/2005/8/layout/vList2"/>
    <dgm:cxn modelId="{6CB426B2-7BF8-43B3-8265-7B143B8ECFC2}" type="presOf" srcId="{3506F7EB-F63F-4C59-AB98-784D044B8CC7}" destId="{9D330769-719D-4652-B526-7E6499B3B39E}" srcOrd="0" destOrd="0" presId="urn:microsoft.com/office/officeart/2005/8/layout/vList2"/>
    <dgm:cxn modelId="{E53975EB-8AA3-4149-AAE6-4B080CC021BA}" srcId="{638C7464-6A4E-432D-8ACF-4483C654A2AD}" destId="{18972A9F-EF13-4672-9FD6-5399DFF3D45C}" srcOrd="1" destOrd="0" parTransId="{B37E3842-E8A4-43D7-A74B-DA4AFD6A9C38}" sibTransId="{6650971D-F1CB-408A-AC7A-9DCE7494E1B6}"/>
    <dgm:cxn modelId="{8043ACFD-C114-4340-8C5F-2920AE7130E1}" type="presParOf" srcId="{E9086C0B-6B9C-45E2-823F-DA8405BFD65E}" destId="{9D330769-719D-4652-B526-7E6499B3B39E}" srcOrd="0" destOrd="0" presId="urn:microsoft.com/office/officeart/2005/8/layout/vList2"/>
    <dgm:cxn modelId="{EC20F10A-4209-4345-B4F8-057230F293AF}" type="presParOf" srcId="{E9086C0B-6B9C-45E2-823F-DA8405BFD65E}" destId="{54DAD937-9BBB-4F1E-9E34-865317213137}" srcOrd="1" destOrd="0" presId="urn:microsoft.com/office/officeart/2005/8/layout/vList2"/>
    <dgm:cxn modelId="{0F2705D7-B751-44D4-9149-428433DA6E6F}" type="presParOf" srcId="{E9086C0B-6B9C-45E2-823F-DA8405BFD65E}" destId="{4E89906A-B4BC-46CD-93A8-A5E1F82E029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AC925C-582F-4DA9-B9E5-330E5B53FC62}" type="doc">
      <dgm:prSet loTypeId="urn:microsoft.com/office/officeart/2005/8/layout/process5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6A22CBE3-E0E2-408D-8F6E-08D99FE8141B}">
      <dgm:prSet/>
      <dgm:spPr/>
      <dgm:t>
        <a:bodyPr/>
        <a:lstStyle/>
        <a:p>
          <a:r>
            <a:rPr lang="pl-PL"/>
            <a:t>Mówienie NIE jest dobre dla nastolatka</a:t>
          </a:r>
          <a:endParaRPr lang="en-US"/>
        </a:p>
      </dgm:t>
    </dgm:pt>
    <dgm:pt modelId="{38302174-B4D3-41AB-928F-8B8E2D092395}" type="parTrans" cxnId="{C0362CA4-AB00-4181-B532-90A181525F76}">
      <dgm:prSet/>
      <dgm:spPr/>
      <dgm:t>
        <a:bodyPr/>
        <a:lstStyle/>
        <a:p>
          <a:endParaRPr lang="en-US"/>
        </a:p>
      </dgm:t>
    </dgm:pt>
    <dgm:pt modelId="{26F1738F-6032-4374-B2BD-C56C5EE024F5}" type="sibTrans" cxnId="{C0362CA4-AB00-4181-B532-90A181525F76}">
      <dgm:prSet/>
      <dgm:spPr/>
      <dgm:t>
        <a:bodyPr/>
        <a:lstStyle/>
        <a:p>
          <a:endParaRPr lang="en-US"/>
        </a:p>
      </dgm:t>
    </dgm:pt>
    <dgm:pt modelId="{612C3ADB-C353-4435-A9B1-D27FAC39AF6D}">
      <dgm:prSet/>
      <dgm:spPr/>
      <dgm:t>
        <a:bodyPr/>
        <a:lstStyle/>
        <a:p>
          <a:r>
            <a:rPr lang="pl-PL"/>
            <a:t>Zgadzam się na emocje, ale nie zgadzam się na zachowania</a:t>
          </a:r>
          <a:endParaRPr lang="en-US"/>
        </a:p>
      </dgm:t>
    </dgm:pt>
    <dgm:pt modelId="{D7A75E83-0B59-4FE5-954D-F98170493A0F}" type="parTrans" cxnId="{AD524474-9D99-44ED-A2DF-478D2BEC8691}">
      <dgm:prSet/>
      <dgm:spPr/>
      <dgm:t>
        <a:bodyPr/>
        <a:lstStyle/>
        <a:p>
          <a:endParaRPr lang="en-US"/>
        </a:p>
      </dgm:t>
    </dgm:pt>
    <dgm:pt modelId="{DBF04BC2-718D-4697-8A92-7ADE237E28E2}" type="sibTrans" cxnId="{AD524474-9D99-44ED-A2DF-478D2BEC8691}">
      <dgm:prSet/>
      <dgm:spPr/>
      <dgm:t>
        <a:bodyPr/>
        <a:lstStyle/>
        <a:p>
          <a:endParaRPr lang="en-US"/>
        </a:p>
      </dgm:t>
    </dgm:pt>
    <dgm:pt modelId="{2A5DFFDF-8BF3-4341-B823-1B61FA71A435}">
      <dgm:prSet/>
      <dgm:spPr/>
      <dgm:t>
        <a:bodyPr/>
        <a:lstStyle/>
        <a:p>
          <a:r>
            <a:rPr lang="pl-PL"/>
            <a:t>Zasady porządkują trudności nastolatka</a:t>
          </a:r>
          <a:endParaRPr lang="en-US"/>
        </a:p>
      </dgm:t>
    </dgm:pt>
    <dgm:pt modelId="{4B75EB12-9AAA-4F9F-BA96-1F2AF9ADF720}" type="parTrans" cxnId="{2E6ED00A-7C74-4832-BB17-9F11F6DBD021}">
      <dgm:prSet/>
      <dgm:spPr/>
      <dgm:t>
        <a:bodyPr/>
        <a:lstStyle/>
        <a:p>
          <a:endParaRPr lang="en-US"/>
        </a:p>
      </dgm:t>
    </dgm:pt>
    <dgm:pt modelId="{1F1EB8AD-E7B5-45B6-AEF5-5B49958806BE}" type="sibTrans" cxnId="{2E6ED00A-7C74-4832-BB17-9F11F6DBD021}">
      <dgm:prSet/>
      <dgm:spPr/>
      <dgm:t>
        <a:bodyPr/>
        <a:lstStyle/>
        <a:p>
          <a:endParaRPr lang="en-US"/>
        </a:p>
      </dgm:t>
    </dgm:pt>
    <dgm:pt modelId="{433756CC-4A6B-423D-8F49-6704F72C4FBE}" type="pres">
      <dgm:prSet presAssocID="{79AC925C-582F-4DA9-B9E5-330E5B53FC62}" presName="diagram" presStyleCnt="0">
        <dgm:presLayoutVars>
          <dgm:dir/>
          <dgm:resizeHandles val="exact"/>
        </dgm:presLayoutVars>
      </dgm:prSet>
      <dgm:spPr/>
    </dgm:pt>
    <dgm:pt modelId="{5A08C95E-588B-463E-8669-BCCF5959403C}" type="pres">
      <dgm:prSet presAssocID="{6A22CBE3-E0E2-408D-8F6E-08D99FE8141B}" presName="node" presStyleLbl="node1" presStyleIdx="0" presStyleCnt="3">
        <dgm:presLayoutVars>
          <dgm:bulletEnabled val="1"/>
        </dgm:presLayoutVars>
      </dgm:prSet>
      <dgm:spPr/>
    </dgm:pt>
    <dgm:pt modelId="{BC83B901-FC1A-444A-BF3D-87748378A8CC}" type="pres">
      <dgm:prSet presAssocID="{26F1738F-6032-4374-B2BD-C56C5EE024F5}" presName="sibTrans" presStyleLbl="sibTrans2D1" presStyleIdx="0" presStyleCnt="2"/>
      <dgm:spPr/>
    </dgm:pt>
    <dgm:pt modelId="{A9B6654E-0F15-4B07-9B19-06109A63DCB9}" type="pres">
      <dgm:prSet presAssocID="{26F1738F-6032-4374-B2BD-C56C5EE024F5}" presName="connectorText" presStyleLbl="sibTrans2D1" presStyleIdx="0" presStyleCnt="2"/>
      <dgm:spPr/>
    </dgm:pt>
    <dgm:pt modelId="{98C94986-3E50-4027-BB6E-BCB8F229666F}" type="pres">
      <dgm:prSet presAssocID="{612C3ADB-C353-4435-A9B1-D27FAC39AF6D}" presName="node" presStyleLbl="node1" presStyleIdx="1" presStyleCnt="3">
        <dgm:presLayoutVars>
          <dgm:bulletEnabled val="1"/>
        </dgm:presLayoutVars>
      </dgm:prSet>
      <dgm:spPr/>
    </dgm:pt>
    <dgm:pt modelId="{7B895CA4-B881-49CC-B9BD-A52C93CB2E70}" type="pres">
      <dgm:prSet presAssocID="{DBF04BC2-718D-4697-8A92-7ADE237E28E2}" presName="sibTrans" presStyleLbl="sibTrans2D1" presStyleIdx="1" presStyleCnt="2"/>
      <dgm:spPr/>
    </dgm:pt>
    <dgm:pt modelId="{BAFDBC9C-D211-4236-BDF2-B3AFBDECE139}" type="pres">
      <dgm:prSet presAssocID="{DBF04BC2-718D-4697-8A92-7ADE237E28E2}" presName="connectorText" presStyleLbl="sibTrans2D1" presStyleIdx="1" presStyleCnt="2"/>
      <dgm:spPr/>
    </dgm:pt>
    <dgm:pt modelId="{76F3235C-9D2B-43EB-8CA9-C578BCC8A753}" type="pres">
      <dgm:prSet presAssocID="{2A5DFFDF-8BF3-4341-B823-1B61FA71A435}" presName="node" presStyleLbl="node1" presStyleIdx="2" presStyleCnt="3">
        <dgm:presLayoutVars>
          <dgm:bulletEnabled val="1"/>
        </dgm:presLayoutVars>
      </dgm:prSet>
      <dgm:spPr/>
    </dgm:pt>
  </dgm:ptLst>
  <dgm:cxnLst>
    <dgm:cxn modelId="{2E6ED00A-7C74-4832-BB17-9F11F6DBD021}" srcId="{79AC925C-582F-4DA9-B9E5-330E5B53FC62}" destId="{2A5DFFDF-8BF3-4341-B823-1B61FA71A435}" srcOrd="2" destOrd="0" parTransId="{4B75EB12-9AAA-4F9F-BA96-1F2AF9ADF720}" sibTransId="{1F1EB8AD-E7B5-45B6-AEF5-5B49958806BE}"/>
    <dgm:cxn modelId="{51F55C33-B537-4AD3-AA37-20E3CF01FE98}" type="presOf" srcId="{6A22CBE3-E0E2-408D-8F6E-08D99FE8141B}" destId="{5A08C95E-588B-463E-8669-BCCF5959403C}" srcOrd="0" destOrd="0" presId="urn:microsoft.com/office/officeart/2005/8/layout/process5"/>
    <dgm:cxn modelId="{C8A99F48-7A83-47A6-99B6-0E7EB365E6A4}" type="presOf" srcId="{2A5DFFDF-8BF3-4341-B823-1B61FA71A435}" destId="{76F3235C-9D2B-43EB-8CA9-C578BCC8A753}" srcOrd="0" destOrd="0" presId="urn:microsoft.com/office/officeart/2005/8/layout/process5"/>
    <dgm:cxn modelId="{BDE7F169-35AD-4256-AA4E-3CFCE71C6E10}" type="presOf" srcId="{26F1738F-6032-4374-B2BD-C56C5EE024F5}" destId="{BC83B901-FC1A-444A-BF3D-87748378A8CC}" srcOrd="0" destOrd="0" presId="urn:microsoft.com/office/officeart/2005/8/layout/process5"/>
    <dgm:cxn modelId="{74AC8C70-7246-41AB-95EF-12F0FBC37109}" type="presOf" srcId="{79AC925C-582F-4DA9-B9E5-330E5B53FC62}" destId="{433756CC-4A6B-423D-8F49-6704F72C4FBE}" srcOrd="0" destOrd="0" presId="urn:microsoft.com/office/officeart/2005/8/layout/process5"/>
    <dgm:cxn modelId="{9681B050-6B81-44CD-9057-C29094FE88A7}" type="presOf" srcId="{612C3ADB-C353-4435-A9B1-D27FAC39AF6D}" destId="{98C94986-3E50-4027-BB6E-BCB8F229666F}" srcOrd="0" destOrd="0" presId="urn:microsoft.com/office/officeart/2005/8/layout/process5"/>
    <dgm:cxn modelId="{AD524474-9D99-44ED-A2DF-478D2BEC8691}" srcId="{79AC925C-582F-4DA9-B9E5-330E5B53FC62}" destId="{612C3ADB-C353-4435-A9B1-D27FAC39AF6D}" srcOrd="1" destOrd="0" parTransId="{D7A75E83-0B59-4FE5-954D-F98170493A0F}" sibTransId="{DBF04BC2-718D-4697-8A92-7ADE237E28E2}"/>
    <dgm:cxn modelId="{880D8585-E624-4ECF-9A1A-9671D97BBD5A}" type="presOf" srcId="{DBF04BC2-718D-4697-8A92-7ADE237E28E2}" destId="{BAFDBC9C-D211-4236-BDF2-B3AFBDECE139}" srcOrd="1" destOrd="0" presId="urn:microsoft.com/office/officeart/2005/8/layout/process5"/>
    <dgm:cxn modelId="{7B8B3191-1383-4905-9DD3-6793373570CE}" type="presOf" srcId="{26F1738F-6032-4374-B2BD-C56C5EE024F5}" destId="{A9B6654E-0F15-4B07-9B19-06109A63DCB9}" srcOrd="1" destOrd="0" presId="urn:microsoft.com/office/officeart/2005/8/layout/process5"/>
    <dgm:cxn modelId="{C0362CA4-AB00-4181-B532-90A181525F76}" srcId="{79AC925C-582F-4DA9-B9E5-330E5B53FC62}" destId="{6A22CBE3-E0E2-408D-8F6E-08D99FE8141B}" srcOrd="0" destOrd="0" parTransId="{38302174-B4D3-41AB-928F-8B8E2D092395}" sibTransId="{26F1738F-6032-4374-B2BD-C56C5EE024F5}"/>
    <dgm:cxn modelId="{448072ED-B5E1-40A2-8CE1-4FD64D9CA497}" type="presOf" srcId="{DBF04BC2-718D-4697-8A92-7ADE237E28E2}" destId="{7B895CA4-B881-49CC-B9BD-A52C93CB2E70}" srcOrd="0" destOrd="0" presId="urn:microsoft.com/office/officeart/2005/8/layout/process5"/>
    <dgm:cxn modelId="{C180FB41-4A94-41EE-95B5-0A9B37D7E1D1}" type="presParOf" srcId="{433756CC-4A6B-423D-8F49-6704F72C4FBE}" destId="{5A08C95E-588B-463E-8669-BCCF5959403C}" srcOrd="0" destOrd="0" presId="urn:microsoft.com/office/officeart/2005/8/layout/process5"/>
    <dgm:cxn modelId="{5C846232-25B0-4989-BEF1-D77BB0E5F529}" type="presParOf" srcId="{433756CC-4A6B-423D-8F49-6704F72C4FBE}" destId="{BC83B901-FC1A-444A-BF3D-87748378A8CC}" srcOrd="1" destOrd="0" presId="urn:microsoft.com/office/officeart/2005/8/layout/process5"/>
    <dgm:cxn modelId="{62B6878A-31BA-4FBA-AF31-4D1FA750DE99}" type="presParOf" srcId="{BC83B901-FC1A-444A-BF3D-87748378A8CC}" destId="{A9B6654E-0F15-4B07-9B19-06109A63DCB9}" srcOrd="0" destOrd="0" presId="urn:microsoft.com/office/officeart/2005/8/layout/process5"/>
    <dgm:cxn modelId="{58AFE8A8-BEA4-442F-85C8-CDDF498F6F47}" type="presParOf" srcId="{433756CC-4A6B-423D-8F49-6704F72C4FBE}" destId="{98C94986-3E50-4027-BB6E-BCB8F229666F}" srcOrd="2" destOrd="0" presId="urn:microsoft.com/office/officeart/2005/8/layout/process5"/>
    <dgm:cxn modelId="{7AA26397-53C4-4A42-A6C0-22741D6E7985}" type="presParOf" srcId="{433756CC-4A6B-423D-8F49-6704F72C4FBE}" destId="{7B895CA4-B881-49CC-B9BD-A52C93CB2E70}" srcOrd="3" destOrd="0" presId="urn:microsoft.com/office/officeart/2005/8/layout/process5"/>
    <dgm:cxn modelId="{AAD2A6A9-4F51-4303-B3EE-EB14D7FF704D}" type="presParOf" srcId="{7B895CA4-B881-49CC-B9BD-A52C93CB2E70}" destId="{BAFDBC9C-D211-4236-BDF2-B3AFBDECE139}" srcOrd="0" destOrd="0" presId="urn:microsoft.com/office/officeart/2005/8/layout/process5"/>
    <dgm:cxn modelId="{EBC7375F-54D8-421D-B758-08D0DE8AC495}" type="presParOf" srcId="{433756CC-4A6B-423D-8F49-6704F72C4FBE}" destId="{76F3235C-9D2B-43EB-8CA9-C578BCC8A753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6940C-63B0-4C4F-BB18-475C292A0426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/>
            <a:t>Komunikacja werbalna i niewerbalna</a:t>
          </a:r>
          <a:endParaRPr lang="en-US" sz="3300" kern="1200"/>
        </a:p>
      </dsp:txBody>
      <dsp:txXfrm>
        <a:off x="38638" y="45464"/>
        <a:ext cx="10438324" cy="714229"/>
      </dsp:txXfrm>
    </dsp:sp>
    <dsp:sp modelId="{27F40166-727E-426D-9874-E9FAE8795283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/>
            <a:t>Aktywne słuchanie</a:t>
          </a:r>
          <a:r>
            <a:rPr lang="pl-PL" sz="3300" kern="1200"/>
            <a:t> </a:t>
          </a:r>
          <a:endParaRPr lang="en-US" sz="3300" kern="1200"/>
        </a:p>
      </dsp:txBody>
      <dsp:txXfrm>
        <a:off x="38638" y="932009"/>
        <a:ext cx="10438324" cy="714229"/>
      </dsp:txXfrm>
    </dsp:sp>
    <dsp:sp modelId="{56066B9A-F5A0-4D1D-B798-DE473EFF7BE6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/>
            <a:t>Empatia</a:t>
          </a:r>
          <a:endParaRPr lang="en-US" sz="3300" kern="1200"/>
        </a:p>
      </dsp:txBody>
      <dsp:txXfrm>
        <a:off x="38638" y="1818554"/>
        <a:ext cx="10438324" cy="714229"/>
      </dsp:txXfrm>
    </dsp:sp>
    <dsp:sp modelId="{C663F57F-61A9-4AC1-B861-483A6EE5207C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/>
            <a:t>Rozwiązywanie konfliktów</a:t>
          </a:r>
          <a:endParaRPr lang="en-US" sz="3300" kern="1200"/>
        </a:p>
      </dsp:txBody>
      <dsp:txXfrm>
        <a:off x="38638" y="2705099"/>
        <a:ext cx="10438324" cy="714229"/>
      </dsp:txXfrm>
    </dsp:sp>
    <dsp:sp modelId="{EBBB354C-F4A1-418D-8A42-36E3E90BA2AC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/>
            <a:t>Budowanie relacji</a:t>
          </a:r>
          <a:endParaRPr lang="en-US" sz="3300" kern="1200"/>
        </a:p>
      </dsp:txBody>
      <dsp:txXfrm>
        <a:off x="38638" y="3591644"/>
        <a:ext cx="10438324" cy="714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9E12C-543D-41C8-AD87-56C9CCFC193E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60E00-8711-411A-A0DC-7639AD2D29E7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Mieć trudności z naprzemiennością podczas rozmowy; ● Dużo mówić o swoich szczególnych zainteresowaniach lub bardzo mało ● Brać rzeczy dosłownie; ● Mieć trudności z dopasowaniem tonu i natężenia głosu, a także tempa mówienia do sytuacji i osób;  ● Mieć trudności w podążaniu za instrukcjami składającymi się z więcej niż 1-2 kroków.</a:t>
          </a:r>
          <a:endParaRPr lang="en-US" sz="1800" kern="1200"/>
        </a:p>
      </dsp:txBody>
      <dsp:txXfrm>
        <a:off x="696297" y="538547"/>
        <a:ext cx="4171627" cy="2590157"/>
      </dsp:txXfrm>
    </dsp:sp>
    <dsp:sp modelId="{0E5B8370-52EE-4A9A-AF8C-128A3CA02201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1879E-6F81-4230-BC78-6F7B3D2A085F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Mieć trudności z odczytaniem sygnałów niewerbalnych, takich jak mowa ciała/gesty lub ton głosu, aby odgadnąć, jak ktoś się czuje; ● Nawiązywać słabszy kontakt wzrokowy niż inne osoby lub nie nawiązywać zbyt częstego kontaktu wzrokowego, gdy się do nich mówi; ● Nawiązywać bardzo bliski kontakt, skracać dystans. </a:t>
          </a:r>
          <a:endParaRPr lang="en-US" sz="1800" kern="120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30769-719D-4652-B526-7E6499B3B39E}">
      <dsp:nvSpPr>
        <dsp:cNvPr id="0" name=""/>
        <dsp:cNvSpPr/>
      </dsp:nvSpPr>
      <dsp:spPr>
        <a:xfrm>
          <a:off x="0" y="184646"/>
          <a:ext cx="5115491" cy="22619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Nie przesadzaj z konsekwencjami. ● Skoncentruj się na zachowaniu, a nie na cechach dziecka. ● Bądź cierpliwy. ● Realistycznie podchodź do „czasu ukończenia” prac domowych i prac domowych. ● Bądź rodzicem swojego nastolatka – nie jego „kumplem”. </a:t>
          </a:r>
          <a:endParaRPr lang="en-US" sz="1900" kern="1200"/>
        </a:p>
      </dsp:txBody>
      <dsp:txXfrm>
        <a:off x="110417" y="295063"/>
        <a:ext cx="4894657" cy="2041068"/>
      </dsp:txXfrm>
    </dsp:sp>
    <dsp:sp modelId="{4E89906A-B4BC-46CD-93A8-A5E1F82E0292}">
      <dsp:nvSpPr>
        <dsp:cNvPr id="0" name=""/>
        <dsp:cNvSpPr/>
      </dsp:nvSpPr>
      <dsp:spPr>
        <a:xfrm>
          <a:off x="0" y="2501269"/>
          <a:ext cx="5115491" cy="2261902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Zachęcaj do zawierania przyjaźni. ● Ustal jasne zasady i wytyczne dla swojego nastolatka, aby pomóc mu zrozumieć, jakie zachowania są ok. ● Przyjrzyj się historii swojego nastolatka. ● Oczekuj stopniowej poprawy, a nie natychmiastowych rezultatów. ● Wspieraj niezależność. ● Rozważ adopcję psa ;)</a:t>
          </a:r>
          <a:endParaRPr lang="en-US" sz="1900" kern="1200"/>
        </a:p>
      </dsp:txBody>
      <dsp:txXfrm>
        <a:off x="110417" y="2611686"/>
        <a:ext cx="4894657" cy="2041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8C95E-588B-463E-8669-BCCF5959403C}">
      <dsp:nvSpPr>
        <dsp:cNvPr id="0" name=""/>
        <dsp:cNvSpPr/>
      </dsp:nvSpPr>
      <dsp:spPr>
        <a:xfrm>
          <a:off x="1155" y="517704"/>
          <a:ext cx="2464946" cy="14789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Mówienie NIE jest dobre dla nastolatka</a:t>
          </a:r>
          <a:endParaRPr lang="en-US" sz="2100" kern="1200"/>
        </a:p>
      </dsp:txBody>
      <dsp:txXfrm>
        <a:off x="44472" y="561021"/>
        <a:ext cx="2378312" cy="1392334"/>
      </dsp:txXfrm>
    </dsp:sp>
    <dsp:sp modelId="{BC83B901-FC1A-444A-BF3D-87748378A8CC}">
      <dsp:nvSpPr>
        <dsp:cNvPr id="0" name=""/>
        <dsp:cNvSpPr/>
      </dsp:nvSpPr>
      <dsp:spPr>
        <a:xfrm>
          <a:off x="2683017" y="951535"/>
          <a:ext cx="522568" cy="611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683017" y="1073796"/>
        <a:ext cx="365798" cy="366784"/>
      </dsp:txXfrm>
    </dsp:sp>
    <dsp:sp modelId="{98C94986-3E50-4027-BB6E-BCB8F229666F}">
      <dsp:nvSpPr>
        <dsp:cNvPr id="0" name=""/>
        <dsp:cNvSpPr/>
      </dsp:nvSpPr>
      <dsp:spPr>
        <a:xfrm>
          <a:off x="3452081" y="517704"/>
          <a:ext cx="2464946" cy="14789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Zgadzam się na emocje, ale nie zgadzam się na zachowania</a:t>
          </a:r>
          <a:endParaRPr lang="en-US" sz="2100" kern="1200"/>
        </a:p>
      </dsp:txBody>
      <dsp:txXfrm>
        <a:off x="3495398" y="561021"/>
        <a:ext cx="2378312" cy="1392334"/>
      </dsp:txXfrm>
    </dsp:sp>
    <dsp:sp modelId="{7B895CA4-B881-49CC-B9BD-A52C93CB2E70}">
      <dsp:nvSpPr>
        <dsp:cNvPr id="0" name=""/>
        <dsp:cNvSpPr/>
      </dsp:nvSpPr>
      <dsp:spPr>
        <a:xfrm rot="5400000">
          <a:off x="4423270" y="2169218"/>
          <a:ext cx="522568" cy="611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4501162" y="2213587"/>
        <a:ext cx="366784" cy="365798"/>
      </dsp:txXfrm>
    </dsp:sp>
    <dsp:sp modelId="{76F3235C-9D2B-43EB-8CA9-C578BCC8A753}">
      <dsp:nvSpPr>
        <dsp:cNvPr id="0" name=""/>
        <dsp:cNvSpPr/>
      </dsp:nvSpPr>
      <dsp:spPr>
        <a:xfrm>
          <a:off x="3452081" y="2982651"/>
          <a:ext cx="2464946" cy="14789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Zasady porządkują trudności nastolatka</a:t>
          </a:r>
          <a:endParaRPr lang="en-US" sz="2100" kern="1200"/>
        </a:p>
      </dsp:txBody>
      <dsp:txXfrm>
        <a:off x="3495398" y="3025968"/>
        <a:ext cx="2378312" cy="1392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Aptos Display"/>
              </a:rPr>
              <a:t>Kliknij, aby edytować styl</a:t>
            </a:r>
            <a:endParaRPr b="0" lang="pl-PL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05464FE-BE13-4693-B3F1-9F841A0FD0E3}" type="datetime">
              <a:rPr b="0" lang="pl-PL" sz="1200" spc="-1" strike="noStrike">
                <a:solidFill>
                  <a:srgbClr val="787878"/>
                </a:solidFill>
                <a:latin typeface="Aptos"/>
              </a:rPr>
              <a:t>25-2-11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5589EF0-2055-4276-BA5C-65E4C8C2DCF1}" type="slidenum">
              <a:rPr b="0" lang="pl-PL" sz="1200" spc="-1" strike="noStrike">
                <a:solidFill>
                  <a:srgbClr val="787878"/>
                </a:solidFill>
                <a:latin typeface="Aptos"/>
              </a:rPr>
              <a:t>&lt;number&gt;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Click to edit the outline text format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Second Outline Level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Third Outline Level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Fourth Outline Level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Fifth Outline Level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Sixth Outline Level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Seventh Outline Level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</a:rPr>
              <a:t>Kliknij, aby edytować styl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Aptos"/>
              </a:rPr>
              <a:t>Kliknij, aby edytować style wzorca tekstu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Drugi poziom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Trzeci poziom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Czwarty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Aptos"/>
              </a:rPr>
              <a:t>Piąty poziom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08CF3D2-3E2D-4428-8841-F4F4FBF1DB52}" type="datetime">
              <a:rPr b="0" lang="pl-PL" sz="1200" spc="-1" strike="noStrike">
                <a:solidFill>
                  <a:srgbClr val="787878"/>
                </a:solidFill>
                <a:latin typeface="Aptos"/>
              </a:rPr>
              <a:t>25-2-11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509A240-FBB4-4417-8FA7-7A719743FC6F}" type="slidenum">
              <a:rPr b="0" lang="pl-PL" sz="1200" spc="-1" strike="noStrike">
                <a:solidFill>
                  <a:srgbClr val="787878"/>
                </a:solidFill>
                <a:latin typeface="Aptos"/>
              </a:rPr>
              <a:t>&lt;number&gt;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ylecz.to/uklad-nerwowy/meltdown-czyli-gwaltowna-reakcja-emocjonalna-u-autystykow-jakie-sa-jej-przyczyny-objawy-i-skutki/" TargetMode="External"/><Relationship Id="rId2" Type="http://schemas.openxmlformats.org/officeDocument/2006/relationships/hyperlink" Target="https://wylecz.to/uklad-nerwowy/meltdown-czyli-gwaltowna-reakcja-emocjonalna-u-autystykow-jakie-sa-jej-przyczyny-objawy-i-skutki/" TargetMode="External"/><Relationship Id="rId3" Type="http://schemas.openxmlformats.org/officeDocument/2006/relationships/hyperlink" Target="https://wylecz.to/uklad-nerwowy/meltdown-czyli-gwaltowna-reakcja-emocjonalna-u-autystykow-jakie-sa-jej-przyczyny-objawy-i-skutki/" TargetMode="External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diagramData" Target="../diagrams/data4.xml"/><Relationship Id="rId2" Type="http://schemas.openxmlformats.org/officeDocument/2006/relationships/diagramLayout" Target="../diagrams/layout4.xml"/><Relationship Id="rId3" Type="http://schemas.openxmlformats.org/officeDocument/2006/relationships/diagramQuickStyle" Target="../diagrams/quickStyle4.xml"/><Relationship Id="rId4" Type="http://schemas.openxmlformats.org/officeDocument/2006/relationships/diagramColors" Target="../diagrams/colors4.xml"/><Relationship Id="rId5" Type="http://schemas.microsoft.com/office/2007/relationships/diagramDrawing" Target="../diagrams/drawing4.xml"/><Relationship Id="rId6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156082"/>
              </a:gs>
              <a:gs pos="100000">
                <a:srgbClr val="e97132"/>
              </a:gs>
            </a:gsLst>
            <a:lin ang="8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TextShape 2"/>
          <p:cNvSpPr txBox="1"/>
          <p:nvPr/>
        </p:nvSpPr>
        <p:spPr>
          <a:xfrm>
            <a:off x="3312000" y="443520"/>
            <a:ext cx="7160040" cy="4164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  <a:ea typeface="Roboto"/>
              </a:rPr>
              <a:t>POTRZEBY ROZWOJOWE NASTOLATKA- SZKOŁA PODSTAWOWA I CO DALEJ.............?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3474360" y="583200"/>
            <a:ext cx="138600" cy="138600"/>
          </a:xfrm>
          <a:custGeom>
            <a:avLst/>
            <a:gdLst/>
            <a:ahLst/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4"/>
          <p:cNvSpPr/>
          <p:nvPr/>
        </p:nvSpPr>
        <p:spPr>
          <a:xfrm>
            <a:off x="3833280" y="812520"/>
            <a:ext cx="90720" cy="90720"/>
          </a:xfrm>
          <a:custGeom>
            <a:avLst/>
            <a:gdLst/>
            <a:ahLst/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5"/>
          <p:cNvSpPr/>
          <p:nvPr/>
        </p:nvSpPr>
        <p:spPr>
          <a:xfrm>
            <a:off x="3458880" y="1037160"/>
            <a:ext cx="127440" cy="127440"/>
          </a:xfrm>
          <a:custGeom>
            <a:avLst/>
            <a:gdLst/>
            <a:ahLst/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Line 6"/>
          <p:cNvSpPr/>
          <p:nvPr/>
        </p:nvSpPr>
        <p:spPr>
          <a:xfrm>
            <a:off x="856080" y="3502800"/>
            <a:ext cx="0" cy="3346200"/>
          </a:xfrm>
          <a:prstGeom prst="line">
            <a:avLst/>
          </a:prstGeom>
          <a:ln w="25560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7"/>
          <p:cNvSpPr/>
          <p:nvPr/>
        </p:nvSpPr>
        <p:spPr>
          <a:xfrm>
            <a:off x="10836360" y="5636520"/>
            <a:ext cx="151200" cy="151200"/>
          </a:xfrm>
          <a:custGeom>
            <a:avLst/>
            <a:gdLst/>
            <a:ahLst/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8"/>
          <p:cNvSpPr/>
          <p:nvPr/>
        </p:nvSpPr>
        <p:spPr>
          <a:xfrm>
            <a:off x="11245320" y="6096600"/>
            <a:ext cx="108360" cy="108360"/>
          </a:xfrm>
          <a:custGeom>
            <a:avLst/>
            <a:gdLst/>
            <a:ahLst/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9"/>
          <p:cNvSpPr/>
          <p:nvPr/>
        </p:nvSpPr>
        <p:spPr>
          <a:xfrm>
            <a:off x="10554120" y="6238080"/>
            <a:ext cx="95400" cy="95400"/>
          </a:xfrm>
          <a:custGeom>
            <a:avLst/>
            <a:gdLst/>
            <a:ahLst/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TextShape 10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Opracowanie: Katarzyna Dąbkowska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Aptos"/>
              </a:rPr>
              <a:t>Gracjana Dudzińska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TextShape 2"/>
          <p:cNvSpPr txBox="1"/>
          <p:nvPr/>
        </p:nvSpPr>
        <p:spPr>
          <a:xfrm>
            <a:off x="838080" y="365040"/>
            <a:ext cx="539316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  <a:ea typeface="Aptos Display"/>
              </a:rPr>
              <a:t>NAJCZĘSTSZE TRUDNOŚCI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10198800" y="0"/>
            <a:ext cx="1154880" cy="624600"/>
          </a:xfrm>
          <a:custGeom>
            <a:avLst/>
            <a:gdLst/>
            <a:ahLst/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TextShape 4"/>
          <p:cNvSpPr txBox="1"/>
          <p:nvPr/>
        </p:nvSpPr>
        <p:spPr>
          <a:xfrm>
            <a:off x="838080" y="1825560"/>
            <a:ext cx="539316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1500" spc="-1" strike="noStrike">
                <a:solidFill>
                  <a:srgbClr val="000000"/>
                </a:solidFill>
                <a:latin typeface="Aptos"/>
                <a:ea typeface="Aptos"/>
              </a:rPr>
              <a:t>Przykładowa lista 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1500" spc="-1" strike="noStrike">
                <a:solidFill>
                  <a:srgbClr val="000000"/>
                </a:solidFill>
                <a:latin typeface="Aptos"/>
                <a:ea typeface="Aptos"/>
              </a:rPr>
              <a:t>● </a:t>
            </a:r>
            <a:r>
              <a:rPr b="0" lang="pl-PL" sz="1500" spc="-1" strike="noStrike">
                <a:solidFill>
                  <a:srgbClr val="000000"/>
                </a:solidFill>
                <a:latin typeface="Aptos"/>
                <a:ea typeface="Aptos"/>
              </a:rPr>
              <a:t>Problemy ze snem ● Stany lękowe  ● Stany depresyjne ● Zachowania agresywne ● Zaburzenia odżywiania ● Odmowa chodzenia do szkoły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Meltdown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 to intensywna reakcja na silne uczucia lub bodźce. Gdy dana osoba zostaje całkowicie przytłoczona swoimi doznaniami, chwilowo traci kontrolę nad zachowaniem. </a:t>
            </a:r>
            <a:r>
              <a:rPr b="0" lang="pl-PL" sz="1500" spc="-1" strike="noStrike" u="sng">
                <a:solidFill>
                  <a:srgbClr val="467886"/>
                </a:solidFill>
                <a:uFillTx/>
                <a:latin typeface="Calibri"/>
                <a:ea typeface="Aptos"/>
                <a:hlinkClick r:id="rId1"/>
              </a:rPr>
              <a:t>Meltdown może przybierać wiele różnych form – od krzyku i płaczu do zachowań agresywnych i autoagresywnych</a:t>
            </a:r>
            <a:r>
              <a:rPr b="0" lang="pl-PL" sz="1500" spc="-1" strike="noStrike" u="sng" baseline="30000">
                <a:solidFill>
                  <a:srgbClr val="467886"/>
                </a:solidFill>
                <a:uFillTx/>
                <a:latin typeface="Calibri"/>
                <a:ea typeface="Aptos"/>
                <a:hlinkClick r:id="rId2"/>
              </a:rPr>
              <a:t>1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. To ważne zrozumienie, że </a:t>
            </a:r>
            <a:r>
              <a:rPr b="1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meltdown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 nie jest zwykłym napadem złości. Osoba, która go doświadcza, nie próbuje niczego na otoczeniu wymusić, ale jest tak zdezorientowana, że nie może nad sobą panować. Specyficzną odmianą meltdownu jest </a:t>
            </a:r>
            <a:r>
              <a:rPr b="1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shutdown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, czyli reakcja obronna polegająca na wycofywaniu się. </a:t>
            </a:r>
            <a:r>
              <a:rPr b="0" lang="pl-PL" sz="1500" spc="-1" strike="noStrike" u="sng">
                <a:solidFill>
                  <a:srgbClr val="467886"/>
                </a:solidFill>
                <a:uFillTx/>
                <a:latin typeface="Calibri"/>
                <a:ea typeface="Aptos"/>
                <a:hlinkClick r:id="rId3"/>
              </a:rPr>
              <a:t>Osoby w trakcie shutdownu odmawiają interakcji z otoczeniem, a w niektórych wypadkach może też wystąpić u nich mutyzm wybiórczy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2" name="CustomShape 5"/>
          <p:cNvSpPr/>
          <p:nvPr/>
        </p:nvSpPr>
        <p:spPr>
          <a:xfrm>
            <a:off x="6808320" y="3423960"/>
            <a:ext cx="540360" cy="540360"/>
          </a:xfrm>
          <a:prstGeom prst="ellipse">
            <a:avLst/>
          </a:prstGeom>
          <a:noFill/>
          <a:ln w="12708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3" name="Graphic 6" descr=""/>
          <p:cNvPicPr/>
          <p:nvPr/>
        </p:nvPicPr>
        <p:blipFill>
          <a:blip r:embed="rId4"/>
          <a:stretch/>
        </p:blipFill>
        <p:spPr>
          <a:xfrm>
            <a:off x="7887240" y="1216440"/>
            <a:ext cx="3780720" cy="3780720"/>
          </a:xfrm>
          <a:prstGeom prst="rect">
            <a:avLst/>
          </a:prstGeom>
          <a:ln>
            <a:noFill/>
          </a:ln>
        </p:spPr>
      </p:pic>
      <p:sp>
        <p:nvSpPr>
          <p:cNvPr id="154" name="CustomShape 6"/>
          <p:cNvSpPr/>
          <p:nvPr/>
        </p:nvSpPr>
        <p:spPr>
          <a:xfrm>
            <a:off x="6749640" y="0"/>
            <a:ext cx="2066760" cy="1621440"/>
          </a:xfrm>
          <a:custGeom>
            <a:avLst/>
            <a:gdLst/>
            <a:ahLst/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Line 7"/>
          <p:cNvSpPr/>
          <p:nvPr/>
        </p:nvSpPr>
        <p:spPr>
          <a:xfrm>
            <a:off x="12138480" y="1027800"/>
            <a:ext cx="0" cy="1597680"/>
          </a:xfrm>
          <a:prstGeom prst="line">
            <a:avLst/>
          </a:prstGeom>
          <a:ln cap="rnd" w="12708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8"/>
          <p:cNvSpPr/>
          <p:nvPr/>
        </p:nvSpPr>
        <p:spPr>
          <a:xfrm rot="20463600">
            <a:off x="7456320" y="5166720"/>
            <a:ext cx="1835280" cy="2024280"/>
          </a:xfrm>
          <a:custGeom>
            <a:avLst/>
            <a:gdLst/>
            <a:ahLst/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9"/>
          <p:cNvSpPr/>
          <p:nvPr/>
        </p:nvSpPr>
        <p:spPr>
          <a:xfrm>
            <a:off x="6809400" y="6033960"/>
            <a:ext cx="1990800" cy="823680"/>
          </a:xfrm>
          <a:custGeom>
            <a:avLst/>
            <a:gdLst/>
            <a:ahLst/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0"/>
          <p:cNvSpPr/>
          <p:nvPr/>
        </p:nvSpPr>
        <p:spPr>
          <a:xfrm>
            <a:off x="10851840" y="5519160"/>
            <a:ext cx="1339920" cy="1338480"/>
          </a:xfrm>
          <a:custGeom>
            <a:avLst/>
            <a:gdLst/>
            <a:ahLst/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60" name="Group 2"/>
          <p:cNvGrpSpPr/>
          <p:nvPr/>
        </p:nvGrpSpPr>
        <p:grpSpPr>
          <a:xfrm>
            <a:off x="74160" y="2385000"/>
            <a:ext cx="573480" cy="2087640"/>
            <a:chOff x="74160" y="2385000"/>
            <a:chExt cx="573480" cy="2087640"/>
          </a:xfrm>
        </p:grpSpPr>
        <p:sp>
          <p:nvSpPr>
            <p:cNvPr id="161" name="CustomShape 3"/>
            <p:cNvSpPr/>
            <p:nvPr/>
          </p:nvSpPr>
          <p:spPr>
            <a:xfrm flipH="1" flipV="1">
              <a:off x="338400" y="2385000"/>
              <a:ext cx="308520" cy="20872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" name="Line 4"/>
            <p:cNvSpPr/>
            <p:nvPr/>
          </p:nvSpPr>
          <p:spPr>
            <a:xfrm>
              <a:off x="74160" y="2385000"/>
              <a:ext cx="0" cy="2087640"/>
            </a:xfrm>
            <a:prstGeom prst="line">
              <a:avLst/>
            </a:prstGeom>
            <a:ln w="17784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3" name="CustomShape 5"/>
          <p:cNvSpPr/>
          <p:nvPr/>
        </p:nvSpPr>
        <p:spPr>
          <a:xfrm flipH="1">
            <a:off x="10697760" y="0"/>
            <a:ext cx="1494000" cy="6857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>
            <a:off x="579600" y="631800"/>
            <a:ext cx="11111400" cy="5752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TextShape 7"/>
          <p:cNvSpPr txBox="1"/>
          <p:nvPr/>
        </p:nvSpPr>
        <p:spPr>
          <a:xfrm>
            <a:off x="1153440" y="1239840"/>
            <a:ext cx="400824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ptos Display"/>
                <a:ea typeface="Aptos Display"/>
              </a:rPr>
              <a:t>FUNKCJE WYKONAWCZE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6" name="TextShape 8"/>
          <p:cNvSpPr txBox="1"/>
          <p:nvPr/>
        </p:nvSpPr>
        <p:spPr>
          <a:xfrm>
            <a:off x="6292080" y="1239840"/>
            <a:ext cx="497160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5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  <a:ea typeface="Aptos"/>
              </a:rPr>
              <a:t>Aktywność 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  <a:ea typeface="Aptos"/>
              </a:rPr>
              <a:t>● </a:t>
            </a:r>
            <a:r>
              <a:rPr b="0" lang="pl-PL" sz="2000" spc="-1" strike="noStrike">
                <a:solidFill>
                  <a:srgbClr val="000000"/>
                </a:solidFill>
                <a:latin typeface="Aptos"/>
                <a:ea typeface="Aptos"/>
              </a:rPr>
              <a:t>Rodzice przygotowują obiad, jednocześnie pomagając dzieciom w odrabianiu lekcji i planując obowiązki na nadchodzący tydzień. ● Zapamiętujemy numer telefonu do hydraulika, który właśnie podał nam sąsiad, abyśmy mogli go zapisać, gdy tylko znajdziemy długopis. ● Kierowca bierze głęboki oddech zamiast trąbić, gdy samochód przed nim nie ruszy natychmiast po zmianie światła na zielone. Co te sytuacje mają wspólnego? 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TextShape 2"/>
          <p:cNvSpPr txBox="1"/>
          <p:nvPr/>
        </p:nvSpPr>
        <p:spPr>
          <a:xfrm>
            <a:off x="2187360" y="1671480"/>
            <a:ext cx="5801400" cy="22284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pl-PL" sz="4000" spc="-1" strike="noStrike">
                <a:solidFill>
                  <a:srgbClr val="000000"/>
                </a:solidFill>
                <a:latin typeface="Aptos Display"/>
                <a:ea typeface="Aptos Display"/>
              </a:rPr>
              <a:t>Każdy ma zestaw 12 funkcji wykonawczych</a:t>
            </a:r>
            <a:endParaRPr b="0" lang="pl-PL" sz="40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69" name="Graphic 6" descr=""/>
          <p:cNvPicPr/>
          <p:nvPr/>
        </p:nvPicPr>
        <p:blipFill>
          <a:blip r:embed="rId1"/>
          <a:stretch/>
        </p:blipFill>
        <p:spPr>
          <a:xfrm>
            <a:off x="736920" y="2693880"/>
            <a:ext cx="1198080" cy="1198080"/>
          </a:xfrm>
          <a:prstGeom prst="rect">
            <a:avLst/>
          </a:prstGeom>
          <a:ln>
            <a:noFill/>
          </a:ln>
        </p:spPr>
      </p:pic>
      <p:sp>
        <p:nvSpPr>
          <p:cNvPr id="170" name="TextShape 3"/>
          <p:cNvSpPr txBox="1"/>
          <p:nvPr/>
        </p:nvSpPr>
        <p:spPr>
          <a:xfrm>
            <a:off x="2187360" y="4071960"/>
            <a:ext cx="5801400" cy="20566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  <a:ea typeface="Aptos"/>
              </a:rPr>
              <a:t>Powściągliwość ● Pamięć robocza ● Kontrola emocji ● Skupienie ● Rozpoczynanie zadania ● Planowanie/priorytetyzacja ● Organizacja ● Zarządzanie czasem ● Definiowanie i osiąganie celów ● Elastyczność ● Świadomość stresu i odporność na stres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71" name="Graphic 8" descr=""/>
          <p:cNvPicPr/>
          <p:nvPr/>
        </p:nvPicPr>
        <p:blipFill>
          <a:blip r:embed="rId2">
            <a:alphaModFix amt="15000"/>
          </a:blip>
          <a:stretch/>
        </p:blipFill>
        <p:spPr>
          <a:xfrm>
            <a:off x="6641280" y="816480"/>
            <a:ext cx="5225040" cy="5225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4" name="Group 3"/>
          <p:cNvGrpSpPr/>
          <p:nvPr/>
        </p:nvGrpSpPr>
        <p:grpSpPr>
          <a:xfrm>
            <a:off x="1303560" y="3960"/>
            <a:ext cx="9772200" cy="6857640"/>
            <a:chOff x="1303560" y="3960"/>
            <a:chExt cx="9772200" cy="6857640"/>
          </a:xfrm>
        </p:grpSpPr>
        <p:sp>
          <p:nvSpPr>
            <p:cNvPr id="175" name="CustomShape 4"/>
            <p:cNvSpPr/>
            <p:nvPr/>
          </p:nvSpPr>
          <p:spPr>
            <a:xfrm>
              <a:off x="1560600" y="3960"/>
              <a:ext cx="9312480" cy="6857640"/>
            </a:xfrm>
            <a:custGeom>
              <a:avLst/>
              <a:gdLst/>
              <a:ahLst/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6" name="CustomShape 5"/>
            <p:cNvSpPr/>
            <p:nvPr/>
          </p:nvSpPr>
          <p:spPr>
            <a:xfrm>
              <a:off x="1659600" y="3960"/>
              <a:ext cx="9065160" cy="6857640"/>
            </a:xfrm>
            <a:custGeom>
              <a:avLst/>
              <a:gdLst/>
              <a:ahLst/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7" name="CustomShape 6"/>
            <p:cNvSpPr/>
            <p:nvPr/>
          </p:nvSpPr>
          <p:spPr>
            <a:xfrm>
              <a:off x="1648080" y="3960"/>
              <a:ext cx="9087840" cy="6857640"/>
            </a:xfrm>
            <a:custGeom>
              <a:avLst/>
              <a:gdLst/>
              <a:ahLst/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8" name="CustomShape 7"/>
            <p:cNvSpPr/>
            <p:nvPr/>
          </p:nvSpPr>
          <p:spPr>
            <a:xfrm>
              <a:off x="1629000" y="3960"/>
              <a:ext cx="9106920" cy="6857640"/>
            </a:xfrm>
            <a:custGeom>
              <a:avLst/>
              <a:gdLst/>
              <a:ahLst/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9" name="CustomShape 8"/>
            <p:cNvSpPr/>
            <p:nvPr/>
          </p:nvSpPr>
          <p:spPr>
            <a:xfrm>
              <a:off x="1318320" y="3960"/>
              <a:ext cx="9747360" cy="6857640"/>
            </a:xfrm>
            <a:custGeom>
              <a:avLst/>
              <a:gdLst/>
              <a:ahLst/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0" name="CustomShape 9"/>
            <p:cNvSpPr/>
            <p:nvPr/>
          </p:nvSpPr>
          <p:spPr>
            <a:xfrm>
              <a:off x="1308240" y="3960"/>
              <a:ext cx="9767520" cy="6857640"/>
            </a:xfrm>
            <a:custGeom>
              <a:avLst/>
              <a:gdLst/>
              <a:ahLst/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 rotWithShape="0">
              <a:gsLst>
                <a:gs pos="0">
                  <a:srgbClr val="b4e5a2"/>
                </a:gs>
                <a:gs pos="100000">
                  <a:srgbClr val="19759e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1" name="CustomShape 10"/>
            <p:cNvSpPr/>
            <p:nvPr/>
          </p:nvSpPr>
          <p:spPr>
            <a:xfrm>
              <a:off x="1303560" y="3960"/>
              <a:ext cx="9767520" cy="6857640"/>
            </a:xfrm>
            <a:custGeom>
              <a:avLst/>
              <a:gdLst/>
              <a:ahLst/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82" name="TextShape 11"/>
          <p:cNvSpPr txBox="1"/>
          <p:nvPr/>
        </p:nvSpPr>
        <p:spPr>
          <a:xfrm>
            <a:off x="3045240" y="2043720"/>
            <a:ext cx="6104880" cy="20307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57000"/>
          </a:bodyPr>
          <a:p>
            <a:pPr algn="ctr">
              <a:lnSpc>
                <a:spcPct val="90000"/>
              </a:lnSpc>
            </a:pPr>
            <a:r>
              <a:rPr b="0" lang="pl-PL" sz="5200" spc="-1" strike="noStrike">
                <a:solidFill>
                  <a:srgbClr val="0e2841"/>
                </a:solidFill>
                <a:latin typeface="Aptos Display"/>
              </a:rPr>
              <a:t>Funcje wykonawcze: To  Trzy obszary</a:t>
            </a:r>
            <a:endParaRPr b="0" lang="pl-PL" sz="52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3" name="TextShape 12"/>
          <p:cNvSpPr txBox="1"/>
          <p:nvPr/>
        </p:nvSpPr>
        <p:spPr>
          <a:xfrm>
            <a:off x="3045240" y="4160160"/>
            <a:ext cx="6104880" cy="6818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6000"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0e2841"/>
                </a:solidFill>
                <a:latin typeface="Aptos"/>
              </a:rPr>
              <a:t>Poznawczy ● Emocjonalny ● Zachowanie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TextShape 3"/>
          <p:cNvSpPr txBox="1"/>
          <p:nvPr/>
        </p:nvSpPr>
        <p:spPr>
          <a:xfrm>
            <a:off x="6094080" y="802800"/>
            <a:ext cx="4977720" cy="1453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0000"/>
          </a:bodyPr>
          <a:p>
            <a:pPr>
              <a:lnSpc>
                <a:spcPct val="90000"/>
              </a:lnSpc>
            </a:pPr>
            <a:r>
              <a:rPr b="0" lang="pl-PL" sz="3600" spc="-1" strike="noStrike">
                <a:solidFill>
                  <a:srgbClr val="0e2841"/>
                </a:solidFill>
                <a:latin typeface="Aptos Display"/>
                <a:ea typeface="Aptos Display"/>
              </a:rPr>
              <a:t>Dlaczego funkcje wykonawcze są ważne?</a:t>
            </a:r>
            <a:endParaRPr b="0" lang="pl-PL" sz="36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87" name="Graphic 6" descr=""/>
          <p:cNvPicPr/>
          <p:nvPr/>
        </p:nvPicPr>
        <p:blipFill>
          <a:blip r:embed="rId1"/>
          <a:stretch/>
        </p:blipFill>
        <p:spPr>
          <a:xfrm>
            <a:off x="686880" y="1793880"/>
            <a:ext cx="3619800" cy="3619800"/>
          </a:xfrm>
          <a:prstGeom prst="rect">
            <a:avLst/>
          </a:prstGeom>
          <a:ln>
            <a:noFill/>
          </a:ln>
        </p:spPr>
      </p:pic>
      <p:sp>
        <p:nvSpPr>
          <p:cNvPr id="188" name="TextShape 4"/>
          <p:cNvSpPr txBox="1"/>
          <p:nvPr/>
        </p:nvSpPr>
        <p:spPr>
          <a:xfrm>
            <a:off x="6090480" y="2421720"/>
            <a:ext cx="4977360" cy="36388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Związane z postępami w nauce od przedszkola po studia wyższe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</a:t>
            </a: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Związane z nauką czytania, matematyki, nauk ścisłych i nauk społecznych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</a:t>
            </a: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Ważne dla : Umiejętności społecznych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Nawiązywania i podtrzymywania relacji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Rozwiązywania problemów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Kariery zawodowej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189" name="Group 5"/>
          <p:cNvGrpSpPr/>
          <p:nvPr/>
        </p:nvGrpSpPr>
        <p:grpSpPr>
          <a:xfrm>
            <a:off x="2160" y="52920"/>
            <a:ext cx="5928120" cy="6804720"/>
            <a:chOff x="2160" y="52920"/>
            <a:chExt cx="5928120" cy="6804720"/>
          </a:xfrm>
        </p:grpSpPr>
        <p:sp>
          <p:nvSpPr>
            <p:cNvPr id="190" name="CustomShape 6"/>
            <p:cNvSpPr/>
            <p:nvPr/>
          </p:nvSpPr>
          <p:spPr>
            <a:xfrm flipH="1">
              <a:off x="1800" y="52920"/>
              <a:ext cx="5928120" cy="6804720"/>
            </a:xfrm>
            <a:custGeom>
              <a:avLst/>
              <a:gdLst/>
              <a:ahLst/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1" name="CustomShape 7"/>
            <p:cNvSpPr/>
            <p:nvPr/>
          </p:nvSpPr>
          <p:spPr>
            <a:xfrm flipH="1">
              <a:off x="1800" y="52920"/>
              <a:ext cx="5928120" cy="6804720"/>
            </a:xfrm>
            <a:custGeom>
              <a:avLst/>
              <a:gdLst/>
              <a:ahLst/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2" name="CustomShape 8"/>
            <p:cNvSpPr/>
            <p:nvPr/>
          </p:nvSpPr>
          <p:spPr>
            <a:xfrm flipH="1">
              <a:off x="1800" y="52920"/>
              <a:ext cx="5928120" cy="6804720"/>
            </a:xfrm>
            <a:custGeom>
              <a:avLst/>
              <a:gdLst/>
              <a:ahLst/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TextShape 2"/>
          <p:cNvSpPr txBox="1"/>
          <p:nvPr/>
        </p:nvSpPr>
        <p:spPr>
          <a:xfrm>
            <a:off x="793800" y="387000"/>
            <a:ext cx="10065600" cy="1298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75000"/>
          </a:bodyPr>
          <a:p>
            <a:pPr>
              <a:lnSpc>
                <a:spcPct val="90000"/>
              </a:lnSpc>
            </a:pPr>
            <a:r>
              <a:rPr b="0" lang="pl-PL" sz="4100" spc="-1" strike="noStrike">
                <a:solidFill>
                  <a:srgbClr val="000000"/>
                </a:solidFill>
                <a:latin typeface="Aptos Display"/>
                <a:ea typeface="Aptos Display"/>
              </a:rPr>
              <a:t>Funkcje wykonawcze u nastolatka  z niep. Intelektualną,  autyzmem</a:t>
            </a:r>
            <a:endParaRPr b="0" lang="pl-PL" sz="41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5" name="CustomShape 3"/>
          <p:cNvSpPr/>
          <p:nvPr/>
        </p:nvSpPr>
        <p:spPr>
          <a:xfrm flipH="1" flipV="1">
            <a:off x="-720" y="1998720"/>
            <a:ext cx="11454120" cy="781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4"/>
          <p:cNvSpPr/>
          <p:nvPr/>
        </p:nvSpPr>
        <p:spPr>
          <a:xfrm>
            <a:off x="0" y="2203200"/>
            <a:ext cx="11382840" cy="4267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TextShape 5"/>
          <p:cNvSpPr txBox="1"/>
          <p:nvPr/>
        </p:nvSpPr>
        <p:spPr>
          <a:xfrm>
            <a:off x="793800" y="2599560"/>
            <a:ext cx="4530600" cy="3639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2400" spc="-1" strike="noStrike">
                <a:solidFill>
                  <a:srgbClr val="000000"/>
                </a:solidFill>
                <a:latin typeface="Calibri"/>
              </a:rPr>
              <a:t>Obszary trudności pojawiają się w sferach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latin typeface="Calibri"/>
              </a:rPr>
              <a:t>Poznawcza 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latin typeface="Calibri"/>
              </a:rPr>
              <a:t>Emocjonalna 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400" spc="-1" strike="noStrike">
                <a:solidFill>
                  <a:srgbClr val="000000"/>
                </a:solidFill>
                <a:latin typeface="Calibri"/>
              </a:rPr>
              <a:t>Zachowania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198" name="Graphic 6" descr=""/>
          <p:cNvPicPr/>
          <p:nvPr/>
        </p:nvPicPr>
        <p:blipFill>
          <a:blip r:embed="rId1"/>
          <a:stretch/>
        </p:blipFill>
        <p:spPr>
          <a:xfrm>
            <a:off x="6629400" y="2484360"/>
            <a:ext cx="3713760" cy="3713760"/>
          </a:xfrm>
          <a:prstGeom prst="rect">
            <a:avLst/>
          </a:prstGeom>
          <a:ln>
            <a:noFill/>
          </a:ln>
        </p:spPr>
      </p:pic>
      <p:sp>
        <p:nvSpPr>
          <p:cNvPr id="199" name="CustomShape 6"/>
          <p:cNvSpPr/>
          <p:nvPr/>
        </p:nvSpPr>
        <p:spPr>
          <a:xfrm rot="5400000">
            <a:off x="11228400" y="2313000"/>
            <a:ext cx="781200" cy="151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02" name="Group 3"/>
          <p:cNvGrpSpPr/>
          <p:nvPr/>
        </p:nvGrpSpPr>
        <p:grpSpPr>
          <a:xfrm>
            <a:off x="-21960" y="508680"/>
            <a:ext cx="5217480" cy="6239160"/>
            <a:chOff x="-21960" y="508680"/>
            <a:chExt cx="5217480" cy="6239160"/>
          </a:xfrm>
        </p:grpSpPr>
        <p:sp>
          <p:nvSpPr>
            <p:cNvPr id="203" name="CustomShape 4"/>
            <p:cNvSpPr/>
            <p:nvPr/>
          </p:nvSpPr>
          <p:spPr>
            <a:xfrm>
              <a:off x="-21960" y="508680"/>
              <a:ext cx="5186880" cy="6239160"/>
            </a:xfrm>
            <a:custGeom>
              <a:avLst/>
              <a:gdLst/>
              <a:ahLst/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5"/>
            <p:cNvSpPr/>
            <p:nvPr/>
          </p:nvSpPr>
          <p:spPr>
            <a:xfrm>
              <a:off x="-21960" y="555120"/>
              <a:ext cx="5215320" cy="6107040"/>
            </a:xfrm>
            <a:custGeom>
              <a:avLst/>
              <a:gdLst/>
              <a:ahLst/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6"/>
            <p:cNvSpPr/>
            <p:nvPr/>
          </p:nvSpPr>
          <p:spPr>
            <a:xfrm>
              <a:off x="-21960" y="577080"/>
              <a:ext cx="5217480" cy="6099840"/>
            </a:xfrm>
            <a:custGeom>
              <a:avLst/>
              <a:gdLst/>
              <a:ahLst/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7"/>
            <p:cNvSpPr/>
            <p:nvPr/>
          </p:nvSpPr>
          <p:spPr>
            <a:xfrm>
              <a:off x="-21960" y="577080"/>
              <a:ext cx="5217480" cy="6099840"/>
            </a:xfrm>
            <a:custGeom>
              <a:avLst/>
              <a:gdLst/>
              <a:ahLst/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07" name="TextShape 8"/>
          <p:cNvSpPr txBox="1"/>
          <p:nvPr/>
        </p:nvSpPr>
        <p:spPr>
          <a:xfrm>
            <a:off x="640080" y="1243080"/>
            <a:ext cx="3855240" cy="4371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2000"/>
          </a:bodyPr>
          <a:p>
            <a:pPr marL="285840" indent="-28548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3100" spc="-1" strike="noStrike">
                <a:solidFill>
                  <a:srgbClr val="0e2841"/>
                </a:solidFill>
                <a:latin typeface="Aptos Display"/>
                <a:ea typeface="Aptos Display"/>
              </a:rPr>
              <a:t>JAK BYĆ RODZICEM NASTOLATKA Z AUTYZMEM, NIEP.INT., ZESPOŁEM DOWNA, NIEDOSTOSOWANIEM SPOŁECZNYM</a:t>
            </a:r>
            <a:br/>
            <a:r>
              <a:rPr b="1" lang="pl-PL" sz="3100" spc="-1" strike="noStrike">
                <a:solidFill>
                  <a:srgbClr val="0e2841"/>
                </a:solidFill>
                <a:latin typeface="Calibri"/>
                <a:ea typeface="Aptos Display"/>
              </a:rPr>
              <a:t>Garść porad </a:t>
            </a:r>
            <a:endParaRPr b="0" lang="pl-PL" sz="31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8" name="TextShape 9"/>
          <p:cNvSpPr txBox="1"/>
          <p:nvPr/>
        </p:nvSpPr>
        <p:spPr>
          <a:xfrm>
            <a:off x="6172200" y="804600"/>
            <a:ext cx="5220720" cy="52300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● </a:t>
            </a: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Zaakceptuj fakt, że Twój nastolatek  będzie spędzał więcej czasu samotnie i z dala od członków rodziny w porównaniu do „typowego” nastolatka. ● Pozwól nastolatkowi wyrazić swoją frustrację. ● Poproś o radę innych rodziców nastolatków  ● Przydzielaj zadania, które nastolatek jest w stanie wykonać samodzielnie. ● Bądź konsekwentny.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"/>
          <p:cNvSpPr/>
          <p:nvPr/>
        </p:nvSpPr>
        <p:spPr>
          <a:xfrm>
            <a:off x="360" y="3024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11" name="Group 3"/>
          <p:cNvGrpSpPr/>
          <p:nvPr/>
        </p:nvGrpSpPr>
        <p:grpSpPr>
          <a:xfrm>
            <a:off x="360" y="-11160"/>
            <a:ext cx="5646600" cy="6482880"/>
            <a:chOff x="360" y="-11160"/>
            <a:chExt cx="5646600" cy="6482880"/>
          </a:xfrm>
        </p:grpSpPr>
        <p:sp>
          <p:nvSpPr>
            <p:cNvPr id="212" name="CustomShape 4"/>
            <p:cNvSpPr/>
            <p:nvPr/>
          </p:nvSpPr>
          <p:spPr>
            <a:xfrm>
              <a:off x="360" y="105480"/>
              <a:ext cx="5534640" cy="6249600"/>
            </a:xfrm>
            <a:custGeom>
              <a:avLst/>
              <a:gdLst/>
              <a:ahLst/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5"/>
            <p:cNvSpPr/>
            <p:nvPr/>
          </p:nvSpPr>
          <p:spPr>
            <a:xfrm>
              <a:off x="360" y="164880"/>
              <a:ext cx="5646600" cy="6130080"/>
            </a:xfrm>
            <a:custGeom>
              <a:avLst/>
              <a:gdLst/>
              <a:ahLst/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4" name="CustomShape 6"/>
            <p:cNvSpPr/>
            <p:nvPr/>
          </p:nvSpPr>
          <p:spPr>
            <a:xfrm>
              <a:off x="360" y="164880"/>
              <a:ext cx="5517000" cy="6130080"/>
            </a:xfrm>
            <a:custGeom>
              <a:avLst/>
              <a:gdLst/>
              <a:ahLst/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5" name="CustomShape 7"/>
            <p:cNvSpPr/>
            <p:nvPr/>
          </p:nvSpPr>
          <p:spPr>
            <a:xfrm>
              <a:off x="360" y="164880"/>
              <a:ext cx="5517000" cy="6130080"/>
            </a:xfrm>
            <a:custGeom>
              <a:avLst/>
              <a:gdLst/>
              <a:ahLst/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6" name="CustomShape 8"/>
            <p:cNvSpPr/>
            <p:nvPr/>
          </p:nvSpPr>
          <p:spPr>
            <a:xfrm>
              <a:off x="360" y="-11160"/>
              <a:ext cx="5646600" cy="6482880"/>
            </a:xfrm>
            <a:custGeom>
              <a:avLst/>
              <a:gdLst/>
              <a:ahLst/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17" name="TextShape 9"/>
          <p:cNvSpPr txBox="1"/>
          <p:nvPr/>
        </p:nvSpPr>
        <p:spPr>
          <a:xfrm>
            <a:off x="804600" y="2023200"/>
            <a:ext cx="3659400" cy="2820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4000" spc="-1" strike="noStrike">
                <a:solidFill>
                  <a:srgbClr val="0e2841"/>
                </a:solidFill>
                <a:latin typeface="Aptos Display"/>
                <a:ea typeface="Aptos Display"/>
              </a:rPr>
              <a:t>Garść porad </a:t>
            </a:r>
            <a:endParaRPr b="0" lang="pl-PL" sz="4000" spc="-1" strike="noStrike">
              <a:solidFill>
                <a:srgbClr val="000000"/>
              </a:solidFill>
              <a:latin typeface="Aptos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189861406"/>
              </p:ext>
            </p:extLst>
          </p:nvPr>
        </p:nvGraphicFramePr>
        <p:xfrm>
          <a:off x="6091200" y="955800"/>
          <a:ext cx="5115240" cy="494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TextShape 3"/>
          <p:cNvSpPr txBox="1"/>
          <p:nvPr/>
        </p:nvSpPr>
        <p:spPr>
          <a:xfrm>
            <a:off x="804600" y="802800"/>
            <a:ext cx="4766040" cy="1453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3600" spc="-1" strike="noStrike">
                <a:solidFill>
                  <a:srgbClr val="0e2841"/>
                </a:solidFill>
                <a:latin typeface="Calibri"/>
                <a:ea typeface="Aptos Display"/>
              </a:rPr>
              <a:t>Garść porad </a:t>
            </a:r>
            <a:endParaRPr b="0" lang="pl-PL" sz="36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21" name="TextShape 4"/>
          <p:cNvSpPr txBox="1"/>
          <p:nvPr/>
        </p:nvSpPr>
        <p:spPr>
          <a:xfrm>
            <a:off x="804600" y="2421720"/>
            <a:ext cx="4765680" cy="33530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● </a:t>
            </a:r>
            <a:r>
              <a:rPr b="0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Szukaj sposobów na rozładowanie frustracji (sport, worek treningowy, itp.) ● Zapisuj chwile sukcesów i porażek. ● Spróbuj spojrzeć na sytuację swojego nastolatka z innej perspektywy. ● Zapewnij dużo struktury. ● Konfrontując się z zachowaniem, którego nie akceptujesz, rozluźnij mięśnie twarzy I zachowaj spokój. ● Staraj się być przygotowanym. ● Wiedz kiedy potrzebna jest profesjonalna pomoc.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222" name="Group 5"/>
          <p:cNvGrpSpPr/>
          <p:nvPr/>
        </p:nvGrpSpPr>
        <p:grpSpPr>
          <a:xfrm>
            <a:off x="5818320" y="-16560"/>
            <a:ext cx="6373440" cy="6874200"/>
            <a:chOff x="5818320" y="-16560"/>
            <a:chExt cx="6373440" cy="6874200"/>
          </a:xfrm>
        </p:grpSpPr>
        <p:sp>
          <p:nvSpPr>
            <p:cNvPr id="223" name="CustomShape 6"/>
            <p:cNvSpPr/>
            <p:nvPr/>
          </p:nvSpPr>
          <p:spPr>
            <a:xfrm>
              <a:off x="5818320" y="-16560"/>
              <a:ext cx="6373440" cy="6874200"/>
            </a:xfrm>
            <a:custGeom>
              <a:avLst/>
              <a:gdLst/>
              <a:ahLst/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4" name="CustomShape 7"/>
            <p:cNvSpPr/>
            <p:nvPr/>
          </p:nvSpPr>
          <p:spPr>
            <a:xfrm>
              <a:off x="5865120" y="296640"/>
              <a:ext cx="6326280" cy="6561000"/>
            </a:xfrm>
            <a:custGeom>
              <a:avLst/>
              <a:gdLst/>
              <a:ahLst/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5" name="CustomShape 8"/>
            <p:cNvSpPr/>
            <p:nvPr/>
          </p:nvSpPr>
          <p:spPr>
            <a:xfrm>
              <a:off x="5870160" y="336240"/>
              <a:ext cx="6321240" cy="6521400"/>
            </a:xfrm>
            <a:custGeom>
              <a:avLst/>
              <a:gdLst/>
              <a:ahLst/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6" name="CustomShape 9"/>
            <p:cNvSpPr/>
            <p:nvPr/>
          </p:nvSpPr>
          <p:spPr>
            <a:xfrm>
              <a:off x="5870160" y="336240"/>
              <a:ext cx="6321240" cy="6521400"/>
            </a:xfrm>
            <a:custGeom>
              <a:avLst/>
              <a:gdLst/>
              <a:ahLst/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pic>
        <p:nvPicPr>
          <p:cNvPr id="227" name="Graphic 17" descr=""/>
          <p:cNvPicPr/>
          <p:nvPr/>
        </p:nvPicPr>
        <p:blipFill>
          <a:blip r:embed="rId1"/>
          <a:stretch/>
        </p:blipFill>
        <p:spPr>
          <a:xfrm>
            <a:off x="7708320" y="1819800"/>
            <a:ext cx="4141800" cy="4141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TextShape 3"/>
          <p:cNvSpPr txBox="1"/>
          <p:nvPr/>
        </p:nvSpPr>
        <p:spPr>
          <a:xfrm>
            <a:off x="804600" y="1401840"/>
            <a:ext cx="4129920" cy="4053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3600" spc="-1" strike="noStrike">
                <a:solidFill>
                  <a:srgbClr val="0e2841"/>
                </a:solidFill>
                <a:latin typeface="Calibri"/>
              </a:rPr>
              <a:t>Garść porad</a:t>
            </a:r>
            <a:endParaRPr b="0" lang="pl-PL" sz="36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231" name="Group 4"/>
          <p:cNvGrpSpPr/>
          <p:nvPr/>
        </p:nvGrpSpPr>
        <p:grpSpPr>
          <a:xfrm>
            <a:off x="13320" y="0"/>
            <a:ext cx="4324680" cy="2640960"/>
            <a:chOff x="13320" y="0"/>
            <a:chExt cx="4324680" cy="2640960"/>
          </a:xfrm>
        </p:grpSpPr>
        <p:sp>
          <p:nvSpPr>
            <p:cNvPr id="232" name="CustomShape 5"/>
            <p:cNvSpPr/>
            <p:nvPr/>
          </p:nvSpPr>
          <p:spPr>
            <a:xfrm flipH="1">
              <a:off x="12960" y="0"/>
              <a:ext cx="4324680" cy="2640960"/>
            </a:xfrm>
            <a:custGeom>
              <a:avLst/>
              <a:gdLst/>
              <a:ahLst/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3" name="CustomShape 6"/>
            <p:cNvSpPr/>
            <p:nvPr/>
          </p:nvSpPr>
          <p:spPr>
            <a:xfrm flipH="1">
              <a:off x="12960" y="0"/>
              <a:ext cx="4284360" cy="2420640"/>
            </a:xfrm>
            <a:custGeom>
              <a:avLst/>
              <a:gdLst/>
              <a:ahLst/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4" name="CustomShape 7"/>
            <p:cNvSpPr/>
            <p:nvPr/>
          </p:nvSpPr>
          <p:spPr>
            <a:xfrm flipH="1">
              <a:off x="13680" y="0"/>
              <a:ext cx="4280400" cy="2377440"/>
            </a:xfrm>
            <a:custGeom>
              <a:avLst/>
              <a:gdLst/>
              <a:ahLst/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5" name="CustomShape 8"/>
            <p:cNvSpPr/>
            <p:nvPr/>
          </p:nvSpPr>
          <p:spPr>
            <a:xfrm flipH="1">
              <a:off x="13680" y="0"/>
              <a:ext cx="4280400" cy="2377440"/>
            </a:xfrm>
            <a:custGeom>
              <a:avLst/>
              <a:gdLst/>
              <a:ahLst/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204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36" name="TextShape 9"/>
          <p:cNvSpPr txBox="1"/>
          <p:nvPr/>
        </p:nvSpPr>
        <p:spPr>
          <a:xfrm>
            <a:off x="5257800" y="1553040"/>
            <a:ext cx="6128280" cy="3751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U młodzieży mogą wystąpić różnorodne problemy: </a:t>
            </a: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Brak akceptacji  i zrozumienia dla zmian zachodzących w organizmie/ </a:t>
            </a: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nasilona masturbacja/ rozerotyzowanie.</a:t>
            </a: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Młodzież  dąży do relacji z rówieśnikami, natomiast potrzeby mogą być nierozumiane i nieakceptowane przez bliskich,  rówieśników szczególnie jeżeli dotyczą relacji z płcią przeciwną.</a:t>
            </a: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Niepełnosprawne intelektualnie nastolatki, tak jakich zdrowe rówieśniczki, powinny trafić na wizytę kontrolną do ginekologa, a rodzica zadaniem jest je do tej wizyty przygotować.</a:t>
            </a:r>
            <a:br/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 </a:t>
            </a: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400" spc="-1" strike="noStrike">
                <a:solidFill>
                  <a:srgbClr val="0e2841"/>
                </a:solidFill>
                <a:latin typeface="Calibri"/>
              </a:rPr>
              <a:t>Jeśli stwierdzimy nieprawidłowości rozwojowe u chłopców, konieczna jest wizyta u urologa. </a:t>
            </a:r>
            <a:br/>
            <a:br/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4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237" name="Group 10"/>
          <p:cNvGrpSpPr/>
          <p:nvPr/>
        </p:nvGrpSpPr>
        <p:grpSpPr>
          <a:xfrm>
            <a:off x="8536320" y="4115160"/>
            <a:ext cx="3655440" cy="2742840"/>
            <a:chOff x="8536320" y="4115160"/>
            <a:chExt cx="3655440" cy="2742840"/>
          </a:xfrm>
        </p:grpSpPr>
        <p:sp>
          <p:nvSpPr>
            <p:cNvPr id="238" name="CustomShape 11"/>
            <p:cNvSpPr/>
            <p:nvPr/>
          </p:nvSpPr>
          <p:spPr>
            <a:xfrm rot="10800000">
              <a:off x="8552160" y="4326840"/>
              <a:ext cx="3638880" cy="2530800"/>
            </a:xfrm>
            <a:custGeom>
              <a:avLst/>
              <a:gdLst/>
              <a:ahLst/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9" name="CustomShape 12"/>
            <p:cNvSpPr/>
            <p:nvPr/>
          </p:nvSpPr>
          <p:spPr>
            <a:xfrm rot="10800000">
              <a:off x="8552160" y="4326840"/>
              <a:ext cx="3638880" cy="2530800"/>
            </a:xfrm>
            <a:custGeom>
              <a:avLst/>
              <a:gdLst/>
              <a:ahLst/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0" name="CustomShape 13"/>
            <p:cNvSpPr/>
            <p:nvPr/>
          </p:nvSpPr>
          <p:spPr>
            <a:xfrm rot="10800000">
              <a:off x="8552520" y="4305600"/>
              <a:ext cx="3639240" cy="2552040"/>
            </a:xfrm>
            <a:custGeom>
              <a:avLst/>
              <a:gdLst/>
              <a:ahLst/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1" name="CustomShape 14"/>
            <p:cNvSpPr/>
            <p:nvPr/>
          </p:nvSpPr>
          <p:spPr>
            <a:xfrm rot="10800000">
              <a:off x="8536320" y="4114800"/>
              <a:ext cx="3654720" cy="2742840"/>
            </a:xfrm>
            <a:custGeom>
              <a:avLst/>
              <a:gdLst/>
              <a:ahLst/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3" name="Group 2"/>
          <p:cNvGrpSpPr/>
          <p:nvPr/>
        </p:nvGrpSpPr>
        <p:grpSpPr>
          <a:xfrm>
            <a:off x="74160" y="2385000"/>
            <a:ext cx="573480" cy="2087640"/>
            <a:chOff x="74160" y="2385000"/>
            <a:chExt cx="573480" cy="2087640"/>
          </a:xfrm>
        </p:grpSpPr>
        <p:sp>
          <p:nvSpPr>
            <p:cNvPr id="94" name="CustomShape 3"/>
            <p:cNvSpPr/>
            <p:nvPr/>
          </p:nvSpPr>
          <p:spPr>
            <a:xfrm flipH="1" flipV="1">
              <a:off x="338400" y="2385000"/>
              <a:ext cx="308520" cy="20872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5" name="Line 4"/>
            <p:cNvSpPr/>
            <p:nvPr/>
          </p:nvSpPr>
          <p:spPr>
            <a:xfrm>
              <a:off x="74160" y="2385000"/>
              <a:ext cx="0" cy="2087640"/>
            </a:xfrm>
            <a:prstGeom prst="line">
              <a:avLst/>
            </a:prstGeom>
            <a:ln w="17784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96" name="CustomShape 5"/>
          <p:cNvSpPr/>
          <p:nvPr/>
        </p:nvSpPr>
        <p:spPr>
          <a:xfrm flipH="1">
            <a:off x="10697760" y="0"/>
            <a:ext cx="1494000" cy="6857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6"/>
          <p:cNvSpPr/>
          <p:nvPr/>
        </p:nvSpPr>
        <p:spPr>
          <a:xfrm>
            <a:off x="579600" y="631800"/>
            <a:ext cx="11111400" cy="5752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TextShape 7"/>
          <p:cNvSpPr txBox="1"/>
          <p:nvPr/>
        </p:nvSpPr>
        <p:spPr>
          <a:xfrm>
            <a:off x="1153440" y="1239840"/>
            <a:ext cx="400824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5200" spc="-1" strike="noStrike">
                <a:solidFill>
                  <a:srgbClr val="000000"/>
                </a:solidFill>
                <a:latin typeface="Aptos Display"/>
              </a:rPr>
              <a:t>TRZY ETAPY</a:t>
            </a:r>
            <a:endParaRPr b="0" lang="pl-PL" sz="52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9" name="TextShape 8"/>
          <p:cNvSpPr txBox="1"/>
          <p:nvPr/>
        </p:nvSpPr>
        <p:spPr>
          <a:xfrm>
            <a:off x="6292080" y="1239840"/>
            <a:ext cx="497160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Życie każdego człowieka dzieli się na trzy etapy: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Dzieciństwo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Dorastanie, okres przejściowy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00000"/>
                </a:solidFill>
                <a:latin typeface="Aptos"/>
              </a:rPr>
              <a:t>Dorosłość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43" name="Group 2"/>
          <p:cNvGrpSpPr/>
          <p:nvPr/>
        </p:nvGrpSpPr>
        <p:grpSpPr>
          <a:xfrm>
            <a:off x="-8280" y="0"/>
            <a:ext cx="5646600" cy="6482880"/>
            <a:chOff x="-8280" y="0"/>
            <a:chExt cx="5646600" cy="6482880"/>
          </a:xfrm>
        </p:grpSpPr>
        <p:sp>
          <p:nvSpPr>
            <p:cNvPr id="244" name="CustomShape 3"/>
            <p:cNvSpPr/>
            <p:nvPr/>
          </p:nvSpPr>
          <p:spPr>
            <a:xfrm>
              <a:off x="-8280" y="116640"/>
              <a:ext cx="5534640" cy="6249600"/>
            </a:xfrm>
            <a:custGeom>
              <a:avLst/>
              <a:gdLst/>
              <a:ahLst/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5" name="CustomShape 4"/>
            <p:cNvSpPr/>
            <p:nvPr/>
          </p:nvSpPr>
          <p:spPr>
            <a:xfrm>
              <a:off x="-8280" y="176400"/>
              <a:ext cx="5646600" cy="6130080"/>
            </a:xfrm>
            <a:custGeom>
              <a:avLst/>
              <a:gdLst/>
              <a:ahLst/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ea72e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6" name="CustomShape 5"/>
            <p:cNvSpPr/>
            <p:nvPr/>
          </p:nvSpPr>
          <p:spPr>
            <a:xfrm>
              <a:off x="-8280" y="176400"/>
              <a:ext cx="5517000" cy="6130080"/>
            </a:xfrm>
            <a:custGeom>
              <a:avLst/>
              <a:gdLst/>
              <a:ahLst/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7" name="CustomShape 6"/>
            <p:cNvSpPr/>
            <p:nvPr/>
          </p:nvSpPr>
          <p:spPr>
            <a:xfrm>
              <a:off x="-8280" y="176400"/>
              <a:ext cx="5517000" cy="6130080"/>
            </a:xfrm>
            <a:custGeom>
              <a:avLst/>
              <a:gdLst/>
              <a:ahLst/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8" name="CustomShape 7"/>
            <p:cNvSpPr/>
            <p:nvPr/>
          </p:nvSpPr>
          <p:spPr>
            <a:xfrm>
              <a:off x="-8280" y="0"/>
              <a:ext cx="5646600" cy="6482880"/>
            </a:xfrm>
            <a:custGeom>
              <a:avLst/>
              <a:gdLst/>
              <a:ahLst/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9" name="TextShape 8"/>
          <p:cNvSpPr txBox="1"/>
          <p:nvPr/>
        </p:nvSpPr>
        <p:spPr>
          <a:xfrm>
            <a:off x="804600" y="2053800"/>
            <a:ext cx="3668760" cy="2759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1600" spc="-1" strike="noStrike">
                <a:solidFill>
                  <a:srgbClr val="0e2841"/>
                </a:solidFill>
                <a:latin typeface="Calibri"/>
              </a:rPr>
              <a:t>JAK RADZIĆ SOBIE Z DOJRZEWAJĄCYM NASTOLATKIEM/TKĄ:</a:t>
            </a:r>
            <a:br/>
            <a:r>
              <a:rPr b="1" lang="pl-PL" sz="1600" spc="-1" strike="noStrike">
                <a:solidFill>
                  <a:srgbClr val="0e2841"/>
                </a:solidFill>
                <a:latin typeface="Calibri"/>
              </a:rPr>
              <a:t>Garść porad</a:t>
            </a:r>
            <a:br/>
            <a:endParaRPr b="0" lang="pl-PL" sz="16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0" name="TextShape 9"/>
          <p:cNvSpPr txBox="1"/>
          <p:nvPr/>
        </p:nvSpPr>
        <p:spPr>
          <a:xfrm>
            <a:off x="6090480" y="801720"/>
            <a:ext cx="5305680" cy="5230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6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1. Zmieniające się ciało i przejawy dojrzewania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często niepokoją niepełnosprawnego nastolatka, ponieważ może nie do końca rozumieć, co się z nim dzieje.</a:t>
            </a:r>
            <a:br/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Bardzo ważne jest wtedy wprowadzenie rzetelnej i dostosowanej do poziomu rozumienia wiedzy,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</a:t>
            </a: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pokazanie, że zmiany to coś naturalnego.</a:t>
            </a:r>
            <a:br/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2.Pojawiają się zachowania związane z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</a:t>
            </a: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rozładowaniem napięcia seksualnego: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wskazujmy granice prywatne, publiczne, 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słownictwo zły-dobry dotyk. Udajmy się na wizytę do specjalisty.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br/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Nastolatkowie przeżywają swoje pierwsze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 </a:t>
            </a:r>
            <a:r>
              <a:rPr b="1" lang="pl-PL" sz="1800" spc="-1" strike="noStrike">
                <a:solidFill>
                  <a:srgbClr val="0e2841"/>
                </a:solidFill>
                <a:latin typeface="Aptos"/>
                <a:ea typeface="Aptos"/>
              </a:rPr>
              <a:t>fascynacje osobami innej płci.</a:t>
            </a: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TextShape 3"/>
          <p:cNvSpPr txBox="1"/>
          <p:nvPr/>
        </p:nvSpPr>
        <p:spPr>
          <a:xfrm>
            <a:off x="804600" y="1243080"/>
            <a:ext cx="3855240" cy="4371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3600" spc="-1" strike="noStrike">
                <a:solidFill>
                  <a:srgbClr val="0e2841"/>
                </a:solidFill>
                <a:latin typeface="Calibri"/>
              </a:rPr>
              <a:t>*RELACJA DZIECKO-DOROSŁY</a:t>
            </a:r>
            <a:endParaRPr b="0" lang="pl-PL" sz="36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254" name="Group 4"/>
          <p:cNvGrpSpPr/>
          <p:nvPr/>
        </p:nvGrpSpPr>
        <p:grpSpPr>
          <a:xfrm>
            <a:off x="4897440" y="5400"/>
            <a:ext cx="7294320" cy="6857640"/>
            <a:chOff x="4897440" y="5400"/>
            <a:chExt cx="7294320" cy="6857640"/>
          </a:xfrm>
        </p:grpSpPr>
        <p:sp>
          <p:nvSpPr>
            <p:cNvPr id="255" name="CustomShape 5"/>
            <p:cNvSpPr/>
            <p:nvPr/>
          </p:nvSpPr>
          <p:spPr>
            <a:xfrm>
              <a:off x="4897440" y="5400"/>
              <a:ext cx="7294320" cy="6857640"/>
            </a:xfrm>
            <a:custGeom>
              <a:avLst/>
              <a:gdLst/>
              <a:ahLst/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6" name="CustomShape 6"/>
            <p:cNvSpPr/>
            <p:nvPr/>
          </p:nvSpPr>
          <p:spPr>
            <a:xfrm>
              <a:off x="4900680" y="5400"/>
              <a:ext cx="7291080" cy="6857640"/>
            </a:xfrm>
            <a:custGeom>
              <a:avLst/>
              <a:gdLst/>
              <a:ahLst/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7" name="CustomShape 7"/>
            <p:cNvSpPr/>
            <p:nvPr/>
          </p:nvSpPr>
          <p:spPr>
            <a:xfrm>
              <a:off x="4923000" y="5400"/>
              <a:ext cx="7268760" cy="6857640"/>
            </a:xfrm>
            <a:custGeom>
              <a:avLst/>
              <a:gdLst/>
              <a:ahLst/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ea72e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58" name="TextShape 8"/>
          <p:cNvSpPr txBox="1"/>
          <p:nvPr/>
        </p:nvSpPr>
        <p:spPr>
          <a:xfrm>
            <a:off x="6632640" y="1032840"/>
            <a:ext cx="4918680" cy="4791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000" spc="-1" strike="noStrike">
                <a:solidFill>
                  <a:srgbClr val="0e2841"/>
                </a:solidFill>
                <a:latin typeface="Calibri"/>
              </a:rPr>
              <a:t>Relacja dorosły - dziecko zostaje mocno naruszona poprzez: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e2841"/>
                </a:solidFill>
                <a:latin typeface="Calibri"/>
              </a:rPr>
              <a:t>Wahania nastroju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e2841"/>
                </a:solidFill>
                <a:latin typeface="Calibri"/>
              </a:rPr>
              <a:t>Wycofanie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e2841"/>
                </a:solidFill>
                <a:latin typeface="Calibri"/>
              </a:rPr>
              <a:t>Rozdrażnienie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0e2841"/>
                </a:solidFill>
                <a:latin typeface="Calibri"/>
              </a:rPr>
              <a:t>Poczucie zagubienia</a:t>
            </a:r>
            <a:endParaRPr b="0" lang="pl-PL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0" name="TextShape 2"/>
          <p:cNvSpPr txBox="1"/>
          <p:nvPr/>
        </p:nvSpPr>
        <p:spPr>
          <a:xfrm>
            <a:off x="645120" y="1097280"/>
            <a:ext cx="3795840" cy="4665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</a:rPr>
              <a:t>Akceptacja nie oznacza bezwarunkowej zgody na różne zachowania</a:t>
            </a:r>
            <a:endParaRPr b="0" lang="pl-PL" sz="44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261" name="Group 3"/>
          <p:cNvGrpSpPr/>
          <p:nvPr/>
        </p:nvGrpSpPr>
        <p:grpSpPr>
          <a:xfrm>
            <a:off x="83160" y="5946120"/>
            <a:ext cx="12108600" cy="525240"/>
            <a:chOff x="83160" y="5946120"/>
            <a:chExt cx="12108600" cy="525240"/>
          </a:xfrm>
        </p:grpSpPr>
        <p:sp>
          <p:nvSpPr>
            <p:cNvPr id="262" name="CustomShape 4"/>
            <p:cNvSpPr/>
            <p:nvPr/>
          </p:nvSpPr>
          <p:spPr>
            <a:xfrm rot="5400000">
              <a:off x="-102600" y="6131880"/>
              <a:ext cx="523800" cy="1519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3" name="CustomShape 5"/>
            <p:cNvSpPr/>
            <p:nvPr/>
          </p:nvSpPr>
          <p:spPr>
            <a:xfrm flipH="1" rot="16200000">
              <a:off x="5997960" y="277920"/>
              <a:ext cx="523800" cy="118630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64" name="CustomShape 6"/>
          <p:cNvSpPr/>
          <p:nvPr/>
        </p:nvSpPr>
        <p:spPr>
          <a:xfrm>
            <a:off x="5133600" y="587880"/>
            <a:ext cx="6504840" cy="5681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1334075636"/>
              </p:ext>
            </p:extLst>
          </p:nvPr>
        </p:nvGraphicFramePr>
        <p:xfrm>
          <a:off x="5431680" y="1014120"/>
          <a:ext cx="5917680" cy="497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CustomShape 2"/>
          <p:cNvSpPr/>
          <p:nvPr/>
        </p:nvSpPr>
        <p:spPr>
          <a:xfrm rot="8888400">
            <a:off x="-1059120" y="-1108440"/>
            <a:ext cx="7179480" cy="5226120"/>
          </a:xfrm>
          <a:custGeom>
            <a:avLst/>
            <a:gdLst/>
            <a:ah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TextShape 3"/>
          <p:cNvSpPr txBox="1"/>
          <p:nvPr/>
        </p:nvSpPr>
        <p:spPr>
          <a:xfrm>
            <a:off x="841320" y="673920"/>
            <a:ext cx="3644280" cy="241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1800" spc="-1" strike="noStrike">
                <a:solidFill>
                  <a:srgbClr val="ffffff"/>
                </a:solidFill>
                <a:latin typeface="Calibri"/>
              </a:rPr>
              <a:t>Niepełnosprawność intelektualna, autyzm, Zespół Downa, dzieci ze specjalnymi potrzebami to obszary, które wymagają szczególnej uwagi, zwłaszcza w kontekście nastolatków. Oto kilka zagrożeń, z którymi mogą się spotykać:</a:t>
            </a:r>
            <a:br/>
            <a:endParaRPr b="0" lang="pl-PL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68" name="TextShape 4"/>
          <p:cNvSpPr txBox="1"/>
          <p:nvPr/>
        </p:nvSpPr>
        <p:spPr>
          <a:xfrm>
            <a:off x="6095880" y="882360"/>
            <a:ext cx="5254560" cy="529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Marginalizacja i odrzucenie społeczne- 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często doświadczają odrzucenia i marginalizacji w grupie rówieśniczej. To może prowadzić do izolacji i obniżenia poczucia własnej wartości.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Zachowania ryzykowne: 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Osoby te, mogą być bardziej narażone na zachowania ryzykowne, takie jak nadużywanie substancji psychoaktywnych czy niebezpieczne sytuacje seksualne. Warto zwrócić uwagę na edukację w tych obszarach.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Problemy z komunikacją i relacjami interpersonalnymi: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 Nastolatkowie  mogą mieć trudności w nawiązywaniu i utrzymywaniu relacji z innymi. To może wpłynąć na ich zdolność do budowania zdrowych relacji społecznych.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Zdrowie psychiczne: 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są bardziej narażone na problemy zdrowia psychicznego, takie jak depresja czy lęki. Ważne jest, aby zapewnić im wsparcie i odpowiednią opiekę.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Edukacja i przyszłość zawodowa: 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Nastolatkowie z niepełnosprawnością intelektualną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 autyzmem, Zespołem Downa, dzieci ze specjalnymi potrzebami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  <a:ea typeface="Aptos"/>
              </a:rPr>
              <a:t> mogą napotykać trudności w nauce i osiąganiu sukcesów edukacyjnych. Ważne jest, aby dostosować metody nauczania do ich indywidualnych potrzeb. Również planowanie przyszłej kariery zawodowej może być wyzwaniem.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2"/>
          <p:cNvSpPr/>
          <p:nvPr/>
        </p:nvSpPr>
        <p:spPr>
          <a:xfrm rot="8888400">
            <a:off x="-1059120" y="-1108440"/>
            <a:ext cx="7179480" cy="5226120"/>
          </a:xfrm>
          <a:custGeom>
            <a:avLst/>
            <a:gdLst/>
            <a:ah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TextShape 3"/>
          <p:cNvSpPr txBox="1"/>
          <p:nvPr/>
        </p:nvSpPr>
        <p:spPr>
          <a:xfrm>
            <a:off x="841320" y="673920"/>
            <a:ext cx="3644280" cy="2414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5000"/>
          </a:bodyPr>
          <a:p>
            <a:pPr>
              <a:lnSpc>
                <a:spcPct val="90000"/>
              </a:lnSpc>
            </a:pPr>
            <a:r>
              <a:rPr b="1" lang="pl-PL" sz="4600" spc="-1" strike="noStrike">
                <a:solidFill>
                  <a:srgbClr val="ffffff"/>
                </a:solidFill>
                <a:latin typeface="Aptos Display"/>
              </a:rPr>
              <a:t>Ryzykowne zachowania dzieci w sieci</a:t>
            </a:r>
            <a:br/>
            <a:endParaRPr b="0" lang="pl-PL" sz="46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2" name="TextShape 4"/>
          <p:cNvSpPr txBox="1"/>
          <p:nvPr/>
        </p:nvSpPr>
        <p:spPr>
          <a:xfrm>
            <a:off x="6095880" y="882360"/>
            <a:ext cx="5254560" cy="529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Współczesny świat cyfrowy niesie ze sobą różne zagrożenia dla nastolatków. Oto niektóre z nich: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Patostreamy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: To materiały filmowe zamieszczane w internecie, pełne przemocy fizycznej, słownej i wulgaryzmów. Niestety, 17% młodych respondentów przyznało, że jest odbiorcami takich treści. Rodzice często nie są świadomi, że ich dzieci mają z nimi kontakt.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Nawiązywanie kontaktu przez internet 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z nieznajomymi: Internet ułatwia kontakty, ale jednocześnie niesie ryzyko. Nigdy nie możemy mieć pewności, kto jest po drugiej stronie. W badaniu “Nastolatki 3.0” wynika, że 85,9% ankietowanych nie spotkało się z osobą dorosłą poznaną w internecie.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Przesyłanie intymnych zdjęć: 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Nastolatkowie czasami przesyłają swoje intymne zdjęcia innym osobom. To może prowadzić do cyberprzemocy i innych problemów2.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Uwodzenie dziecka w celu wykorzystania seksualnego (“grooming”):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 To jedno z największych zagrożeń. Ekspozycja nieletnich na treści związane z seksem może zmniejszać ich wrażliwość na cudze emocje2.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500" spc="-1" strike="noStrike">
                <a:solidFill>
                  <a:srgbClr val="000000"/>
                </a:solidFill>
                <a:latin typeface="Calibri"/>
              </a:rPr>
              <a:t>Dostęp do używek:</a:t>
            </a: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 Internet może być źródłem informacji na temat używek, co może wpłynąć na zachowanie młodzieży.</a:t>
            </a: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5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CustomShape 2"/>
          <p:cNvSpPr/>
          <p:nvPr/>
        </p:nvSpPr>
        <p:spPr>
          <a:xfrm rot="8888400">
            <a:off x="-1059120" y="-1108440"/>
            <a:ext cx="7179480" cy="5226120"/>
          </a:xfrm>
          <a:custGeom>
            <a:avLst/>
            <a:gdLst/>
            <a:ah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TextShape 3"/>
          <p:cNvSpPr txBox="1"/>
          <p:nvPr/>
        </p:nvSpPr>
        <p:spPr>
          <a:xfrm>
            <a:off x="841320" y="673920"/>
            <a:ext cx="3644280" cy="241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pl-PL" sz="3400" spc="-1" strike="noStrike">
                <a:solidFill>
                  <a:srgbClr val="ffffff"/>
                </a:solidFill>
                <a:latin typeface="Aptos Display"/>
              </a:rPr>
              <a:t>PODSUMOWUJĄC</a:t>
            </a:r>
            <a:endParaRPr b="0" lang="pl-PL" sz="3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6" name="TextShape 4"/>
          <p:cNvSpPr txBox="1"/>
          <p:nvPr/>
        </p:nvSpPr>
        <p:spPr>
          <a:xfrm>
            <a:off x="6095880" y="882360"/>
            <a:ext cx="5254560" cy="529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2200" spc="-1" strike="noStrike">
                <a:solidFill>
                  <a:srgbClr val="000000"/>
                </a:solidFill>
                <a:latin typeface="Aptos"/>
              </a:rPr>
              <a:t>Mózg nastolatka jest w ciągłej przebudowie i przypomina plac budowy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2200" spc="-1" strike="noStrike">
                <a:solidFill>
                  <a:srgbClr val="000000"/>
                </a:solidFill>
                <a:latin typeface="Aptos"/>
                <a:ea typeface="Aptos"/>
              </a:rPr>
              <a:t>Okres dojrzewania</a:t>
            </a:r>
            <a:r>
              <a:rPr b="0" lang="pl-PL" sz="2200" spc="-1" strike="noStrike">
                <a:solidFill>
                  <a:srgbClr val="000000"/>
                </a:solidFill>
                <a:latin typeface="Aptos"/>
                <a:ea typeface="Aptos"/>
              </a:rPr>
              <a:t> to czas bardzo szybkich i gwałtownych zmian w strukturze mózgu nastolatka. Metaforycznie mówi się, że mózg nastolatka jest w ciągłej przebudowie i przypomina </a:t>
            </a:r>
            <a:r>
              <a:rPr b="1" lang="pl-PL" sz="2200" spc="-1" strike="noStrike">
                <a:solidFill>
                  <a:srgbClr val="000000"/>
                </a:solidFill>
                <a:latin typeface="Aptos"/>
                <a:ea typeface="Aptos"/>
              </a:rPr>
              <a:t>plac budowy</a:t>
            </a:r>
            <a:r>
              <a:rPr b="0" lang="pl-PL" sz="2200" spc="-1" strike="noStrike">
                <a:solidFill>
                  <a:srgbClr val="000000"/>
                </a:solidFill>
                <a:latin typeface="Aptos"/>
                <a:ea typeface="Aptos"/>
              </a:rPr>
              <a:t>. To oznacza, że jedne połączenia neuronalne znikają, a na ich miejsce pojawiają się nowe.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8" name="TextShape 2"/>
          <p:cNvSpPr txBox="1"/>
          <p:nvPr/>
        </p:nvSpPr>
        <p:spPr>
          <a:xfrm>
            <a:off x="640080" y="320040"/>
            <a:ext cx="6692400" cy="3892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</a:rPr>
              <a:t>PAMIĘTAJ</a:t>
            </a:r>
            <a:br/>
            <a:r>
              <a:rPr b="1" lang="pl-PL" sz="3600" spc="-1" strike="noStrike">
                <a:solidFill>
                  <a:srgbClr val="000000"/>
                </a:solidFill>
                <a:latin typeface="Calibri"/>
              </a:rPr>
              <a:t>KAŻDY CZŁOWIEK MA SWÓJ ROZWOJOWO INDYWIDUALNY ROZKŁAD JAZDY</a:t>
            </a:r>
            <a:endParaRPr b="0" lang="pl-PL" sz="36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9" name="TextShape 3"/>
          <p:cNvSpPr txBox="1"/>
          <p:nvPr/>
        </p:nvSpPr>
        <p:spPr>
          <a:xfrm>
            <a:off x="640080" y="4631040"/>
            <a:ext cx="6692400" cy="1569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2400" spc="-1" strike="noStrike">
                <a:solidFill>
                  <a:srgbClr val="000000"/>
                </a:solidFill>
                <a:latin typeface="Calibri"/>
              </a:rPr>
              <a:t>R. Newman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280" name="CustomShape 4"/>
          <p:cNvSpPr/>
          <p:nvPr/>
        </p:nvSpPr>
        <p:spPr>
          <a:xfrm>
            <a:off x="714600" y="4409280"/>
            <a:ext cx="4243320" cy="18000"/>
          </a:xfrm>
          <a:custGeom>
            <a:avLst/>
            <a:gdLst/>
            <a:ahLst/>
            <a:rect l="l" t="t" r="r" b="b"/>
            <a:pathLst>
              <a:path w="4243589" h="18288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60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1" name="Graphic 6" descr=""/>
          <p:cNvPicPr/>
          <p:nvPr/>
        </p:nvPicPr>
        <p:blipFill>
          <a:blip r:embed="rId1"/>
          <a:stretch/>
        </p:blipFill>
        <p:spPr>
          <a:xfrm>
            <a:off x="7781400" y="1267200"/>
            <a:ext cx="4087080" cy="4087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TextShape 2"/>
          <p:cNvSpPr txBox="1"/>
          <p:nvPr/>
        </p:nvSpPr>
        <p:spPr>
          <a:xfrm>
            <a:off x="841320" y="548640"/>
            <a:ext cx="3600360" cy="5431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DBAJ O REALIZACJĘ POTRZEB ROZWOJOWYCH</a:t>
            </a:r>
            <a:br/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NASTOLATKA </a:t>
            </a:r>
            <a:endParaRPr b="0" lang="pl-PL" sz="32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4" name="CustomShape 3"/>
          <p:cNvSpPr/>
          <p:nvPr/>
        </p:nvSpPr>
        <p:spPr>
          <a:xfrm rot="5400000">
            <a:off x="2544120" y="3258360"/>
            <a:ext cx="4480200" cy="18000"/>
          </a:xfrm>
          <a:custGeom>
            <a:avLst/>
            <a:gdLst/>
            <a:ahLst/>
            <a:rect l="l" t="t" r="r" b="b"/>
            <a:pathLst>
              <a:path w="4480560" h="18288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400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TextShape 4"/>
          <p:cNvSpPr txBox="1"/>
          <p:nvPr/>
        </p:nvSpPr>
        <p:spPr>
          <a:xfrm>
            <a:off x="5126400" y="552240"/>
            <a:ext cx="6224040" cy="5431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</a:rPr>
              <a:t>Potrzeba bliskości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</a:rPr>
              <a:t>Potrzeba przynależności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Zrozumienie i wsparcie w  obszarach – komunikacji, interakcjach społecznych, i zachowaniu – są kluczowe dla pomocy nastolatkom w spektrum autyzmu, niepełnosprawności intelektualnej, Zespole Downa. Wspierając ich w rozwoju tych umiejętności, możemy przyczynić się do ich większej niezależności i satysfakcji z życia społecznego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Stopniowe wprowadzanie dzieci w dorosłość 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potrzeby podstawowe (biogenne),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potrzeba bezpieczeństwa,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potrzeby związane z dojrzewaniem osobowości społecznej,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potrzeby czynnościowe (dot. ruchu i doznawania wrażeń zmysłowych),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pl-PL" sz="1700" spc="-1" strike="noStrike">
                <a:solidFill>
                  <a:srgbClr val="000000"/>
                </a:solidFill>
                <a:latin typeface="Calibri"/>
                <a:ea typeface="Aptos"/>
              </a:rPr>
              <a:t>potrzeby poznawcze</a:t>
            </a: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17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7" name="TextShape 2"/>
          <p:cNvSpPr txBox="1"/>
          <p:nvPr/>
        </p:nvSpPr>
        <p:spPr>
          <a:xfrm>
            <a:off x="841320" y="548640"/>
            <a:ext cx="3600360" cy="5431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DBAJ O ROZWÓJ </a:t>
            </a:r>
            <a:br/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NASTOLATKA </a:t>
            </a:r>
            <a:br/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PAMIĘTAJĄC O ZADANIACH JAKIE PRZED NIM STOJĄ</a:t>
            </a:r>
            <a:br/>
            <a:endParaRPr b="0" lang="pl-PL" sz="32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8" name="CustomShape 3"/>
          <p:cNvSpPr/>
          <p:nvPr/>
        </p:nvSpPr>
        <p:spPr>
          <a:xfrm rot="5400000">
            <a:off x="2544120" y="3258360"/>
            <a:ext cx="4480200" cy="18000"/>
          </a:xfrm>
          <a:custGeom>
            <a:avLst/>
            <a:gdLst/>
            <a:ahLst/>
            <a:rect l="l" t="t" r="r" b="b"/>
            <a:pathLst>
              <a:path w="4480560" h="18288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400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9" name="TextShape 4"/>
          <p:cNvSpPr txBox="1"/>
          <p:nvPr/>
        </p:nvSpPr>
        <p:spPr>
          <a:xfrm>
            <a:off x="5126400" y="552240"/>
            <a:ext cx="6224040" cy="5431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Zaakceptowanie swojego ciała i ochrona swojego organizmu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Zmiana relacji z rówieśnikami obojga płci-przyjaźnie, zakochanie się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Szukanie przestrzeni na niezależność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Wybór szkoły, placówki po ukończeniu szkoły podstawowej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1" name="CustomShape 2"/>
          <p:cNvSpPr/>
          <p:nvPr/>
        </p:nvSpPr>
        <p:spPr>
          <a:xfrm rot="8888400">
            <a:off x="-1059120" y="-1108440"/>
            <a:ext cx="7179480" cy="5226120"/>
          </a:xfrm>
          <a:custGeom>
            <a:avLst/>
            <a:gdLst/>
            <a:ah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TextShape 3"/>
          <p:cNvSpPr txBox="1"/>
          <p:nvPr/>
        </p:nvSpPr>
        <p:spPr>
          <a:xfrm>
            <a:off x="841320" y="673920"/>
            <a:ext cx="3644280" cy="241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1" lang="pl-PL" sz="3400" spc="-1" strike="noStrike">
                <a:solidFill>
                  <a:srgbClr val="ffffff"/>
                </a:solidFill>
                <a:latin typeface="Calibri"/>
              </a:rPr>
              <a:t>SZKOŁA PODSTAWOWA I CO DALEJ.............?</a:t>
            </a:r>
            <a:br/>
            <a:endParaRPr b="0" lang="pl-PL" sz="3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93" name="TextShape 4"/>
          <p:cNvSpPr txBox="1"/>
          <p:nvPr/>
        </p:nvSpPr>
        <p:spPr>
          <a:xfrm>
            <a:off x="6095880" y="882360"/>
            <a:ext cx="5254560" cy="5294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9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2200" spc="-1" strike="noStrike">
                <a:solidFill>
                  <a:srgbClr val="000000"/>
                </a:solidFill>
                <a:latin typeface="Aptos"/>
              </a:rPr>
              <a:t>UCZNIOWIE Z NIEPEŁNOSPRAWNOŚCIĄ INTELEKTUALNĄ W STOPNIU UMIARKOWANYM: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OREW-OŚRODEK REHABILITACYJNO-EDUKACYJNO-WYCHOWAWCZY(PRUSZCZ GDAŃSKI, GIEMLICE)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ŚRODOWISKOWY DOM SAMOPOMOCY(PRUSZCZ GDAŃSKI, KOLNIK)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WARSZTATY TERAPII ZAJĘCIOWEJ( ROTMANKA, KOLNIK, OTOMINO)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ZESPÓŁ SZKÓŁ SPECJALNYCH NR 2 W GDAŃSKU, SZKOŁA PRZYSPOSABIAJĄCA DO PRACY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ZESPÓŁ PLACÓWEK SPECJALNYCH W TCZEWIE. SZKOŁA PRZYSPOSABIAJĄCA DO PRACY 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TextShape 2"/>
          <p:cNvSpPr txBox="1"/>
          <p:nvPr/>
        </p:nvSpPr>
        <p:spPr>
          <a:xfrm>
            <a:off x="645120" y="1463040"/>
            <a:ext cx="3795840" cy="2690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pl-PL" sz="4800" spc="-1" strike="noStrike">
                <a:solidFill>
                  <a:srgbClr val="000000"/>
                </a:solidFill>
                <a:latin typeface="Calibri"/>
              </a:rPr>
              <a:t>CHARAKTER I TEMPO ROZWOJU</a:t>
            </a:r>
            <a:endParaRPr b="0" lang="pl-PL" sz="48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102" name="Group 3"/>
          <p:cNvGrpSpPr/>
          <p:nvPr/>
        </p:nvGrpSpPr>
        <p:grpSpPr>
          <a:xfrm>
            <a:off x="209520" y="4415040"/>
            <a:ext cx="11982240" cy="2088000"/>
            <a:chOff x="209520" y="4415040"/>
            <a:chExt cx="11982240" cy="2088000"/>
          </a:xfrm>
        </p:grpSpPr>
        <p:sp>
          <p:nvSpPr>
            <p:cNvPr id="103" name="CustomShape 4"/>
            <p:cNvSpPr/>
            <p:nvPr/>
          </p:nvSpPr>
          <p:spPr>
            <a:xfrm flipH="1" flipV="1">
              <a:off x="423720" y="4415400"/>
              <a:ext cx="11767680" cy="20872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4" name="Line 5"/>
            <p:cNvSpPr/>
            <p:nvPr/>
          </p:nvSpPr>
          <p:spPr>
            <a:xfrm>
              <a:off x="209520" y="4415040"/>
              <a:ext cx="0" cy="2088000"/>
            </a:xfrm>
            <a:prstGeom prst="line">
              <a:avLst/>
            </a:prstGeom>
            <a:ln w="17784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5" name="CustomShape 6"/>
          <p:cNvSpPr/>
          <p:nvPr/>
        </p:nvSpPr>
        <p:spPr>
          <a:xfrm>
            <a:off x="5133600" y="587880"/>
            <a:ext cx="6504840" cy="5681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TextShape 7"/>
          <p:cNvSpPr txBox="1"/>
          <p:nvPr/>
        </p:nvSpPr>
        <p:spPr>
          <a:xfrm>
            <a:off x="5656320" y="1463040"/>
            <a:ext cx="5542200" cy="4300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pl-PL" sz="2200" spc="-1" strike="noStrike">
                <a:solidFill>
                  <a:srgbClr val="000000"/>
                </a:solidFill>
                <a:latin typeface="Calibri"/>
              </a:rPr>
              <a:t>Na charakter i tempo rozwoju wpływają: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Calibri"/>
              </a:rPr>
              <a:t>Czynniki biologiczne( każdy rozwija się w swoim tempie)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Calibri"/>
              </a:rPr>
              <a:t>Warunki środowiskowe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Calibri"/>
              </a:rPr>
              <a:t>Wychowanie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5" name="CustomShape 2"/>
          <p:cNvSpPr/>
          <p:nvPr/>
        </p:nvSpPr>
        <p:spPr>
          <a:xfrm rot="8888400">
            <a:off x="-1059120" y="-1108440"/>
            <a:ext cx="7179480" cy="5226120"/>
          </a:xfrm>
          <a:custGeom>
            <a:avLst/>
            <a:gdLst/>
            <a:ahLst/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TextShape 3"/>
          <p:cNvSpPr txBox="1"/>
          <p:nvPr/>
        </p:nvSpPr>
        <p:spPr>
          <a:xfrm>
            <a:off x="841320" y="673920"/>
            <a:ext cx="3644280" cy="24141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1" lang="pl-PL" sz="3400" spc="-1" strike="noStrike">
                <a:solidFill>
                  <a:srgbClr val="ffffff"/>
                </a:solidFill>
                <a:latin typeface="Calibri"/>
              </a:rPr>
              <a:t>SZKOŁA PODSTAWOWA I CO DALEJ.............?</a:t>
            </a:r>
            <a:br/>
            <a:endParaRPr b="0" lang="pl-PL" sz="3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97" name="TextShape 4"/>
          <p:cNvSpPr txBox="1"/>
          <p:nvPr/>
        </p:nvSpPr>
        <p:spPr>
          <a:xfrm>
            <a:off x="6095880" y="882360"/>
            <a:ext cx="5254560" cy="5294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6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pl-PL" sz="2200" spc="-1" strike="noStrike">
                <a:solidFill>
                  <a:srgbClr val="000000"/>
                </a:solidFill>
                <a:latin typeface="Aptos"/>
              </a:rPr>
              <a:t>UCZNIOWIE Z NIEPEŁNOSPRAWNOŚCIĄ INTELEKTUALNĄ W STOPNIU LEKKIM: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ZESPÓŁ SZKÓŁ SPECJALNYCH NR 2 </a:t>
            </a:r>
            <a:br/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W GDAŃSKU, BRANŻOWA SZKOŁA SPECJALNA I STOPNIA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ZESPÓŁ PLACÓWEK SPECJALNYCH </a:t>
            </a:r>
            <a:br/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W TCZEWIE, BRANŻOWA SZKOŁA SPECJALNA I STOPNIA 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ZESPÓŁ SZKÓŁ TECHNIKALNYCH CENTRUM KSZTAŁCENIA ZAWODOWEGO IM. MACIEJA RATAJA </a:t>
            </a:r>
            <a:br/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W RUSOCINIE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NIEPUBLICZNA BRANŻOWA SZKOŁA </a:t>
            </a:r>
            <a:br/>
            <a:r>
              <a:rPr b="0" lang="pl-PL" sz="2200" spc="-1" strike="noStrike">
                <a:solidFill>
                  <a:srgbClr val="000000"/>
                </a:solidFill>
                <a:latin typeface="Aptos"/>
              </a:rPr>
              <a:t>STOPNIA REMEDIUM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CustomShape 2"/>
          <p:cNvSpPr/>
          <p:nvPr/>
        </p:nvSpPr>
        <p:spPr>
          <a:xfrm flipH="1" rot="5400000">
            <a:off x="-1418040" y="1417680"/>
            <a:ext cx="6875280" cy="40402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104862"/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CustomShape 3"/>
          <p:cNvSpPr/>
          <p:nvPr/>
        </p:nvSpPr>
        <p:spPr>
          <a:xfrm rot="16200000">
            <a:off x="-158400" y="2660760"/>
            <a:ext cx="4355280" cy="4038120"/>
          </a:xfrm>
          <a:prstGeom prst="rect">
            <a:avLst/>
          </a:prstGeom>
          <a:gradFill rotWithShape="0">
            <a:gsLst>
              <a:gs pos="0">
                <a:srgbClr val="156082"/>
              </a:gs>
              <a:gs pos="100000">
                <a:srgbClr val="0b3041"/>
              </a:gs>
            </a:gsLst>
            <a:lin ang="60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1" name="CustomShape 4"/>
          <p:cNvSpPr/>
          <p:nvPr/>
        </p:nvSpPr>
        <p:spPr>
          <a:xfrm flipH="1" rot="16200000">
            <a:off x="-1181160" y="1638000"/>
            <a:ext cx="6857280" cy="3580920"/>
          </a:xfrm>
          <a:prstGeom prst="rect">
            <a:avLst/>
          </a:prstGeom>
          <a:gradFill rotWithShape="0">
            <a:gsLst>
              <a:gs pos="0">
                <a:srgbClr val="156082"/>
              </a:gs>
              <a:gs pos="100000">
                <a:srgbClr val="000000"/>
              </a:gs>
            </a:gsLst>
            <a:lin ang="13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5"/>
          <p:cNvSpPr/>
          <p:nvPr/>
        </p:nvSpPr>
        <p:spPr>
          <a:xfrm rot="6097800">
            <a:off x="-746640" y="1200960"/>
            <a:ext cx="4807800" cy="4088160"/>
          </a:xfrm>
          <a:custGeom>
            <a:avLst/>
            <a:gdLst/>
            <a:ahLst/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 rotWithShape="0">
            <a:gsLst>
              <a:gs pos="0">
                <a:srgbClr val="46b1e1"/>
              </a:gs>
              <a:gs pos="100000">
                <a:srgbClr val="104862"/>
              </a:gs>
            </a:gsLst>
            <a:lin ang="3096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3" name="TextShape 6"/>
          <p:cNvSpPr txBox="1"/>
          <p:nvPr/>
        </p:nvSpPr>
        <p:spPr>
          <a:xfrm>
            <a:off x="659880" y="2766960"/>
            <a:ext cx="2880360" cy="3071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pl-PL" sz="4000" spc="-1" strike="noStrike">
                <a:solidFill>
                  <a:srgbClr val="ffffff"/>
                </a:solidFill>
                <a:latin typeface="Aptos Display"/>
              </a:rPr>
              <a:t>MOJA DOMOWA </a:t>
            </a:r>
            <a:br/>
            <a:r>
              <a:rPr b="0" lang="pl-PL" sz="4000" spc="-1" strike="noStrike">
                <a:solidFill>
                  <a:srgbClr val="ffffff"/>
                </a:solidFill>
                <a:latin typeface="Aptos Display"/>
              </a:rPr>
              <a:t>TABLICA</a:t>
            </a:r>
            <a:endParaRPr b="0" lang="pl-PL" sz="40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304" name="Symbol zastępczy zawartości 4" descr=""/>
          <p:cNvPicPr/>
          <p:nvPr/>
        </p:nvPicPr>
        <p:blipFill>
          <a:blip r:embed="rId1"/>
          <a:stretch/>
        </p:blipFill>
        <p:spPr>
          <a:xfrm>
            <a:off x="5719680" y="467280"/>
            <a:ext cx="4738680" cy="5923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445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6" name="CustomShape 2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07" name="Symbol zastępczy zawartości 3" descr=""/>
          <p:cNvPicPr/>
          <p:nvPr/>
        </p:nvPicPr>
        <p:blipFill>
          <a:blip r:embed="rId1"/>
          <a:stretch/>
        </p:blipFill>
        <p:spPr>
          <a:xfrm>
            <a:off x="4006800" y="643320"/>
            <a:ext cx="4177800" cy="557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744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9" name="CustomShape 2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10" name="Symbol zastępczy zawartości 3" descr=""/>
          <p:cNvPicPr/>
          <p:nvPr/>
        </p:nvPicPr>
        <p:blipFill>
          <a:blip r:embed="rId1"/>
          <a:stretch/>
        </p:blipFill>
        <p:spPr>
          <a:xfrm>
            <a:off x="3148200" y="643320"/>
            <a:ext cx="5895000" cy="557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846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ustomShape 2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13" name="Symbol zastępczy zawartości 3" descr=""/>
          <p:cNvPicPr/>
          <p:nvPr/>
        </p:nvPicPr>
        <p:blipFill>
          <a:blip r:embed="rId1"/>
          <a:stretch/>
        </p:blipFill>
        <p:spPr>
          <a:xfrm>
            <a:off x="4529160" y="643320"/>
            <a:ext cx="3749760" cy="557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a17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ustomShape 2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16" name="Symbol zastępczy zawartości 3" descr=""/>
          <p:cNvPicPr/>
          <p:nvPr/>
        </p:nvPicPr>
        <p:blipFill>
          <a:blip r:embed="rId1"/>
          <a:stretch/>
        </p:blipFill>
        <p:spPr>
          <a:xfrm>
            <a:off x="4125240" y="643320"/>
            <a:ext cx="3941280" cy="557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a359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2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19" name="Symbol zastępczy zawartości 8" descr=""/>
          <p:cNvPicPr/>
          <p:nvPr/>
        </p:nvPicPr>
        <p:blipFill>
          <a:blip r:embed="rId1"/>
          <a:stretch/>
        </p:blipFill>
        <p:spPr>
          <a:xfrm>
            <a:off x="3100680" y="643320"/>
            <a:ext cx="5990040" cy="557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TextShape 2"/>
          <p:cNvSpPr txBox="1"/>
          <p:nvPr/>
        </p:nvSpPr>
        <p:spPr>
          <a:xfrm>
            <a:off x="808560" y="387000"/>
            <a:ext cx="9236520" cy="11887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55000"/>
          </a:bodyPr>
          <a:p>
            <a:pPr>
              <a:lnSpc>
                <a:spcPct val="90000"/>
              </a:lnSpc>
            </a:pPr>
            <a:r>
              <a:rPr b="0" lang="pl-PL" sz="4600" spc="-1" strike="noStrike">
                <a:solidFill>
                  <a:srgbClr val="000000"/>
                </a:solidFill>
                <a:latin typeface="Aptos Display"/>
              </a:rPr>
              <a:t>Nastolatek, o co chodzi w dojrzewaniu</a:t>
            </a:r>
            <a:endParaRPr b="0" lang="pl-PL" sz="46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109" name="Group 3"/>
          <p:cNvGrpSpPr/>
          <p:nvPr/>
        </p:nvGrpSpPr>
        <p:grpSpPr>
          <a:xfrm>
            <a:off x="-360" y="1998360"/>
            <a:ext cx="11695320" cy="781560"/>
            <a:chOff x="-360" y="1998360"/>
            <a:chExt cx="11695320" cy="781560"/>
          </a:xfrm>
        </p:grpSpPr>
        <p:sp>
          <p:nvSpPr>
            <p:cNvPr id="110" name="CustomShape 4"/>
            <p:cNvSpPr/>
            <p:nvPr/>
          </p:nvSpPr>
          <p:spPr>
            <a:xfrm rot="5400000">
              <a:off x="11228400" y="2313000"/>
              <a:ext cx="781200" cy="1519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1" name="CustomShape 5"/>
            <p:cNvSpPr/>
            <p:nvPr/>
          </p:nvSpPr>
          <p:spPr>
            <a:xfrm flipH="1" flipV="1">
              <a:off x="-720" y="1998720"/>
              <a:ext cx="11454120" cy="781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2" name="CustomShape 6"/>
          <p:cNvSpPr/>
          <p:nvPr/>
        </p:nvSpPr>
        <p:spPr>
          <a:xfrm>
            <a:off x="0" y="2203200"/>
            <a:ext cx="11382840" cy="4147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TextShape 7"/>
          <p:cNvSpPr txBox="1"/>
          <p:nvPr/>
        </p:nvSpPr>
        <p:spPr>
          <a:xfrm>
            <a:off x="793800" y="2599560"/>
            <a:ext cx="10143360" cy="3435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Aptos"/>
              </a:rPr>
              <a:t>Okres nastoletni to wyjątkowo trudny czas w życiu dorastającego człowieka. Zmiany, jakie zachodzą w sferze fizycznej i psychicznej, dotyczą nie tylko jego samego, ale </a:t>
            </a:r>
            <a:r>
              <a:rPr b="1" lang="pl-PL" sz="2400" spc="-1" strike="noStrike">
                <a:solidFill>
                  <a:srgbClr val="000000"/>
                </a:solidFill>
                <a:latin typeface="Calibri"/>
                <a:ea typeface="Aptos"/>
              </a:rPr>
              <a:t>całej rodziny oraz środowiska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Aptos"/>
              </a:rPr>
              <a:t>, w którym przebywa. </a:t>
            </a:r>
            <a:endParaRPr b="0" lang="pl-PL" sz="24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NA KOMUNIKACJĘ SPOŁECZNĄ I RELACJE Z INNYMI LUDŹMI SKŁADAJĄ SIĘ:</a:t>
            </a:r>
            <a:endParaRPr b="0" lang="pl-PL" sz="3200" spc="-1" strike="noStrike">
              <a:solidFill>
                <a:srgbClr val="000000"/>
              </a:solidFill>
              <a:latin typeface="Aptos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853672631"/>
              </p:ext>
            </p:extLst>
          </p:nvPr>
        </p:nvGraphicFramePr>
        <p:xfrm>
          <a:off x="1255680" y="19299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16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17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20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3400" spc="-1" strike="noStrike">
                <a:solidFill>
                  <a:srgbClr val="000000"/>
                </a:solidFill>
                <a:latin typeface="Calibri"/>
                <a:ea typeface="Aptos Display"/>
              </a:rPr>
              <a:t>Komunikacja werbalna, niewerbalna</a:t>
            </a:r>
            <a:br/>
            <a:r>
              <a:rPr b="1" lang="pl-PL" sz="3400" spc="-1" strike="noStrike">
                <a:solidFill>
                  <a:srgbClr val="000000"/>
                </a:solidFill>
                <a:latin typeface="Calibri"/>
                <a:ea typeface="Aptos Display"/>
              </a:rPr>
              <a:t>Starsze dzieci i nastolatki z autyzmem, niep.int. mogą:</a:t>
            </a:r>
            <a:endParaRPr b="0" lang="pl-PL" sz="3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2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24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1171161721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24" name="Group 2"/>
          <p:cNvGrpSpPr/>
          <p:nvPr/>
        </p:nvGrpSpPr>
        <p:grpSpPr>
          <a:xfrm>
            <a:off x="74160" y="2385000"/>
            <a:ext cx="573480" cy="2087640"/>
            <a:chOff x="74160" y="2385000"/>
            <a:chExt cx="573480" cy="2087640"/>
          </a:xfrm>
        </p:grpSpPr>
        <p:sp>
          <p:nvSpPr>
            <p:cNvPr id="125" name="CustomShape 3"/>
            <p:cNvSpPr/>
            <p:nvPr/>
          </p:nvSpPr>
          <p:spPr>
            <a:xfrm flipH="1" flipV="1">
              <a:off x="338400" y="2385000"/>
              <a:ext cx="308520" cy="20872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26" name="Line 4"/>
            <p:cNvSpPr/>
            <p:nvPr/>
          </p:nvSpPr>
          <p:spPr>
            <a:xfrm>
              <a:off x="74160" y="2385000"/>
              <a:ext cx="0" cy="2087640"/>
            </a:xfrm>
            <a:prstGeom prst="line">
              <a:avLst/>
            </a:prstGeom>
            <a:ln w="17784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27" name="CustomShape 5"/>
          <p:cNvSpPr/>
          <p:nvPr/>
        </p:nvSpPr>
        <p:spPr>
          <a:xfrm flipH="1">
            <a:off x="10697760" y="0"/>
            <a:ext cx="1494000" cy="6857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6"/>
          <p:cNvSpPr/>
          <p:nvPr/>
        </p:nvSpPr>
        <p:spPr>
          <a:xfrm>
            <a:off x="579600" y="631800"/>
            <a:ext cx="11111400" cy="57520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TextShape 7"/>
          <p:cNvSpPr txBox="1"/>
          <p:nvPr/>
        </p:nvSpPr>
        <p:spPr>
          <a:xfrm>
            <a:off x="1153440" y="1239840"/>
            <a:ext cx="400824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4000" spc="-1" strike="noStrike">
                <a:solidFill>
                  <a:srgbClr val="000000"/>
                </a:solidFill>
                <a:latin typeface="Calibri"/>
                <a:ea typeface="Aptos Display"/>
              </a:rPr>
              <a:t>Relacje, starsze dzieci i nastolatki  mogą:</a:t>
            </a:r>
            <a:endParaRPr b="0" lang="pl-PL" sz="4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0" name="TextShape 8"/>
          <p:cNvSpPr txBox="1"/>
          <p:nvPr/>
        </p:nvSpPr>
        <p:spPr>
          <a:xfrm>
            <a:off x="6292080" y="1239840"/>
            <a:ext cx="4971600" cy="46803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900" spc="-1" strike="noStrike">
                <a:solidFill>
                  <a:srgbClr val="000000"/>
                </a:solidFill>
                <a:latin typeface="Calibri"/>
                <a:ea typeface="Aptos"/>
              </a:rPr>
              <a:t>Preferować samotne spędzanie czasu, niż z rówieśnikami; często znajomości nawiązują Tylko w szkole, nawiązywać kontakty bardzo szybko, wierząc we wszystko, są naiwne ● Chcieć, aby inne  osoby postępowały według ich zasad; ● Mieć trudności ze zrozumieniem społecznych zasad przyjaźni; ● Mieć trudności w nawiązywaniu przyjaźni i mają niewielu przyjaciół lub nie mają ich wcale; ● Mieć problemy w kontaktach z większością rówieśników i preferować interakcje z młodszymi dziećmi lub spędzać czas z dorosłymi; ● Mieć trudności z dostosowaniem swojego zachowania w różnych sytuacjach społecznych; ● Mieć trudności ze stosowaniem zasad dotyczących przestrzeni osobistej innych osób.</a:t>
            </a:r>
            <a:endParaRPr b="0" lang="pl-PL" sz="19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TextShape 2"/>
          <p:cNvSpPr txBox="1"/>
          <p:nvPr/>
        </p:nvSpPr>
        <p:spPr>
          <a:xfrm>
            <a:off x="645120" y="1463040"/>
            <a:ext cx="3795840" cy="2690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2000"/>
          </a:bodyPr>
          <a:p>
            <a:pPr>
              <a:lnSpc>
                <a:spcPct val="90000"/>
              </a:lnSpc>
            </a:pPr>
            <a:r>
              <a:rPr b="1" lang="pl-PL" sz="3700" spc="-1" strike="noStrike">
                <a:solidFill>
                  <a:srgbClr val="000000"/>
                </a:solidFill>
                <a:latin typeface="Calibri"/>
                <a:ea typeface="Aptos Display"/>
              </a:rPr>
              <a:t>ZACHOWANIE </a:t>
            </a:r>
            <a:br/>
            <a:r>
              <a:rPr b="1" lang="pl-PL" sz="3700" spc="-1" strike="noStrike">
                <a:solidFill>
                  <a:srgbClr val="000000"/>
                </a:solidFill>
                <a:latin typeface="Aptos Display"/>
                <a:ea typeface="Aptos Display"/>
              </a:rPr>
              <a:t>Starsze dzieci i nastolatki </a:t>
            </a:r>
            <a:r>
              <a:rPr b="1" lang="pl-PL" sz="3700" spc="-1" strike="noStrike">
                <a:solidFill>
                  <a:srgbClr val="000000"/>
                </a:solidFill>
                <a:latin typeface="Calibri"/>
                <a:ea typeface="Aptos Display"/>
              </a:rPr>
              <a:t>z autyzmem, niep.int. mogą:</a:t>
            </a:r>
            <a:br/>
            <a:endParaRPr b="0" lang="pl-PL" sz="37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133" name="Group 3"/>
          <p:cNvGrpSpPr/>
          <p:nvPr/>
        </p:nvGrpSpPr>
        <p:grpSpPr>
          <a:xfrm>
            <a:off x="209520" y="4415040"/>
            <a:ext cx="11982240" cy="2088000"/>
            <a:chOff x="209520" y="4415040"/>
            <a:chExt cx="11982240" cy="2088000"/>
          </a:xfrm>
        </p:grpSpPr>
        <p:sp>
          <p:nvSpPr>
            <p:cNvPr id="134" name="CustomShape 4"/>
            <p:cNvSpPr/>
            <p:nvPr/>
          </p:nvSpPr>
          <p:spPr>
            <a:xfrm flipH="1" flipV="1">
              <a:off x="423720" y="4415400"/>
              <a:ext cx="11767680" cy="20872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5" name="Line 5"/>
            <p:cNvSpPr/>
            <p:nvPr/>
          </p:nvSpPr>
          <p:spPr>
            <a:xfrm>
              <a:off x="209520" y="4415040"/>
              <a:ext cx="0" cy="2088000"/>
            </a:xfrm>
            <a:prstGeom prst="line">
              <a:avLst/>
            </a:prstGeom>
            <a:ln w="17784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36" name="CustomShape 6"/>
          <p:cNvSpPr/>
          <p:nvPr/>
        </p:nvSpPr>
        <p:spPr>
          <a:xfrm>
            <a:off x="5133600" y="587880"/>
            <a:ext cx="6504840" cy="5681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" blurRad="139700" dir="5400000" dist="12708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TextShape 7"/>
          <p:cNvSpPr txBox="1"/>
          <p:nvPr/>
        </p:nvSpPr>
        <p:spPr>
          <a:xfrm>
            <a:off x="5656320" y="1463040"/>
            <a:ext cx="5542200" cy="4300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200" spc="-1" strike="noStrike">
                <a:solidFill>
                  <a:srgbClr val="000000"/>
                </a:solidFill>
                <a:latin typeface="Aptos"/>
                <a:ea typeface="Aptos"/>
              </a:rPr>
              <a:t>Mieć szczególne lub specjalne zainteresowanialub wcale ich nie mieć; ● Prezentować zachowania, które wydają się kompulsywne; ● Być szczególnie przywiązane do pewnych przedmiotów; ● Denerwować się zmianą i lubić rutynę; ● Powtarzać ruchy ciała lub poruszać się w nieoczekiwany sposób; ● Wydawać powtarzające się dźwięki.</a:t>
            </a:r>
            <a:endParaRPr b="0" lang="pl-PL" sz="22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"/>
          <p:cNvSpPr/>
          <p:nvPr/>
        </p:nvSpPr>
        <p:spPr>
          <a:xfrm>
            <a:off x="360" y="0"/>
            <a:ext cx="1219140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TextShape 3"/>
          <p:cNvSpPr txBox="1"/>
          <p:nvPr/>
        </p:nvSpPr>
        <p:spPr>
          <a:xfrm>
            <a:off x="804600" y="802800"/>
            <a:ext cx="4977720" cy="1453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pl-PL" sz="3300" spc="-1" strike="noStrike">
                <a:solidFill>
                  <a:srgbClr val="0e2841"/>
                </a:solidFill>
                <a:latin typeface="Calibri"/>
                <a:ea typeface="Aptos Display"/>
              </a:rPr>
              <a:t>Sfera sensoryczna </a:t>
            </a:r>
            <a:br/>
            <a:r>
              <a:rPr b="1" lang="pl-PL" sz="3300" spc="-1" strike="noStrike">
                <a:solidFill>
                  <a:srgbClr val="0e2841"/>
                </a:solidFill>
                <a:latin typeface="Calibri"/>
                <a:ea typeface="Aptos Display"/>
              </a:rPr>
              <a:t>Starsze dzieci i nastolatki z autyzmem mogą:</a:t>
            </a:r>
            <a:endParaRPr b="0" lang="pl-PL" sz="33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1" name="TextShape 4"/>
          <p:cNvSpPr txBox="1"/>
          <p:nvPr/>
        </p:nvSpPr>
        <p:spPr>
          <a:xfrm>
            <a:off x="804600" y="2421720"/>
            <a:ext cx="4977360" cy="36388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e2841"/>
              </a:buClr>
              <a:buFont typeface="Arial"/>
              <a:buChar char="•"/>
            </a:pPr>
            <a:r>
              <a:rPr b="1" lang="pl-PL" sz="2800" spc="-1" strike="noStrike">
                <a:solidFill>
                  <a:srgbClr val="0e2841"/>
                </a:solidFill>
                <a:latin typeface="Calibri"/>
                <a:ea typeface="Aptos"/>
              </a:rPr>
              <a:t>Być nadwrażliwe na zewnętrzne bodźce; ● Poszukiwać stymulacji sensorycznej; ● Słabiej reagować na bodźce bólowe niż inne dzieci</a:t>
            </a:r>
            <a:endParaRPr b="0" lang="pl-PL" sz="2800" spc="-1" strike="noStrike">
              <a:solidFill>
                <a:srgbClr val="000000"/>
              </a:solidFill>
              <a:latin typeface="Aptos"/>
            </a:endParaRPr>
          </a:p>
        </p:txBody>
      </p:sp>
      <p:grpSp>
        <p:nvGrpSpPr>
          <p:cNvPr id="142" name="Group 5"/>
          <p:cNvGrpSpPr/>
          <p:nvPr/>
        </p:nvGrpSpPr>
        <p:grpSpPr>
          <a:xfrm>
            <a:off x="6369840" y="0"/>
            <a:ext cx="5821920" cy="6684840"/>
            <a:chOff x="6369840" y="0"/>
            <a:chExt cx="5821920" cy="6684840"/>
          </a:xfrm>
        </p:grpSpPr>
        <p:sp>
          <p:nvSpPr>
            <p:cNvPr id="143" name="CustomShape 6"/>
            <p:cNvSpPr/>
            <p:nvPr/>
          </p:nvSpPr>
          <p:spPr>
            <a:xfrm>
              <a:off x="6369840" y="0"/>
              <a:ext cx="5821920" cy="6684840"/>
            </a:xfrm>
            <a:custGeom>
              <a:avLst/>
              <a:gdLst/>
              <a:ahLst/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4" name="CustomShape 7"/>
            <p:cNvSpPr/>
            <p:nvPr/>
          </p:nvSpPr>
          <p:spPr>
            <a:xfrm>
              <a:off x="6417720" y="98640"/>
              <a:ext cx="5774040" cy="6315120"/>
            </a:xfrm>
            <a:custGeom>
              <a:avLst/>
              <a:gdLst/>
              <a:ahLst/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5" name="CustomShape 8"/>
            <p:cNvSpPr/>
            <p:nvPr/>
          </p:nvSpPr>
          <p:spPr>
            <a:xfrm>
              <a:off x="6422760" y="131760"/>
              <a:ext cx="5768640" cy="6229080"/>
            </a:xfrm>
            <a:custGeom>
              <a:avLst/>
              <a:gdLst/>
              <a:ahLst/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6" name="CustomShape 9"/>
            <p:cNvSpPr/>
            <p:nvPr/>
          </p:nvSpPr>
          <p:spPr>
            <a:xfrm>
              <a:off x="6422760" y="131760"/>
              <a:ext cx="5768640" cy="6229080"/>
            </a:xfrm>
            <a:custGeom>
              <a:avLst/>
              <a:gdLst/>
              <a:ahLst/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4ea72e"/>
                </a:gs>
                <a:gs pos="100000">
                  <a:srgbClr val="156082"/>
                </a:gs>
              </a:gsLst>
              <a:lin ang="120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pic>
        <p:nvPicPr>
          <p:cNvPr id="147" name="Graphic 6" descr=""/>
          <p:cNvPicPr/>
          <p:nvPr/>
        </p:nvPicPr>
        <p:blipFill>
          <a:blip r:embed="rId1"/>
          <a:stretch/>
        </p:blipFill>
        <p:spPr>
          <a:xfrm>
            <a:off x="8121600" y="1629000"/>
            <a:ext cx="3619800" cy="3619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Application>Trio_Office/6.2.8.2$Windows_x86 LibreOffice_project/</Application>
  <Words>2185</Words>
  <Paragraphs>136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2024-04-19T15:01:52Z</dcterms:created>
  <dc:creator>Asus</dc:creator>
  <dc:description/>
  <dc:language>pl-PL</dc:language>
  <cp:lastModifiedBy/>
  <dcterms:modified xsi:type="dcterms:W3CDTF">2025-02-11T19:38:04Z</dcterms:modified>
  <cp:revision>1059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36</vt:i4>
  </property>
</Properties>
</file>