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diagrams/data1.xml" ContentType="application/vnd.openxmlformats-officedocument.drawingml.diagramData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media/image3.png" ContentType="image/png"/>
  <Override PartName="/ppt/media/image142.jpeg" ContentType="image/jpeg"/>
  <Override PartName="/ppt/media/image1.jpeg" ContentType="image/jpeg"/>
  <Override PartName="/ppt/media/image53.jpeg" ContentType="image/jpeg"/>
  <Override PartName="/ppt/media/image2.png" ContentType="image/png"/>
  <Override PartName="/ppt/media/image134.jpeg" ContentType="image/jpeg"/>
  <Override PartName="/ppt/media/image45.jpeg" ContentType="image/jpeg"/>
  <Override PartName="/ppt/media/image4.png" ContentType="image/png"/>
  <Override PartName="/ppt/media/image5.png" ContentType="image/png"/>
  <Override PartName="/ppt/media/image8.jpeg" ContentType="image/jpeg"/>
  <Override PartName="/ppt/media/image72.png" ContentType="image/png"/>
  <Override PartName="/ppt/media/image6.png" ContentType="image/png"/>
  <Override PartName="/ppt/media/image151.jpeg" ContentType="image/jpeg"/>
  <Override PartName="/ppt/media/image62.jpeg" ContentType="image/jpeg"/>
  <Override PartName="/ppt/media/image73.png" ContentType="image/png"/>
  <Override PartName="/ppt/media/image7.png" ContentType="image/png"/>
  <Override PartName="/ppt/media/image9.png" ContentType="image/png"/>
  <Override PartName="/ppt/media/image10.png" ContentType="image/png"/>
  <Override PartName="/ppt/media/image57.jpeg" ContentType="image/jpeg"/>
  <Override PartName="/ppt/media/image11.png" ContentType="image/png"/>
  <Override PartName="/ppt/media/image101.jpeg" ContentType="image/jpeg"/>
  <Override PartName="/ppt/media/image76.png" ContentType="image/png"/>
  <Override PartName="/ppt/media/image12.jpeg" ContentType="image/jpeg"/>
  <Override PartName="/ppt/media/image13.png" ContentType="image/png"/>
  <Override PartName="/ppt/media/image14.png" ContentType="image/png"/>
  <Override PartName="/ppt/media/image15.png" ContentType="image/png"/>
  <Override PartName="/ppt/media/image105.jpeg" ContentType="image/jpeg"/>
  <Override PartName="/ppt/media/image16.jpeg" ContentType="image/jpeg"/>
  <Override PartName="/ppt/media/image113.jpeg" ContentType="image/jpeg"/>
  <Override PartName="/ppt/media/image24.jpeg" ContentType="image/jpeg"/>
  <Override PartName="/ppt/media/image17.png" ContentType="image/png"/>
  <Override PartName="/ppt/media/image141.jpeg" ContentType="image/jpeg"/>
  <Override PartName="/ppt/media/image52.jpeg" ContentType="image/jpeg"/>
  <Override PartName="/ppt/media/image18.png" ContentType="image/png"/>
  <Override PartName="/ppt/media/image19.png" ContentType="image/png"/>
  <Override PartName="/ppt/media/image20.jpeg" ContentType="image/jpeg"/>
  <Override PartName="/ppt/media/image147.jpeg" ContentType="image/jpeg"/>
  <Override PartName="/ppt/media/image58.jpeg" ContentType="image/jpeg"/>
  <Override PartName="/ppt/media/image21.png" ContentType="image/png"/>
  <Override PartName="/ppt/media/image22.png" ContentType="image/png"/>
  <Override PartName="/ppt/media/image23.png" ContentType="image/png"/>
  <Override PartName="/ppt/media/image25.png" ContentType="image/png"/>
  <Override PartName="/ppt/media/image36.jpeg" ContentType="image/jpeg"/>
  <Override PartName="/ppt/media/image64.jpeg" ContentType="image/jpeg"/>
  <Override PartName="/ppt/media/image26.png" ContentType="image/png"/>
  <Override PartName="/ppt/media/image27.png" ContentType="image/png"/>
  <Override PartName="/ppt/media/image117.jpeg" ContentType="image/jpeg"/>
  <Override PartName="/ppt/media/image28.jpeg" ContentType="image/jpeg"/>
  <Override PartName="/ppt/media/image29.png" ContentType="image/png"/>
  <Override PartName="/ppt/media/image149.png" ContentType="image/png"/>
  <Override PartName="/ppt/media/image130.jpeg" ContentType="image/jpeg"/>
  <Override PartName="/ppt/media/image41.jpeg" ContentType="image/jpeg"/>
  <Override PartName="/ppt/media/image30.png" ContentType="image/png"/>
  <Override PartName="/ppt/media/image59.jpeg" ContentType="image/jpeg"/>
  <Override PartName="/ppt/media/image31.png" ContentType="image/png"/>
  <Override PartName="/ppt/media/image121.jpeg" ContentType="image/jpeg"/>
  <Override PartName="/ppt/media/image32.jpeg" ContentType="image/jpeg"/>
  <Override PartName="/ppt/media/image122.jpeg" ContentType="image/jpeg"/>
  <Override PartName="/ppt/media/image33.jpeg" ContentType="image/jpeg"/>
  <Override PartName="/ppt/media/image34.png" ContentType="image/png"/>
  <Override PartName="/ppt/media/image35.png" ContentType="image/png"/>
  <Override PartName="/ppt/media/image37.jpeg" ContentType="image/jpeg"/>
  <Override PartName="/ppt/media/image127.jpeg" ContentType="image/jpeg"/>
  <Override PartName="/ppt/media/image38.jpeg" ContentType="image/jpeg"/>
  <Override PartName="/ppt/media/image128.jpeg" ContentType="image/jpeg"/>
  <Override PartName="/ppt/media/image39.jpeg" ContentType="image/jpeg"/>
  <Override PartName="/ppt/media/image40.jpeg" ContentType="image/jpeg"/>
  <Override PartName="/ppt/media/image131.jpeg" ContentType="image/jpeg"/>
  <Override PartName="/ppt/media/image42.jpeg" ContentType="image/jpeg"/>
  <Override PartName="/ppt/media/image50.png" ContentType="image/png"/>
  <Override PartName="/ppt/media/image132.jpeg" ContentType="image/jpeg"/>
  <Override PartName="/ppt/media/image43.jpeg" ContentType="image/jpeg"/>
  <Override PartName="/ppt/media/image133.jpeg" ContentType="image/jpeg"/>
  <Override PartName="/ppt/media/image44.jpeg" ContentType="image/jpeg"/>
  <Override PartName="/ppt/media/image46.png" ContentType="image/png"/>
  <Override PartName="/ppt/media/image47.png" ContentType="image/png"/>
  <Override PartName="/ppt/media/image55.jpeg" ContentType="image/jpeg"/>
  <Override PartName="/ppt/media/image48.png" ContentType="image/png"/>
  <Override PartName="/ppt/media/image138.jpeg" ContentType="image/jpeg"/>
  <Override PartName="/ppt/media/image49.jpeg" ContentType="image/jpeg"/>
  <Override PartName="/ppt/media/image51.png" ContentType="image/png"/>
  <Override PartName="/ppt/media/image143.jpeg" ContentType="image/jpeg"/>
  <Override PartName="/ppt/media/image54.jpeg" ContentType="image/jpeg"/>
  <Override PartName="/ppt/media/image56.png" ContentType="image/png"/>
  <Override PartName="/ppt/media/image60.jpeg" ContentType="image/jpeg"/>
  <Override PartName="/ppt/media/image61.jpeg" ContentType="image/jpeg"/>
  <Override PartName="/ppt/media/image63.jpeg" ContentType="image/jpeg"/>
  <Override PartName="/ppt/media/image65.jpeg" ContentType="image/jpeg"/>
  <Override PartName="/ppt/media/image108.png" ContentType="image/png"/>
  <Override PartName="/ppt/media/image66.jpeg" ContentType="image/jpeg"/>
  <Override PartName="/ppt/media/image67.png" ContentType="image/png"/>
  <Override PartName="/ppt/media/image68.png" ContentType="image/png"/>
  <Override PartName="/ppt/media/image69.png" ContentType="image/png"/>
  <Override PartName="/ppt/media/image70.jpeg" ContentType="image/jpeg"/>
  <Override PartName="/ppt/media/image71.jpeg" ContentType="image/jpeg"/>
  <Override PartName="/ppt/media/image74.png" ContentType="image/png"/>
  <Override PartName="/ppt/media/image75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jpeg" ContentType="image/jpeg"/>
  <Override PartName="/ppt/media/image87.png" ContentType="image/png"/>
  <Override PartName="/ppt/media/image88.png" ContentType="image/png"/>
  <Override PartName="/ppt/media/image89.png" ContentType="image/png"/>
  <Override PartName="/ppt/media/image90.png" ContentType="image/png"/>
  <Override PartName="/ppt/media/image91.png" ContentType="image/png"/>
  <Override PartName="/ppt/media/image92.png" ContentType="image/png"/>
  <Override PartName="/ppt/media/image93.jpeg" ContentType="image/jpeg"/>
  <Override PartName="/ppt/media/image94.jpeg" ContentType="image/jpeg"/>
  <Override PartName="/ppt/media/image95.jpeg" ContentType="image/jpeg"/>
  <Override PartName="/ppt/media/image103.jpeg" ContentType="image/jpeg"/>
  <Override PartName="/ppt/media/image96.png" ContentType="image/png"/>
  <Override PartName="/ppt/media/image97.png" ContentType="image/png"/>
  <Override PartName="/ppt/media/image98.png" ContentType="image/png"/>
  <Override PartName="/ppt/media/image99.jpeg" ContentType="image/jpeg"/>
  <Override PartName="/ppt/media/image100.png" ContentType="image/png"/>
  <Override PartName="/ppt/media/image102.jpeg" ContentType="image/jpeg"/>
  <Override PartName="/ppt/media/image104.png" ContentType="image/png"/>
  <Override PartName="/ppt/media/image106.png" ContentType="image/png"/>
  <Override PartName="/ppt/media/image107.png" ContentType="image/png"/>
  <Override PartName="/ppt/media/image109.jpeg" ContentType="image/jpeg"/>
  <Override PartName="/ppt/media/image110.png" ContentType="image/png"/>
  <Override PartName="/ppt/media/image111.jpeg" ContentType="image/jpeg"/>
  <Override PartName="/ppt/media/image112.jpeg" ContentType="image/jpeg"/>
  <Override PartName="/ppt/media/image114.png" ContentType="image/png"/>
  <Override PartName="/ppt/media/image115.png" ContentType="image/png"/>
  <Override PartName="/ppt/media/image116.png" ContentType="image/png"/>
  <Override PartName="/ppt/media/image118.png" ContentType="image/png"/>
  <Override PartName="/ppt/media/image119.jpeg" ContentType="image/jpeg"/>
  <Override PartName="/ppt/media/image120.jpeg" ContentType="image/jpeg"/>
  <Override PartName="/ppt/media/image123.jpeg" ContentType="image/jpeg"/>
  <Override PartName="/ppt/media/image124.png" ContentType="image/png"/>
  <Override PartName="/ppt/media/image125.png" ContentType="image/png"/>
  <Override PartName="/ppt/media/image126.png" ContentType="image/png"/>
  <Override PartName="/ppt/media/image129.jpeg" ContentType="image/jpeg"/>
  <Override PartName="/ppt/media/image135.jpeg" ContentType="image/jpeg"/>
  <Override PartName="/ppt/media/image136.jpeg" ContentType="image/jpeg"/>
  <Override PartName="/ppt/media/image137.jpeg" ContentType="image/jpeg"/>
  <Override PartName="/ppt/media/image139.jpeg" ContentType="image/jpeg"/>
  <Override PartName="/ppt/media/image140.jpeg" ContentType="image/jpeg"/>
  <Override PartName="/ppt/media/image144.png" ContentType="image/png"/>
  <Override PartName="/ppt/media/image145.png" ContentType="image/png"/>
  <Override PartName="/ppt/media/image146.png" ContentType="image/png"/>
  <Override PartName="/ppt/media/image148.png" ContentType="image/png"/>
  <Override PartName="/ppt/media/image150.png" ContentType="image/pn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50" Type="http://schemas.openxmlformats.org/officeDocument/2006/relationships/slide" Target="slides/slide42.xml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5DF7AA-486B-40C7-A69D-5E6BC39580E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28F2F4D-2BD0-4E32-9666-EF5A3AD3DDAF}">
      <dgm:prSet/>
      <dgm:spPr/>
      <dgm:t>
        <a:bodyPr/>
        <a:lstStyle/>
        <a:p>
          <a:r>
            <a:rPr lang="en-US" b="1"/>
            <a:t>Przytulanie, masażyki, wspólne czytanie....</a:t>
          </a:r>
          <a:endParaRPr lang="en-US"/>
        </a:p>
      </dgm:t>
    </dgm:pt>
    <dgm:pt modelId="{0204C611-90E0-4D9B-86F7-1D880ACD9F53}" type="parTrans" cxnId="{D20F03B7-8582-441F-9971-4AB4124AA21A}">
      <dgm:prSet/>
      <dgm:spPr/>
      <dgm:t>
        <a:bodyPr/>
        <a:lstStyle/>
        <a:p>
          <a:endParaRPr lang="en-US"/>
        </a:p>
      </dgm:t>
    </dgm:pt>
    <dgm:pt modelId="{4827F6ED-BAB2-46FF-A080-4D182436D616}" type="sibTrans" cxnId="{D20F03B7-8582-441F-9971-4AB4124AA21A}">
      <dgm:prSet/>
      <dgm:spPr/>
      <dgm:t>
        <a:bodyPr/>
        <a:lstStyle/>
        <a:p>
          <a:endParaRPr lang="en-US"/>
        </a:p>
      </dgm:t>
    </dgm:pt>
    <dgm:pt modelId="{50855804-ECDF-43B0-B6B6-6BCA79CCB4EC}">
      <dgm:prSet/>
      <dgm:spPr/>
      <dgm:t>
        <a:bodyPr/>
        <a:lstStyle/>
        <a:p>
          <a:r>
            <a:rPr lang="en-US" b="1"/>
            <a:t>Mówienie dziecku, że się je kocha </a:t>
          </a:r>
          <a:endParaRPr lang="en-US"/>
        </a:p>
      </dgm:t>
    </dgm:pt>
    <dgm:pt modelId="{A5D23BA2-0BD1-4334-AFB0-BE40809E2BDF}" type="parTrans" cxnId="{BD487129-DD46-4229-BD12-1601924DD371}">
      <dgm:prSet/>
      <dgm:spPr/>
      <dgm:t>
        <a:bodyPr/>
        <a:lstStyle/>
        <a:p>
          <a:endParaRPr lang="en-US"/>
        </a:p>
      </dgm:t>
    </dgm:pt>
    <dgm:pt modelId="{4F7B40FA-B207-4383-A7D6-84179D78F956}" type="sibTrans" cxnId="{BD487129-DD46-4229-BD12-1601924DD371}">
      <dgm:prSet/>
      <dgm:spPr/>
      <dgm:t>
        <a:bodyPr/>
        <a:lstStyle/>
        <a:p>
          <a:endParaRPr lang="en-US"/>
        </a:p>
      </dgm:t>
    </dgm:pt>
    <dgm:pt modelId="{5AD4D7F9-571A-47D8-95FD-2E7A99B52217}">
      <dgm:prSet/>
      <dgm:spPr/>
      <dgm:t>
        <a:bodyPr/>
        <a:lstStyle/>
        <a:p>
          <a:r>
            <a:rPr lang="en-US" b="1"/>
            <a:t>Dostrzeganie i zauważanie nawet drobnych wysiłków i starań dziecka</a:t>
          </a:r>
          <a:endParaRPr lang="en-US"/>
        </a:p>
      </dgm:t>
    </dgm:pt>
    <dgm:pt modelId="{71578600-765B-420F-86E4-5502DBB62727}" type="parTrans" cxnId="{A9D9230F-9DCC-4DDF-9A61-902FFE1AFE3A}">
      <dgm:prSet/>
      <dgm:spPr/>
      <dgm:t>
        <a:bodyPr/>
        <a:lstStyle/>
        <a:p>
          <a:endParaRPr lang="en-US"/>
        </a:p>
      </dgm:t>
    </dgm:pt>
    <dgm:pt modelId="{AA00D441-9146-46A8-963A-3B3BBD81E3FE}" type="sibTrans" cxnId="{A9D9230F-9DCC-4DDF-9A61-902FFE1AFE3A}">
      <dgm:prSet/>
      <dgm:spPr/>
      <dgm:t>
        <a:bodyPr/>
        <a:lstStyle/>
        <a:p>
          <a:endParaRPr lang="en-US"/>
        </a:p>
      </dgm:t>
    </dgm:pt>
    <dgm:pt modelId="{B50E88AA-B3FB-4F3B-BA11-4AA570EF6CD7}">
      <dgm:prSet/>
      <dgm:spPr/>
      <dgm:t>
        <a:bodyPr/>
        <a:lstStyle/>
        <a:p>
          <a:r>
            <a:rPr lang="en-US" b="1"/>
            <a:t>Czas tylko dla dziecka </a:t>
          </a:r>
          <a:endParaRPr lang="en-US"/>
        </a:p>
      </dgm:t>
    </dgm:pt>
    <dgm:pt modelId="{CA2CAA48-9B65-47E9-A35F-915B87180CFD}" type="parTrans" cxnId="{6713B2B3-B64A-4962-B59A-924ABB28FDC5}">
      <dgm:prSet/>
      <dgm:spPr/>
      <dgm:t>
        <a:bodyPr/>
        <a:lstStyle/>
        <a:p>
          <a:endParaRPr lang="en-US"/>
        </a:p>
      </dgm:t>
    </dgm:pt>
    <dgm:pt modelId="{EA0B83A3-5010-4E22-9548-B93546A5DE9D}" type="sibTrans" cxnId="{6713B2B3-B64A-4962-B59A-924ABB28FDC5}">
      <dgm:prSet/>
      <dgm:spPr/>
      <dgm:t>
        <a:bodyPr/>
        <a:lstStyle/>
        <a:p>
          <a:endParaRPr lang="en-US"/>
        </a:p>
      </dgm:t>
    </dgm:pt>
    <dgm:pt modelId="{3798A16B-EC81-474D-864C-56CC88151C94}">
      <dgm:prSet/>
      <dgm:spPr/>
      <dgm:t>
        <a:bodyPr/>
        <a:lstStyle/>
        <a:p>
          <a:r>
            <a:rPr lang="en-US" b="1"/>
            <a:t>I CO JESZCZE?</a:t>
          </a:r>
          <a:endParaRPr lang="en-US"/>
        </a:p>
      </dgm:t>
    </dgm:pt>
    <dgm:pt modelId="{1B7D48F0-79A7-4DF3-A45E-D1524BF668DE}" type="parTrans" cxnId="{CCB32465-3CB0-48C5-BA55-3572C69F1A69}">
      <dgm:prSet/>
      <dgm:spPr/>
      <dgm:t>
        <a:bodyPr/>
        <a:lstStyle/>
        <a:p>
          <a:endParaRPr lang="en-US"/>
        </a:p>
      </dgm:t>
    </dgm:pt>
    <dgm:pt modelId="{756FC719-D6AA-43AB-9827-1103DBA4C366}" type="sibTrans" cxnId="{CCB32465-3CB0-48C5-BA55-3572C69F1A69}">
      <dgm:prSet/>
      <dgm:spPr/>
      <dgm:t>
        <a:bodyPr/>
        <a:lstStyle/>
        <a:p>
          <a:endParaRPr lang="en-US"/>
        </a:p>
      </dgm:t>
    </dgm:pt>
    <dgm:pt modelId="{476EBFA0-9ADF-4402-B07A-CF2E4329578F}" type="pres">
      <dgm:prSet presAssocID="{365DF7AA-486B-40C7-A69D-5E6BC39580E1}" presName="diagram" presStyleCnt="0">
        <dgm:presLayoutVars>
          <dgm:dir/>
          <dgm:resizeHandles val="exact"/>
        </dgm:presLayoutVars>
      </dgm:prSet>
      <dgm:spPr/>
    </dgm:pt>
    <dgm:pt modelId="{DCA178E1-B561-4702-AD85-5F149C2D0E20}" type="pres">
      <dgm:prSet presAssocID="{F28F2F4D-2BD0-4E32-9666-EF5A3AD3DDAF}" presName="node" presStyleLbl="node1" presStyleIdx="0" presStyleCnt="5">
        <dgm:presLayoutVars>
          <dgm:bulletEnabled val="1"/>
        </dgm:presLayoutVars>
      </dgm:prSet>
      <dgm:spPr/>
    </dgm:pt>
    <dgm:pt modelId="{B62EA9E4-1F75-439F-BB45-26AD5E6F3469}" type="pres">
      <dgm:prSet presAssocID="{4827F6ED-BAB2-46FF-A080-4D182436D616}" presName="sibTrans" presStyleCnt="0"/>
      <dgm:spPr/>
    </dgm:pt>
    <dgm:pt modelId="{B5C9EB07-8DF2-44A1-8862-99E516EDE4A8}" type="pres">
      <dgm:prSet presAssocID="{50855804-ECDF-43B0-B6B6-6BCA79CCB4EC}" presName="node" presStyleLbl="node1" presStyleIdx="1" presStyleCnt="5">
        <dgm:presLayoutVars>
          <dgm:bulletEnabled val="1"/>
        </dgm:presLayoutVars>
      </dgm:prSet>
      <dgm:spPr/>
    </dgm:pt>
    <dgm:pt modelId="{9E4D2C30-3E07-4ED4-BF9E-A84713327F5F}" type="pres">
      <dgm:prSet presAssocID="{4F7B40FA-B207-4383-A7D6-84179D78F956}" presName="sibTrans" presStyleCnt="0"/>
      <dgm:spPr/>
    </dgm:pt>
    <dgm:pt modelId="{CD5B7FDB-D82E-4D01-8CB4-038FEE999AF4}" type="pres">
      <dgm:prSet presAssocID="{5AD4D7F9-571A-47D8-95FD-2E7A99B52217}" presName="node" presStyleLbl="node1" presStyleIdx="2" presStyleCnt="5">
        <dgm:presLayoutVars>
          <dgm:bulletEnabled val="1"/>
        </dgm:presLayoutVars>
      </dgm:prSet>
      <dgm:spPr/>
    </dgm:pt>
    <dgm:pt modelId="{67D7B2E3-573B-4E11-A9AB-4283A407D2C3}" type="pres">
      <dgm:prSet presAssocID="{AA00D441-9146-46A8-963A-3B3BBD81E3FE}" presName="sibTrans" presStyleCnt="0"/>
      <dgm:spPr/>
    </dgm:pt>
    <dgm:pt modelId="{C7AB9D72-5A18-45D9-B387-4280144AA705}" type="pres">
      <dgm:prSet presAssocID="{B50E88AA-B3FB-4F3B-BA11-4AA570EF6CD7}" presName="node" presStyleLbl="node1" presStyleIdx="3" presStyleCnt="5">
        <dgm:presLayoutVars>
          <dgm:bulletEnabled val="1"/>
        </dgm:presLayoutVars>
      </dgm:prSet>
      <dgm:spPr/>
    </dgm:pt>
    <dgm:pt modelId="{5CEAAAF8-CB72-484A-A1D3-29494E11E9ED}" type="pres">
      <dgm:prSet presAssocID="{EA0B83A3-5010-4E22-9548-B93546A5DE9D}" presName="sibTrans" presStyleCnt="0"/>
      <dgm:spPr/>
    </dgm:pt>
    <dgm:pt modelId="{9B5A89DE-C08D-4B18-8ABA-45EB14154613}" type="pres">
      <dgm:prSet presAssocID="{3798A16B-EC81-474D-864C-56CC88151C94}" presName="node" presStyleLbl="node1" presStyleIdx="4" presStyleCnt="5">
        <dgm:presLayoutVars>
          <dgm:bulletEnabled val="1"/>
        </dgm:presLayoutVars>
      </dgm:prSet>
      <dgm:spPr/>
    </dgm:pt>
  </dgm:ptLst>
  <dgm:cxnLst>
    <dgm:cxn modelId="{A9D9230F-9DCC-4DDF-9A61-902FFE1AFE3A}" srcId="{365DF7AA-486B-40C7-A69D-5E6BC39580E1}" destId="{5AD4D7F9-571A-47D8-95FD-2E7A99B52217}" srcOrd="2" destOrd="0" parTransId="{71578600-765B-420F-86E4-5502DBB62727}" sibTransId="{AA00D441-9146-46A8-963A-3B3BBD81E3FE}"/>
    <dgm:cxn modelId="{AD7E9B23-B682-4A51-B4DB-7735C77F2A01}" type="presOf" srcId="{B50E88AA-B3FB-4F3B-BA11-4AA570EF6CD7}" destId="{C7AB9D72-5A18-45D9-B387-4280144AA705}" srcOrd="0" destOrd="0" presId="urn:microsoft.com/office/officeart/2005/8/layout/default"/>
    <dgm:cxn modelId="{BD487129-DD46-4229-BD12-1601924DD371}" srcId="{365DF7AA-486B-40C7-A69D-5E6BC39580E1}" destId="{50855804-ECDF-43B0-B6B6-6BCA79CCB4EC}" srcOrd="1" destOrd="0" parTransId="{A5D23BA2-0BD1-4334-AFB0-BE40809E2BDF}" sibTransId="{4F7B40FA-B207-4383-A7D6-84179D78F956}"/>
    <dgm:cxn modelId="{F44ED335-BDF3-44EC-9FFE-F894514DF376}" type="presOf" srcId="{5AD4D7F9-571A-47D8-95FD-2E7A99B52217}" destId="{CD5B7FDB-D82E-4D01-8CB4-038FEE999AF4}" srcOrd="0" destOrd="0" presId="urn:microsoft.com/office/officeart/2005/8/layout/default"/>
    <dgm:cxn modelId="{9F674736-1A0C-48CE-BC55-8EB7FFEF39D2}" type="presOf" srcId="{3798A16B-EC81-474D-864C-56CC88151C94}" destId="{9B5A89DE-C08D-4B18-8ABA-45EB14154613}" srcOrd="0" destOrd="0" presId="urn:microsoft.com/office/officeart/2005/8/layout/default"/>
    <dgm:cxn modelId="{CCB32465-3CB0-48C5-BA55-3572C69F1A69}" srcId="{365DF7AA-486B-40C7-A69D-5E6BC39580E1}" destId="{3798A16B-EC81-474D-864C-56CC88151C94}" srcOrd="4" destOrd="0" parTransId="{1B7D48F0-79A7-4DF3-A45E-D1524BF668DE}" sibTransId="{756FC719-D6AA-43AB-9827-1103DBA4C366}"/>
    <dgm:cxn modelId="{B6CED569-3DAC-4A39-9A7E-AFE96ED98F63}" type="presOf" srcId="{365DF7AA-486B-40C7-A69D-5E6BC39580E1}" destId="{476EBFA0-9ADF-4402-B07A-CF2E4329578F}" srcOrd="0" destOrd="0" presId="urn:microsoft.com/office/officeart/2005/8/layout/default"/>
    <dgm:cxn modelId="{40040F98-7EF2-47C6-AC1A-139350D09861}" type="presOf" srcId="{50855804-ECDF-43B0-B6B6-6BCA79CCB4EC}" destId="{B5C9EB07-8DF2-44A1-8862-99E516EDE4A8}" srcOrd="0" destOrd="0" presId="urn:microsoft.com/office/officeart/2005/8/layout/default"/>
    <dgm:cxn modelId="{CA1696AB-67B6-4421-997C-64CE81E92BA6}" type="presOf" srcId="{F28F2F4D-2BD0-4E32-9666-EF5A3AD3DDAF}" destId="{DCA178E1-B561-4702-AD85-5F149C2D0E20}" srcOrd="0" destOrd="0" presId="urn:microsoft.com/office/officeart/2005/8/layout/default"/>
    <dgm:cxn modelId="{6713B2B3-B64A-4962-B59A-924ABB28FDC5}" srcId="{365DF7AA-486B-40C7-A69D-5E6BC39580E1}" destId="{B50E88AA-B3FB-4F3B-BA11-4AA570EF6CD7}" srcOrd="3" destOrd="0" parTransId="{CA2CAA48-9B65-47E9-A35F-915B87180CFD}" sibTransId="{EA0B83A3-5010-4E22-9548-B93546A5DE9D}"/>
    <dgm:cxn modelId="{D20F03B7-8582-441F-9971-4AB4124AA21A}" srcId="{365DF7AA-486B-40C7-A69D-5E6BC39580E1}" destId="{F28F2F4D-2BD0-4E32-9666-EF5A3AD3DDAF}" srcOrd="0" destOrd="0" parTransId="{0204C611-90E0-4D9B-86F7-1D880ACD9F53}" sibTransId="{4827F6ED-BAB2-46FF-A080-4D182436D616}"/>
    <dgm:cxn modelId="{5EAD160B-0339-449E-A357-07B4BBE059D8}" type="presParOf" srcId="{476EBFA0-9ADF-4402-B07A-CF2E4329578F}" destId="{DCA178E1-B561-4702-AD85-5F149C2D0E20}" srcOrd="0" destOrd="0" presId="urn:microsoft.com/office/officeart/2005/8/layout/default"/>
    <dgm:cxn modelId="{C80FE6F9-8949-4F71-BD27-6A98BD7DDA35}" type="presParOf" srcId="{476EBFA0-9ADF-4402-B07A-CF2E4329578F}" destId="{B62EA9E4-1F75-439F-BB45-26AD5E6F3469}" srcOrd="1" destOrd="0" presId="urn:microsoft.com/office/officeart/2005/8/layout/default"/>
    <dgm:cxn modelId="{3B44C38C-2775-433D-B156-B163D717E878}" type="presParOf" srcId="{476EBFA0-9ADF-4402-B07A-CF2E4329578F}" destId="{B5C9EB07-8DF2-44A1-8862-99E516EDE4A8}" srcOrd="2" destOrd="0" presId="urn:microsoft.com/office/officeart/2005/8/layout/default"/>
    <dgm:cxn modelId="{BC4E6081-74A3-463D-B00C-86CB6E7E1415}" type="presParOf" srcId="{476EBFA0-9ADF-4402-B07A-CF2E4329578F}" destId="{9E4D2C30-3E07-4ED4-BF9E-A84713327F5F}" srcOrd="3" destOrd="0" presId="urn:microsoft.com/office/officeart/2005/8/layout/default"/>
    <dgm:cxn modelId="{D1F9FFA6-A52C-4316-8A02-F9A178794A8C}" type="presParOf" srcId="{476EBFA0-9ADF-4402-B07A-CF2E4329578F}" destId="{CD5B7FDB-D82E-4D01-8CB4-038FEE999AF4}" srcOrd="4" destOrd="0" presId="urn:microsoft.com/office/officeart/2005/8/layout/default"/>
    <dgm:cxn modelId="{3960F9A5-FEE2-4EDD-8F51-5A58D0BFF051}" type="presParOf" srcId="{476EBFA0-9ADF-4402-B07A-CF2E4329578F}" destId="{67D7B2E3-573B-4E11-A9AB-4283A407D2C3}" srcOrd="5" destOrd="0" presId="urn:microsoft.com/office/officeart/2005/8/layout/default"/>
    <dgm:cxn modelId="{66DCDB52-7431-4EDA-8F98-1DB2CDD723A9}" type="presParOf" srcId="{476EBFA0-9ADF-4402-B07A-CF2E4329578F}" destId="{C7AB9D72-5A18-45D9-B387-4280144AA705}" srcOrd="6" destOrd="0" presId="urn:microsoft.com/office/officeart/2005/8/layout/default"/>
    <dgm:cxn modelId="{FCEECA52-6ECA-4142-8953-64AA057A63B4}" type="presParOf" srcId="{476EBFA0-9ADF-4402-B07A-CF2E4329578F}" destId="{5CEAAAF8-CB72-484A-A1D3-29494E11E9ED}" srcOrd="7" destOrd="0" presId="urn:microsoft.com/office/officeart/2005/8/layout/default"/>
    <dgm:cxn modelId="{E1A33BCD-C21C-47B5-8759-1530ABCB9D10}" type="presParOf" srcId="{476EBFA0-9ADF-4402-B07A-CF2E4329578F}" destId="{9B5A89DE-C08D-4B18-8ABA-45EB1415461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A178E1-B561-4702-AD85-5F149C2D0E20}">
      <dsp:nvSpPr>
        <dsp:cNvPr id="0" name=""/>
        <dsp:cNvSpPr/>
      </dsp:nvSpPr>
      <dsp:spPr>
        <a:xfrm>
          <a:off x="560191" y="2431"/>
          <a:ext cx="1977147" cy="11862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Przytulanie, masażyki, wspólne czytanie....</a:t>
          </a:r>
          <a:endParaRPr lang="en-US" sz="1700" kern="1200"/>
        </a:p>
      </dsp:txBody>
      <dsp:txXfrm>
        <a:off x="560191" y="2431"/>
        <a:ext cx="1977147" cy="1186288"/>
      </dsp:txXfrm>
    </dsp:sp>
    <dsp:sp modelId="{B5C9EB07-8DF2-44A1-8862-99E516EDE4A8}">
      <dsp:nvSpPr>
        <dsp:cNvPr id="0" name=""/>
        <dsp:cNvSpPr/>
      </dsp:nvSpPr>
      <dsp:spPr>
        <a:xfrm>
          <a:off x="2735053" y="2431"/>
          <a:ext cx="1977147" cy="11862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Mówienie dziecku, że się je kocha </a:t>
          </a:r>
          <a:endParaRPr lang="en-US" sz="1700" kern="1200"/>
        </a:p>
      </dsp:txBody>
      <dsp:txXfrm>
        <a:off x="2735053" y="2431"/>
        <a:ext cx="1977147" cy="1186288"/>
      </dsp:txXfrm>
    </dsp:sp>
    <dsp:sp modelId="{CD5B7FDB-D82E-4D01-8CB4-038FEE999AF4}">
      <dsp:nvSpPr>
        <dsp:cNvPr id="0" name=""/>
        <dsp:cNvSpPr/>
      </dsp:nvSpPr>
      <dsp:spPr>
        <a:xfrm>
          <a:off x="560191" y="1386434"/>
          <a:ext cx="1977147" cy="11862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Dostrzeganie i zauważanie nawet drobnych wysiłków i starań dziecka</a:t>
          </a:r>
          <a:endParaRPr lang="en-US" sz="1700" kern="1200"/>
        </a:p>
      </dsp:txBody>
      <dsp:txXfrm>
        <a:off x="560191" y="1386434"/>
        <a:ext cx="1977147" cy="1186288"/>
      </dsp:txXfrm>
    </dsp:sp>
    <dsp:sp modelId="{C7AB9D72-5A18-45D9-B387-4280144AA705}">
      <dsp:nvSpPr>
        <dsp:cNvPr id="0" name=""/>
        <dsp:cNvSpPr/>
      </dsp:nvSpPr>
      <dsp:spPr>
        <a:xfrm>
          <a:off x="2735053" y="1386434"/>
          <a:ext cx="1977147" cy="11862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Czas tylko dla dziecka </a:t>
          </a:r>
          <a:endParaRPr lang="en-US" sz="1700" kern="1200"/>
        </a:p>
      </dsp:txBody>
      <dsp:txXfrm>
        <a:off x="2735053" y="1386434"/>
        <a:ext cx="1977147" cy="1186288"/>
      </dsp:txXfrm>
    </dsp:sp>
    <dsp:sp modelId="{9B5A89DE-C08D-4B18-8ABA-45EB14154613}">
      <dsp:nvSpPr>
        <dsp:cNvPr id="0" name=""/>
        <dsp:cNvSpPr/>
      </dsp:nvSpPr>
      <dsp:spPr>
        <a:xfrm>
          <a:off x="1647622" y="2770437"/>
          <a:ext cx="1977147" cy="11862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I CO JESZCZE?</a:t>
          </a:r>
          <a:endParaRPr lang="en-US" sz="1700" kern="1200"/>
        </a:p>
      </dsp:txBody>
      <dsp:txXfrm>
        <a:off x="1647622" y="2770437"/>
        <a:ext cx="1977147" cy="1186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9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9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4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4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4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4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9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9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4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4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4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8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8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8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9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1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2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3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3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3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slideLayout" Target="../slideLayouts/slideLayout1.xml"/><Relationship Id="rId10" Type="http://schemas.openxmlformats.org/officeDocument/2006/relationships/slideLayout" Target="../slideLayouts/slideLayout2.xml"/><Relationship Id="rId11" Type="http://schemas.openxmlformats.org/officeDocument/2006/relationships/slideLayout" Target="../slideLayouts/slideLayout3.xml"/><Relationship Id="rId12" Type="http://schemas.openxmlformats.org/officeDocument/2006/relationships/slideLayout" Target="../slideLayouts/slideLayout4.xml"/><Relationship Id="rId13" Type="http://schemas.openxmlformats.org/officeDocument/2006/relationships/slideLayout" Target="../slideLayouts/slideLayout5.xml"/><Relationship Id="rId14" Type="http://schemas.openxmlformats.org/officeDocument/2006/relationships/slideLayout" Target="../slideLayouts/slideLayout6.xml"/><Relationship Id="rId15" Type="http://schemas.openxmlformats.org/officeDocument/2006/relationships/slideLayout" Target="../slideLayouts/slideLayout7.xml"/><Relationship Id="rId16" Type="http://schemas.openxmlformats.org/officeDocument/2006/relationships/slideLayout" Target="../slideLayouts/slideLayout8.xml"/><Relationship Id="rId17" Type="http://schemas.openxmlformats.org/officeDocument/2006/relationships/slideLayout" Target="../slideLayouts/slideLayout9.xml"/><Relationship Id="rId18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1.xml"/><Relationship Id="rId20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-15840" y="0"/>
            <a:ext cx="12229560" cy="6855840"/>
            <a:chOff x="-15840" y="0"/>
            <a:chExt cx="12229560" cy="6855840"/>
          </a:xfrm>
        </p:grpSpPr>
        <p:pic>
          <p:nvPicPr>
            <p:cNvPr id="1" name="Picture 7" descr=""/>
            <p:cNvPicPr/>
            <p:nvPr/>
          </p:nvPicPr>
          <p:blipFill>
            <a:blip r:embed="rId3"/>
            <a:stretch/>
          </p:blipFill>
          <p:spPr>
            <a:xfrm>
              <a:off x="0" y="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CustomShape 2"/>
            <p:cNvSpPr/>
            <p:nvPr/>
          </p:nvSpPr>
          <p:spPr>
            <a:xfrm>
              <a:off x="608040" y="609480"/>
              <a:ext cx="10972440" cy="563832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3" name="Picture 9" descr=""/>
            <p:cNvPicPr/>
            <p:nvPr/>
          </p:nvPicPr>
          <p:blipFill>
            <a:blip r:embed="rId4"/>
            <a:stretch/>
          </p:blipFill>
          <p:spPr>
            <a:xfrm>
              <a:off x="-15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Picture 10" descr=""/>
            <p:cNvPicPr/>
            <p:nvPr/>
          </p:nvPicPr>
          <p:blipFill>
            <a:blip r:embed="rId5"/>
            <a:stretch/>
          </p:blipFill>
          <p:spPr>
            <a:xfrm>
              <a:off x="11436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" name="Group 3"/>
          <p:cNvGrpSpPr/>
          <p:nvPr/>
        </p:nvGrpSpPr>
        <p:grpSpPr>
          <a:xfrm>
            <a:off x="-16920" y="0"/>
            <a:ext cx="12230640" cy="6855840"/>
            <a:chOff x="-16920" y="0"/>
            <a:chExt cx="12230640" cy="6855840"/>
          </a:xfrm>
        </p:grpSpPr>
        <p:pic>
          <p:nvPicPr>
            <p:cNvPr id="6" name="Picture 15" descr=""/>
            <p:cNvPicPr/>
            <p:nvPr/>
          </p:nvPicPr>
          <p:blipFill>
            <a:blip r:embed="rId6"/>
            <a:stretch/>
          </p:blipFill>
          <p:spPr>
            <a:xfrm>
              <a:off x="0" y="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CustomShape 4"/>
            <p:cNvSpPr/>
            <p:nvPr/>
          </p:nvSpPr>
          <p:spPr>
            <a:xfrm>
              <a:off x="2328480" y="1540800"/>
              <a:ext cx="7543440" cy="383508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8" name="Picture 16" descr=""/>
            <p:cNvPicPr/>
            <p:nvPr/>
          </p:nvPicPr>
          <p:blipFill>
            <a:blip r:embed="rId7"/>
            <a:stretch/>
          </p:blipFill>
          <p:spPr>
            <a:xfrm>
              <a:off x="-16920" y="3147480"/>
              <a:ext cx="2477520" cy="612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19" descr=""/>
            <p:cNvPicPr/>
            <p:nvPr/>
          </p:nvPicPr>
          <p:blipFill>
            <a:blip r:embed="rId8"/>
            <a:stretch/>
          </p:blipFill>
          <p:spPr>
            <a:xfrm>
              <a:off x="9736200" y="3147480"/>
              <a:ext cx="2477520" cy="612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PlaceHolder 5"/>
          <p:cNvSpPr>
            <a:spLocks noGrp="1"/>
          </p:cNvSpPr>
          <p:nvPr>
            <p:ph type="title"/>
          </p:nvPr>
        </p:nvSpPr>
        <p:spPr>
          <a:xfrm>
            <a:off x="2692440" y="1871280"/>
            <a:ext cx="6815160" cy="151524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262626"/>
                </a:solidFill>
                <a:latin typeface="Garamond"/>
              </a:rPr>
              <a:t>Kliknij, aby edytować styl</a:t>
            </a:r>
            <a:endParaRPr b="0" lang="en-US" sz="5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1" name="PlaceHolder 6"/>
          <p:cNvSpPr>
            <a:spLocks noGrp="1"/>
          </p:cNvSpPr>
          <p:nvPr>
            <p:ph type="dt"/>
          </p:nvPr>
        </p:nvSpPr>
        <p:spPr>
          <a:xfrm>
            <a:off x="7983360" y="5037840"/>
            <a:ext cx="897120" cy="27900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FB59257-4443-4A49-B060-CADB07E763D1}" type="datetime">
              <a:rPr b="0" lang="pl-PL" sz="1000" spc="-1" strike="noStrike">
                <a:solidFill>
                  <a:srgbClr val="000000"/>
                </a:solidFill>
                <a:latin typeface="Garamond"/>
              </a:rPr>
              <a:t>25-2-11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12" name="PlaceHolder 7"/>
          <p:cNvSpPr>
            <a:spLocks noGrp="1"/>
          </p:cNvSpPr>
          <p:nvPr>
            <p:ph type="ftr"/>
          </p:nvPr>
        </p:nvSpPr>
        <p:spPr>
          <a:xfrm>
            <a:off x="2692440" y="5037840"/>
            <a:ext cx="5214240" cy="2790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3" name="PlaceHolder 8"/>
          <p:cNvSpPr>
            <a:spLocks noGrp="1"/>
          </p:cNvSpPr>
          <p:nvPr>
            <p:ph type="sldNum"/>
          </p:nvPr>
        </p:nvSpPr>
        <p:spPr>
          <a:xfrm>
            <a:off x="8956800" y="5037840"/>
            <a:ext cx="550800" cy="27900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16892B5-84C5-4B96-9C66-0AAE9D87EA58}" type="slidenum">
              <a:rPr b="0" lang="pl-PL" sz="1000" spc="-1" strike="noStrike">
                <a:solidFill>
                  <a:srgbClr val="000000"/>
                </a:solidFill>
                <a:latin typeface="Garamond"/>
              </a:rPr>
              <a:t>42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14" name="Line 9"/>
          <p:cNvSpPr/>
          <p:nvPr/>
        </p:nvSpPr>
        <p:spPr>
          <a:xfrm>
            <a:off x="2692080" y="3521880"/>
            <a:ext cx="681588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" name="PlaceHolder 1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Click to edit the outline text format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262626"/>
                </a:solidFill>
                <a:latin typeface="Garamond"/>
              </a:rPr>
              <a:t>Second Outline Level</a:t>
            </a:r>
            <a:endParaRPr b="0" lang="en-US" sz="1800" spc="-1" strike="noStrike">
              <a:solidFill>
                <a:srgbClr val="262626"/>
              </a:solidFill>
              <a:latin typeface="Garamond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262626"/>
                </a:solidFill>
                <a:latin typeface="Garamond"/>
              </a:rPr>
              <a:t>Third Outline Level</a:t>
            </a:r>
            <a:endParaRPr b="0" lang="en-US" sz="1600" spc="-1" strike="noStrike">
              <a:solidFill>
                <a:srgbClr val="262626"/>
              </a:solidFill>
              <a:latin typeface="Garamond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262626"/>
                </a:solidFill>
                <a:latin typeface="Garamond"/>
              </a:rPr>
              <a:t>Fourth Outline Level</a:t>
            </a:r>
            <a:endParaRPr b="0" lang="en-US" sz="1400" spc="-1" strike="noStrike">
              <a:solidFill>
                <a:srgbClr val="262626"/>
              </a:solidFill>
              <a:latin typeface="Garamond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Fifth Outline Level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Sixth Outline Level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Seventh Outline Level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1"/>
          <p:cNvGrpSpPr/>
          <p:nvPr/>
        </p:nvGrpSpPr>
        <p:grpSpPr>
          <a:xfrm>
            <a:off x="-15840" y="0"/>
            <a:ext cx="12229560" cy="6855840"/>
            <a:chOff x="-15840" y="0"/>
            <a:chExt cx="12229560" cy="6855840"/>
          </a:xfrm>
        </p:grpSpPr>
        <p:pic>
          <p:nvPicPr>
            <p:cNvPr id="53" name="Picture 7" descr=""/>
            <p:cNvPicPr/>
            <p:nvPr/>
          </p:nvPicPr>
          <p:blipFill>
            <a:blip r:embed="rId3"/>
            <a:stretch/>
          </p:blipFill>
          <p:spPr>
            <a:xfrm>
              <a:off x="0" y="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4" name="CustomShape 2"/>
            <p:cNvSpPr/>
            <p:nvPr/>
          </p:nvSpPr>
          <p:spPr>
            <a:xfrm>
              <a:off x="608040" y="609480"/>
              <a:ext cx="10972440" cy="563832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55" name="Picture 9" descr=""/>
            <p:cNvPicPr/>
            <p:nvPr/>
          </p:nvPicPr>
          <p:blipFill>
            <a:blip r:embed="rId4"/>
            <a:stretch/>
          </p:blipFill>
          <p:spPr>
            <a:xfrm>
              <a:off x="-15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0" descr=""/>
            <p:cNvPicPr/>
            <p:nvPr/>
          </p:nvPicPr>
          <p:blipFill>
            <a:blip r:embed="rId5"/>
            <a:stretch/>
          </p:blipFill>
          <p:spPr>
            <a:xfrm>
              <a:off x="11436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7" name="Line 3"/>
          <p:cNvSpPr/>
          <p:nvPr/>
        </p:nvSpPr>
        <p:spPr>
          <a:xfrm>
            <a:off x="1396080" y="2421360"/>
            <a:ext cx="940716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8" name="PlaceHolder 4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Kliknij, aby edytować styl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body"/>
          </p:nvPr>
        </p:nvSpPr>
        <p:spPr>
          <a:xfrm>
            <a:off x="1295280" y="2557080"/>
            <a:ext cx="9600840" cy="3318480"/>
          </a:xfrm>
          <a:prstGeom prst="rect">
            <a:avLst/>
          </a:prstGeom>
        </p:spPr>
        <p:txBody>
          <a:bodyPr>
            <a:no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Edytuj style wzorca tekstu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lvl="1" marL="743040" indent="-28548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Drugi poziom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 lvl="2" marL="1200240" indent="-28548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800" spc="-1" strike="noStrike">
                <a:solidFill>
                  <a:srgbClr val="262626"/>
                </a:solidFill>
                <a:latin typeface="Garamond"/>
              </a:rPr>
              <a:t>Trzeci poziom</a:t>
            </a:r>
            <a:endParaRPr b="0" lang="en-US" sz="1800" spc="-1" strike="noStrike">
              <a:solidFill>
                <a:srgbClr val="262626"/>
              </a:solidFill>
              <a:latin typeface="Garamond"/>
            </a:endParaRPr>
          </a:p>
          <a:p>
            <a:pPr lvl="3" marL="1542960" indent="-1710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600" spc="-1" strike="noStrike">
                <a:solidFill>
                  <a:srgbClr val="262626"/>
                </a:solidFill>
                <a:latin typeface="Garamond"/>
              </a:rPr>
              <a:t>Czwarty poziom</a:t>
            </a:r>
            <a:endParaRPr b="0" lang="en-US" sz="1600" spc="-1" strike="noStrike">
              <a:solidFill>
                <a:srgbClr val="262626"/>
              </a:solidFill>
              <a:latin typeface="Garamond"/>
            </a:endParaRPr>
          </a:p>
          <a:p>
            <a:pPr lvl="4" marL="2000160" indent="-1710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400" spc="-1" strike="noStrike">
                <a:solidFill>
                  <a:srgbClr val="262626"/>
                </a:solidFill>
                <a:latin typeface="Garamond"/>
              </a:rPr>
              <a:t>Piąty poziom</a:t>
            </a:r>
            <a:endParaRPr b="0" lang="en-US" sz="1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60" name="PlaceHolder 6"/>
          <p:cNvSpPr>
            <a:spLocks noGrp="1"/>
          </p:cNvSpPr>
          <p:nvPr>
            <p:ph type="dt"/>
          </p:nvPr>
        </p:nvSpPr>
        <p:spPr>
          <a:xfrm>
            <a:off x="8677440" y="5969160"/>
            <a:ext cx="1599840" cy="27900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A8276B5-9489-4F77-8F13-79836B60E3C8}" type="datetime">
              <a:rPr b="0" lang="pl-PL" sz="1000" spc="-1" strike="noStrike">
                <a:solidFill>
                  <a:srgbClr val="000000"/>
                </a:solidFill>
                <a:latin typeface="Garamond"/>
              </a:rPr>
              <a:t>25-2-11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61" name="PlaceHolder 7"/>
          <p:cNvSpPr>
            <a:spLocks noGrp="1"/>
          </p:cNvSpPr>
          <p:nvPr>
            <p:ph type="ftr"/>
          </p:nvPr>
        </p:nvSpPr>
        <p:spPr>
          <a:xfrm>
            <a:off x="1295280" y="5969160"/>
            <a:ext cx="7305480" cy="2790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62" name="PlaceHolder 8"/>
          <p:cNvSpPr>
            <a:spLocks noGrp="1"/>
          </p:cNvSpPr>
          <p:nvPr>
            <p:ph type="sldNum"/>
          </p:nvPr>
        </p:nvSpPr>
        <p:spPr>
          <a:xfrm>
            <a:off x="10353960" y="5969160"/>
            <a:ext cx="542160" cy="27900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16385D0-9A24-4B25-9BE8-06CEF76151EF}" type="slidenum">
              <a:rPr b="0" lang="pl-PL" sz="1000" spc="-1" strike="noStrike">
                <a:solidFill>
                  <a:srgbClr val="000000"/>
                </a:solidFill>
                <a:latin typeface="Garamond"/>
              </a:rPr>
              <a:t>1</a:t>
            </a:fld>
            <a:endParaRPr b="0" lang="pl-PL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1"/>
          <p:cNvGrpSpPr/>
          <p:nvPr/>
        </p:nvGrpSpPr>
        <p:grpSpPr>
          <a:xfrm>
            <a:off x="-15840" y="0"/>
            <a:ext cx="12229560" cy="6855840"/>
            <a:chOff x="-15840" y="0"/>
            <a:chExt cx="12229560" cy="6855840"/>
          </a:xfrm>
        </p:grpSpPr>
        <p:pic>
          <p:nvPicPr>
            <p:cNvPr id="100" name="Picture 7" descr=""/>
            <p:cNvPicPr/>
            <p:nvPr/>
          </p:nvPicPr>
          <p:blipFill>
            <a:blip r:embed="rId3"/>
            <a:stretch/>
          </p:blipFill>
          <p:spPr>
            <a:xfrm>
              <a:off x="0" y="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1" name="CustomShape 2"/>
            <p:cNvSpPr/>
            <p:nvPr/>
          </p:nvSpPr>
          <p:spPr>
            <a:xfrm>
              <a:off x="608040" y="609480"/>
              <a:ext cx="10972440" cy="563832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102" name="Picture 9" descr=""/>
            <p:cNvPicPr/>
            <p:nvPr/>
          </p:nvPicPr>
          <p:blipFill>
            <a:blip r:embed="rId4"/>
            <a:stretch/>
          </p:blipFill>
          <p:spPr>
            <a:xfrm>
              <a:off x="-15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" descr=""/>
            <p:cNvPicPr/>
            <p:nvPr/>
          </p:nvPicPr>
          <p:blipFill>
            <a:blip r:embed="rId5"/>
            <a:stretch/>
          </p:blipFill>
          <p:spPr>
            <a:xfrm>
              <a:off x="11436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4" name="PlaceHolder 3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Kliknij, aby edytować styl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1295280" y="2658600"/>
            <a:ext cx="4717800" cy="57600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672"/>
              </a:spcBef>
              <a:spcAft>
                <a:spcPts val="601"/>
              </a:spcAft>
            </a:pPr>
            <a:r>
              <a:rPr b="0" lang="en-US" sz="2800" spc="-1" strike="noStrike">
                <a:solidFill>
                  <a:srgbClr val="83992a"/>
                </a:solidFill>
                <a:latin typeface="Garamond"/>
              </a:rPr>
              <a:t>Edytuj style wzorca tekstu</a:t>
            </a:r>
            <a:endParaRPr b="0" lang="en-US" sz="28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1295280" y="3243240"/>
            <a:ext cx="4717800" cy="2632320"/>
          </a:xfrm>
          <a:prstGeom prst="rect">
            <a:avLst/>
          </a:prstGeom>
        </p:spPr>
        <p:txBody>
          <a:bodyPr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Edytuj style wzorca tekstu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lvl="1" marL="743040" indent="-28548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Drugi poziom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 lvl="2" marL="1200240" indent="-28548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800" spc="-1" strike="noStrike">
                <a:solidFill>
                  <a:srgbClr val="262626"/>
                </a:solidFill>
                <a:latin typeface="Garamond"/>
              </a:rPr>
              <a:t>Trzeci poziom</a:t>
            </a:r>
            <a:endParaRPr b="0" lang="en-US" sz="1800" spc="-1" strike="noStrike">
              <a:solidFill>
                <a:srgbClr val="262626"/>
              </a:solidFill>
              <a:latin typeface="Garamond"/>
            </a:endParaRPr>
          </a:p>
          <a:p>
            <a:pPr lvl="3" marL="1542960" indent="-1710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600" spc="-1" strike="noStrike">
                <a:solidFill>
                  <a:srgbClr val="262626"/>
                </a:solidFill>
                <a:latin typeface="Garamond"/>
              </a:rPr>
              <a:t>Czwarty poziom</a:t>
            </a:r>
            <a:endParaRPr b="0" lang="en-US" sz="1600" spc="-1" strike="noStrike">
              <a:solidFill>
                <a:srgbClr val="262626"/>
              </a:solidFill>
              <a:latin typeface="Garamond"/>
            </a:endParaRPr>
          </a:p>
          <a:p>
            <a:pPr lvl="4" marL="2000160" indent="-1710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400" spc="-1" strike="noStrike">
                <a:solidFill>
                  <a:srgbClr val="262626"/>
                </a:solidFill>
                <a:latin typeface="Garamond"/>
              </a:rPr>
              <a:t>Piąty poziom</a:t>
            </a:r>
            <a:endParaRPr b="0" lang="en-US" sz="1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07" name="PlaceHolder 6"/>
          <p:cNvSpPr>
            <a:spLocks noGrp="1"/>
          </p:cNvSpPr>
          <p:nvPr>
            <p:ph type="body"/>
          </p:nvPr>
        </p:nvSpPr>
        <p:spPr>
          <a:xfrm>
            <a:off x="6180840" y="2658600"/>
            <a:ext cx="4717800" cy="57600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672"/>
              </a:spcBef>
              <a:spcAft>
                <a:spcPts val="601"/>
              </a:spcAft>
            </a:pPr>
            <a:r>
              <a:rPr b="0" lang="en-US" sz="2800" spc="-1" strike="noStrike">
                <a:solidFill>
                  <a:srgbClr val="83992a"/>
                </a:solidFill>
                <a:latin typeface="Garamond"/>
              </a:rPr>
              <a:t>Edytuj style wzorca tekstu</a:t>
            </a:r>
            <a:endParaRPr b="0" lang="en-US" sz="28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08" name="PlaceHolder 7"/>
          <p:cNvSpPr>
            <a:spLocks noGrp="1"/>
          </p:cNvSpPr>
          <p:nvPr>
            <p:ph type="body"/>
          </p:nvPr>
        </p:nvSpPr>
        <p:spPr>
          <a:xfrm>
            <a:off x="6180840" y="3243240"/>
            <a:ext cx="4717800" cy="2632320"/>
          </a:xfrm>
          <a:prstGeom prst="rect">
            <a:avLst/>
          </a:prstGeom>
        </p:spPr>
        <p:txBody>
          <a:bodyPr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Edytuj style wzorca tekstu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lvl="1" marL="743040" indent="-28548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Drugi poziom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 lvl="2" marL="1200240" indent="-28548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800" spc="-1" strike="noStrike">
                <a:solidFill>
                  <a:srgbClr val="262626"/>
                </a:solidFill>
                <a:latin typeface="Garamond"/>
              </a:rPr>
              <a:t>Trzeci poziom</a:t>
            </a:r>
            <a:endParaRPr b="0" lang="en-US" sz="1800" spc="-1" strike="noStrike">
              <a:solidFill>
                <a:srgbClr val="262626"/>
              </a:solidFill>
              <a:latin typeface="Garamond"/>
            </a:endParaRPr>
          </a:p>
          <a:p>
            <a:pPr lvl="3" marL="1542960" indent="-1710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600" spc="-1" strike="noStrike">
                <a:solidFill>
                  <a:srgbClr val="262626"/>
                </a:solidFill>
                <a:latin typeface="Garamond"/>
              </a:rPr>
              <a:t>Czwarty poziom</a:t>
            </a:r>
            <a:endParaRPr b="0" lang="en-US" sz="1600" spc="-1" strike="noStrike">
              <a:solidFill>
                <a:srgbClr val="262626"/>
              </a:solidFill>
              <a:latin typeface="Garamond"/>
            </a:endParaRPr>
          </a:p>
          <a:p>
            <a:pPr lvl="4" marL="2000160" indent="-1710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400" spc="-1" strike="noStrike">
                <a:solidFill>
                  <a:srgbClr val="262626"/>
                </a:solidFill>
                <a:latin typeface="Garamond"/>
              </a:rPr>
              <a:t>Piąty poziom</a:t>
            </a:r>
            <a:endParaRPr b="0" lang="en-US" sz="1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09" name="PlaceHolder 8"/>
          <p:cNvSpPr>
            <a:spLocks noGrp="1"/>
          </p:cNvSpPr>
          <p:nvPr>
            <p:ph type="dt"/>
          </p:nvPr>
        </p:nvSpPr>
        <p:spPr>
          <a:xfrm>
            <a:off x="8677440" y="5969160"/>
            <a:ext cx="1599840" cy="27900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80ED40D-5423-4B44-B88D-F5101F6EB945}" type="datetime">
              <a:rPr b="0" lang="pl-PL" sz="1000" spc="-1" strike="noStrike">
                <a:solidFill>
                  <a:srgbClr val="000000"/>
                </a:solidFill>
                <a:latin typeface="Garamond"/>
              </a:rPr>
              <a:t>25-2-11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110" name="PlaceHolder 9"/>
          <p:cNvSpPr>
            <a:spLocks noGrp="1"/>
          </p:cNvSpPr>
          <p:nvPr>
            <p:ph type="ftr"/>
          </p:nvPr>
        </p:nvSpPr>
        <p:spPr>
          <a:xfrm>
            <a:off x="1295280" y="5969160"/>
            <a:ext cx="7305480" cy="2790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11" name="PlaceHolder 10"/>
          <p:cNvSpPr>
            <a:spLocks noGrp="1"/>
          </p:cNvSpPr>
          <p:nvPr>
            <p:ph type="sldNum"/>
          </p:nvPr>
        </p:nvSpPr>
        <p:spPr>
          <a:xfrm>
            <a:off x="10353960" y="5969160"/>
            <a:ext cx="542160" cy="27900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03A6190-F7F6-40B0-A34F-B2B0EEE06514}" type="slidenum">
              <a:rPr b="0" lang="pl-PL" sz="1000" spc="-1" strike="noStrike">
                <a:solidFill>
                  <a:srgbClr val="000000"/>
                </a:solidFill>
                <a:latin typeface="Garamond"/>
              </a:rPr>
              <a:t>&lt;number&gt;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112" name="Line 11"/>
          <p:cNvSpPr/>
          <p:nvPr/>
        </p:nvSpPr>
        <p:spPr>
          <a:xfrm>
            <a:off x="1396080" y="2421360"/>
            <a:ext cx="940716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"/>
          <p:cNvGrpSpPr/>
          <p:nvPr/>
        </p:nvGrpSpPr>
        <p:grpSpPr>
          <a:xfrm>
            <a:off x="-15840" y="0"/>
            <a:ext cx="12229560" cy="6855840"/>
            <a:chOff x="-15840" y="0"/>
            <a:chExt cx="12229560" cy="6855840"/>
          </a:xfrm>
        </p:grpSpPr>
        <p:pic>
          <p:nvPicPr>
            <p:cNvPr id="150" name="Picture 7" descr=""/>
            <p:cNvPicPr/>
            <p:nvPr/>
          </p:nvPicPr>
          <p:blipFill>
            <a:blip r:embed="rId3"/>
            <a:stretch/>
          </p:blipFill>
          <p:spPr>
            <a:xfrm>
              <a:off x="0" y="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1" name="CustomShape 2"/>
            <p:cNvSpPr/>
            <p:nvPr/>
          </p:nvSpPr>
          <p:spPr>
            <a:xfrm>
              <a:off x="608040" y="609480"/>
              <a:ext cx="10972440" cy="563832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152" name="Picture 9" descr=""/>
            <p:cNvPicPr/>
            <p:nvPr/>
          </p:nvPicPr>
          <p:blipFill>
            <a:blip r:embed="rId4"/>
            <a:stretch/>
          </p:blipFill>
          <p:spPr>
            <a:xfrm>
              <a:off x="-15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3" name="Picture 10" descr=""/>
            <p:cNvPicPr/>
            <p:nvPr/>
          </p:nvPicPr>
          <p:blipFill>
            <a:blip r:embed="rId5"/>
            <a:stretch/>
          </p:blipFill>
          <p:spPr>
            <a:xfrm>
              <a:off x="11436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4" name="PlaceHolder 3"/>
          <p:cNvSpPr>
            <a:spLocks noGrp="1"/>
          </p:cNvSpPr>
          <p:nvPr>
            <p:ph type="title"/>
          </p:nvPr>
        </p:nvSpPr>
        <p:spPr>
          <a:xfrm>
            <a:off x="1303920" y="982080"/>
            <a:ext cx="9592200" cy="2954520"/>
          </a:xfrm>
          <a:prstGeom prst="rect">
            <a:avLst/>
          </a:prstGeom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262626"/>
                </a:solidFill>
                <a:latin typeface="Garamond"/>
              </a:rPr>
              <a:t>Kliknij, aby edytować styl</a:t>
            </a:r>
            <a:endParaRPr b="0" lang="en-US" sz="32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1303920" y="4343400"/>
            <a:ext cx="9592200" cy="1532160"/>
          </a:xfrm>
          <a:prstGeom prst="rect">
            <a:avLst/>
          </a:prstGeom>
        </p:spPr>
        <p:txBody>
          <a:bodyPr anchor="ctr">
            <a:normAutofit/>
          </a:bodyPr>
          <a:p>
            <a:pPr algn="ct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Garamond"/>
              </a:rPr>
              <a:t>Edytuj style wzorca tekstu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dt"/>
          </p:nvPr>
        </p:nvSpPr>
        <p:spPr>
          <a:xfrm>
            <a:off x="8677440" y="5969160"/>
            <a:ext cx="1599840" cy="27900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5B7A27B-6868-41C3-B4F2-806775504F93}" type="datetime">
              <a:rPr b="0" lang="pl-PL" sz="1000" spc="-1" strike="noStrike">
                <a:solidFill>
                  <a:srgbClr val="000000"/>
                </a:solidFill>
                <a:latin typeface="Garamond"/>
              </a:rPr>
              <a:t>25-2-11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157" name="PlaceHolder 6"/>
          <p:cNvSpPr>
            <a:spLocks noGrp="1"/>
          </p:cNvSpPr>
          <p:nvPr>
            <p:ph type="ftr"/>
          </p:nvPr>
        </p:nvSpPr>
        <p:spPr>
          <a:xfrm>
            <a:off x="1295280" y="5969160"/>
            <a:ext cx="7305480" cy="2790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58" name="PlaceHolder 7"/>
          <p:cNvSpPr>
            <a:spLocks noGrp="1"/>
          </p:cNvSpPr>
          <p:nvPr>
            <p:ph type="sldNum"/>
          </p:nvPr>
        </p:nvSpPr>
        <p:spPr>
          <a:xfrm>
            <a:off x="10353960" y="5969160"/>
            <a:ext cx="542160" cy="27900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6195EDA-CCB3-4AA6-BAF1-8B620730AD02}" type="slidenum">
              <a:rPr b="0" lang="pl-PL" sz="1000" spc="-1" strike="noStrike">
                <a:solidFill>
                  <a:srgbClr val="000000"/>
                </a:solidFill>
                <a:latin typeface="Garamond"/>
              </a:rPr>
              <a:t>&lt;number&gt;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159" name="Line 8"/>
          <p:cNvSpPr/>
          <p:nvPr/>
        </p:nvSpPr>
        <p:spPr>
          <a:xfrm>
            <a:off x="1396080" y="4140000"/>
            <a:ext cx="940716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oup 1"/>
          <p:cNvGrpSpPr/>
          <p:nvPr/>
        </p:nvGrpSpPr>
        <p:grpSpPr>
          <a:xfrm>
            <a:off x="-15840" y="0"/>
            <a:ext cx="12229560" cy="6855840"/>
            <a:chOff x="-15840" y="0"/>
            <a:chExt cx="12229560" cy="6855840"/>
          </a:xfrm>
        </p:grpSpPr>
        <p:pic>
          <p:nvPicPr>
            <p:cNvPr id="197" name="Picture 7" descr=""/>
            <p:cNvPicPr/>
            <p:nvPr/>
          </p:nvPicPr>
          <p:blipFill>
            <a:blip r:embed="rId3"/>
            <a:stretch/>
          </p:blipFill>
          <p:spPr>
            <a:xfrm>
              <a:off x="0" y="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98" name="CustomShape 2"/>
            <p:cNvSpPr/>
            <p:nvPr/>
          </p:nvSpPr>
          <p:spPr>
            <a:xfrm>
              <a:off x="608040" y="609480"/>
              <a:ext cx="10972440" cy="563832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199" name="Picture 9" descr=""/>
            <p:cNvPicPr/>
            <p:nvPr/>
          </p:nvPicPr>
          <p:blipFill>
            <a:blip r:embed="rId4"/>
            <a:stretch/>
          </p:blipFill>
          <p:spPr>
            <a:xfrm>
              <a:off x="-15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0" name="Picture 10" descr=""/>
            <p:cNvPicPr/>
            <p:nvPr/>
          </p:nvPicPr>
          <p:blipFill>
            <a:blip r:embed="rId5"/>
            <a:stretch/>
          </p:blipFill>
          <p:spPr>
            <a:xfrm>
              <a:off x="11436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01" name="PlaceHolder 3"/>
          <p:cNvSpPr>
            <a:spLocks noGrp="1"/>
          </p:cNvSpPr>
          <p:nvPr>
            <p:ph type="title"/>
          </p:nvPr>
        </p:nvSpPr>
        <p:spPr>
          <a:xfrm>
            <a:off x="2014920" y="1752480"/>
            <a:ext cx="8158320" cy="1822320"/>
          </a:xfrm>
          <a:prstGeom prst="rect">
            <a:avLst/>
          </a:prstGeom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Kliknij, aby edytować styl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2014920" y="3845880"/>
            <a:ext cx="8158320" cy="954360"/>
          </a:xfrm>
          <a:prstGeom prst="rect">
            <a:avLst/>
          </a:prstGeom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0" lang="en-US" sz="2400" spc="-1" strike="noStrike">
                <a:solidFill>
                  <a:srgbClr val="000000"/>
                </a:solidFill>
                <a:latin typeface="Garamond"/>
              </a:rPr>
              <a:t>Edytuj style wzorca tekstu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 type="dt"/>
          </p:nvPr>
        </p:nvSpPr>
        <p:spPr>
          <a:xfrm>
            <a:off x="8677440" y="5969160"/>
            <a:ext cx="1599840" cy="27900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2AF6C72-B248-4A3D-A45F-30401882D49A}" type="datetime">
              <a:rPr b="0" lang="pl-PL" sz="1000" spc="-1" strike="noStrike">
                <a:solidFill>
                  <a:srgbClr val="000000"/>
                </a:solidFill>
                <a:latin typeface="Garamond"/>
              </a:rPr>
              <a:t>25-2-11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 type="ftr"/>
          </p:nvPr>
        </p:nvSpPr>
        <p:spPr>
          <a:xfrm>
            <a:off x="1295280" y="5969160"/>
            <a:ext cx="7305480" cy="2790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 type="sldNum"/>
          </p:nvPr>
        </p:nvSpPr>
        <p:spPr>
          <a:xfrm>
            <a:off x="10353960" y="5969160"/>
            <a:ext cx="542160" cy="27900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AF6ACD9-60A7-4EFE-803A-372150DAEB33}" type="slidenum">
              <a:rPr b="0" lang="pl-PL" sz="1000" spc="-1" strike="noStrike">
                <a:solidFill>
                  <a:srgbClr val="000000"/>
                </a:solidFill>
                <a:latin typeface="Garamond"/>
              </a:rPr>
              <a:t>&lt;number&gt;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206" name="Line 8"/>
          <p:cNvSpPr/>
          <p:nvPr/>
        </p:nvSpPr>
        <p:spPr>
          <a:xfrm>
            <a:off x="2012400" y="3710520"/>
            <a:ext cx="816336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roup 1"/>
          <p:cNvGrpSpPr/>
          <p:nvPr/>
        </p:nvGrpSpPr>
        <p:grpSpPr>
          <a:xfrm>
            <a:off x="-15840" y="0"/>
            <a:ext cx="12229560" cy="6855840"/>
            <a:chOff x="-15840" y="0"/>
            <a:chExt cx="12229560" cy="6855840"/>
          </a:xfrm>
        </p:grpSpPr>
        <p:pic>
          <p:nvPicPr>
            <p:cNvPr id="244" name="Picture 7" descr=""/>
            <p:cNvPicPr/>
            <p:nvPr/>
          </p:nvPicPr>
          <p:blipFill>
            <a:blip r:embed="rId3"/>
            <a:stretch/>
          </p:blipFill>
          <p:spPr>
            <a:xfrm>
              <a:off x="0" y="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45" name="CustomShape 2"/>
            <p:cNvSpPr/>
            <p:nvPr/>
          </p:nvSpPr>
          <p:spPr>
            <a:xfrm>
              <a:off x="608040" y="609480"/>
              <a:ext cx="10972440" cy="563832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246" name="Picture 9" descr=""/>
            <p:cNvPicPr/>
            <p:nvPr/>
          </p:nvPicPr>
          <p:blipFill>
            <a:blip r:embed="rId4"/>
            <a:stretch/>
          </p:blipFill>
          <p:spPr>
            <a:xfrm>
              <a:off x="-15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7" name="Picture 10" descr=""/>
            <p:cNvPicPr/>
            <p:nvPr/>
          </p:nvPicPr>
          <p:blipFill>
            <a:blip r:embed="rId5"/>
            <a:stretch/>
          </p:blipFill>
          <p:spPr>
            <a:xfrm>
              <a:off x="11436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48" name="Line 3"/>
          <p:cNvSpPr/>
          <p:nvPr/>
        </p:nvSpPr>
        <p:spPr>
          <a:xfrm>
            <a:off x="1396080" y="2421360"/>
            <a:ext cx="940716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49" name="PlaceHolder 4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Kliknij, aby edytować styl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 type="body"/>
          </p:nvPr>
        </p:nvSpPr>
        <p:spPr>
          <a:xfrm>
            <a:off x="1298520" y="2560320"/>
            <a:ext cx="4717800" cy="3309840"/>
          </a:xfrm>
          <a:prstGeom prst="rect">
            <a:avLst/>
          </a:prstGeom>
        </p:spPr>
        <p:txBody>
          <a:bodyPr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Edytuj style wzorca tekstu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lvl="1" marL="743040" indent="-28548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Drugi poziom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 lvl="2" marL="1200240" indent="-28548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800" spc="-1" strike="noStrike">
                <a:solidFill>
                  <a:srgbClr val="262626"/>
                </a:solidFill>
                <a:latin typeface="Garamond"/>
              </a:rPr>
              <a:t>Trzeci poziom</a:t>
            </a:r>
            <a:endParaRPr b="0" lang="en-US" sz="1800" spc="-1" strike="noStrike">
              <a:solidFill>
                <a:srgbClr val="262626"/>
              </a:solidFill>
              <a:latin typeface="Garamond"/>
            </a:endParaRPr>
          </a:p>
          <a:p>
            <a:pPr lvl="3" marL="1542960" indent="-1710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600" spc="-1" strike="noStrike">
                <a:solidFill>
                  <a:srgbClr val="262626"/>
                </a:solidFill>
                <a:latin typeface="Garamond"/>
              </a:rPr>
              <a:t>Czwarty poziom</a:t>
            </a:r>
            <a:endParaRPr b="0" lang="en-US" sz="1600" spc="-1" strike="noStrike">
              <a:solidFill>
                <a:srgbClr val="262626"/>
              </a:solidFill>
              <a:latin typeface="Garamond"/>
            </a:endParaRPr>
          </a:p>
          <a:p>
            <a:pPr lvl="4" marL="2000160" indent="-1710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400" spc="-1" strike="noStrike">
                <a:solidFill>
                  <a:srgbClr val="262626"/>
                </a:solidFill>
                <a:latin typeface="Garamond"/>
              </a:rPr>
              <a:t>Piąty poziom</a:t>
            </a:r>
            <a:endParaRPr b="0" lang="en-US" sz="1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51" name="PlaceHolder 6"/>
          <p:cNvSpPr>
            <a:spLocks noGrp="1"/>
          </p:cNvSpPr>
          <p:nvPr>
            <p:ph type="body"/>
          </p:nvPr>
        </p:nvSpPr>
        <p:spPr>
          <a:xfrm>
            <a:off x="6181200" y="2560320"/>
            <a:ext cx="4717800" cy="3309840"/>
          </a:xfrm>
          <a:prstGeom prst="rect">
            <a:avLst/>
          </a:prstGeom>
        </p:spPr>
        <p:txBody>
          <a:bodyPr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Edytuj style wzorca tekstu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lvl="1" marL="743040" indent="-28548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Drugi poziom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 lvl="2" marL="1200240" indent="-28548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800" spc="-1" strike="noStrike">
                <a:solidFill>
                  <a:srgbClr val="262626"/>
                </a:solidFill>
                <a:latin typeface="Garamond"/>
              </a:rPr>
              <a:t>Trzeci poziom</a:t>
            </a:r>
            <a:endParaRPr b="0" lang="en-US" sz="1800" spc="-1" strike="noStrike">
              <a:solidFill>
                <a:srgbClr val="262626"/>
              </a:solidFill>
              <a:latin typeface="Garamond"/>
            </a:endParaRPr>
          </a:p>
          <a:p>
            <a:pPr lvl="3" marL="1542960" indent="-1710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600" spc="-1" strike="noStrike">
                <a:solidFill>
                  <a:srgbClr val="262626"/>
                </a:solidFill>
                <a:latin typeface="Garamond"/>
              </a:rPr>
              <a:t>Czwarty poziom</a:t>
            </a:r>
            <a:endParaRPr b="0" lang="en-US" sz="1600" spc="-1" strike="noStrike">
              <a:solidFill>
                <a:srgbClr val="262626"/>
              </a:solidFill>
              <a:latin typeface="Garamond"/>
            </a:endParaRPr>
          </a:p>
          <a:p>
            <a:pPr lvl="4" marL="2000160" indent="-1710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400" spc="-1" strike="noStrike">
                <a:solidFill>
                  <a:srgbClr val="262626"/>
                </a:solidFill>
                <a:latin typeface="Garamond"/>
              </a:rPr>
              <a:t>Piąty poziom</a:t>
            </a:r>
            <a:endParaRPr b="0" lang="en-US" sz="1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52" name="PlaceHolder 7"/>
          <p:cNvSpPr>
            <a:spLocks noGrp="1"/>
          </p:cNvSpPr>
          <p:nvPr>
            <p:ph type="dt"/>
          </p:nvPr>
        </p:nvSpPr>
        <p:spPr>
          <a:xfrm>
            <a:off x="8677440" y="5969160"/>
            <a:ext cx="1599840" cy="27900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A0CAE6E-6085-4FE2-86E9-A28214D2F143}" type="datetime">
              <a:rPr b="0" lang="pl-PL" sz="1000" spc="-1" strike="noStrike">
                <a:solidFill>
                  <a:srgbClr val="000000"/>
                </a:solidFill>
                <a:latin typeface="Garamond"/>
              </a:rPr>
              <a:t>25-2-11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253" name="PlaceHolder 8"/>
          <p:cNvSpPr>
            <a:spLocks noGrp="1"/>
          </p:cNvSpPr>
          <p:nvPr>
            <p:ph type="ftr"/>
          </p:nvPr>
        </p:nvSpPr>
        <p:spPr>
          <a:xfrm>
            <a:off x="1295280" y="5969160"/>
            <a:ext cx="7305480" cy="2790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254" name="PlaceHolder 9"/>
          <p:cNvSpPr>
            <a:spLocks noGrp="1"/>
          </p:cNvSpPr>
          <p:nvPr>
            <p:ph type="sldNum"/>
          </p:nvPr>
        </p:nvSpPr>
        <p:spPr>
          <a:xfrm>
            <a:off x="10353960" y="5969160"/>
            <a:ext cx="542160" cy="27900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15252D1-72B2-4193-9A55-249F2AAAC1B2}" type="slidenum">
              <a:rPr b="0" lang="pl-PL" sz="1000" spc="-1" strike="noStrike">
                <a:solidFill>
                  <a:srgbClr val="000000"/>
                </a:solidFill>
                <a:latin typeface="Garamond"/>
              </a:rPr>
              <a:t>&lt;number&gt;</a:t>
            </a:fld>
            <a:endParaRPr b="0" lang="pl-PL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roup 1"/>
          <p:cNvGrpSpPr/>
          <p:nvPr/>
        </p:nvGrpSpPr>
        <p:grpSpPr>
          <a:xfrm>
            <a:off x="-15840" y="0"/>
            <a:ext cx="12229560" cy="6855840"/>
            <a:chOff x="-15840" y="0"/>
            <a:chExt cx="12229560" cy="6855840"/>
          </a:xfrm>
        </p:grpSpPr>
        <p:pic>
          <p:nvPicPr>
            <p:cNvPr id="292" name="Picture 7" descr=""/>
            <p:cNvPicPr/>
            <p:nvPr/>
          </p:nvPicPr>
          <p:blipFill>
            <a:blip r:embed="rId3"/>
            <a:stretch/>
          </p:blipFill>
          <p:spPr>
            <a:xfrm>
              <a:off x="0" y="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93" name="CustomShape 2"/>
            <p:cNvSpPr/>
            <p:nvPr/>
          </p:nvSpPr>
          <p:spPr>
            <a:xfrm>
              <a:off x="608040" y="609480"/>
              <a:ext cx="10972440" cy="563832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294" name="Picture 9" descr=""/>
            <p:cNvPicPr/>
            <p:nvPr/>
          </p:nvPicPr>
          <p:blipFill>
            <a:blip r:embed="rId4"/>
            <a:stretch/>
          </p:blipFill>
          <p:spPr>
            <a:xfrm>
              <a:off x="-15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5" name="Picture 10" descr=""/>
            <p:cNvPicPr/>
            <p:nvPr/>
          </p:nvPicPr>
          <p:blipFill>
            <a:blip r:embed="rId5"/>
            <a:stretch/>
          </p:blipFill>
          <p:spPr>
            <a:xfrm>
              <a:off x="11436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6" name="PlaceHolder 3"/>
          <p:cNvSpPr>
            <a:spLocks noGrp="1"/>
          </p:cNvSpPr>
          <p:nvPr>
            <p:ph type="dt"/>
          </p:nvPr>
        </p:nvSpPr>
        <p:spPr>
          <a:xfrm>
            <a:off x="8677440" y="5969160"/>
            <a:ext cx="1599840" cy="27900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657D74E-F441-4683-9A6E-41685DAFC290}" type="datetime">
              <a:rPr b="0" lang="pl-PL" sz="1000" spc="-1" strike="noStrike">
                <a:solidFill>
                  <a:srgbClr val="000000"/>
                </a:solidFill>
                <a:latin typeface="Garamond"/>
              </a:rPr>
              <a:t>25-2-11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297" name="PlaceHolder 4"/>
          <p:cNvSpPr>
            <a:spLocks noGrp="1"/>
          </p:cNvSpPr>
          <p:nvPr>
            <p:ph type="ftr"/>
          </p:nvPr>
        </p:nvSpPr>
        <p:spPr>
          <a:xfrm>
            <a:off x="1295280" y="5969160"/>
            <a:ext cx="7305480" cy="2790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298" name="PlaceHolder 5"/>
          <p:cNvSpPr>
            <a:spLocks noGrp="1"/>
          </p:cNvSpPr>
          <p:nvPr>
            <p:ph type="sldNum"/>
          </p:nvPr>
        </p:nvSpPr>
        <p:spPr>
          <a:xfrm>
            <a:off x="10353960" y="5969160"/>
            <a:ext cx="542160" cy="27900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5948B1A-E48D-4C6B-AB84-5366A6B2DC0F}" type="slidenum">
              <a:rPr b="0" lang="pl-PL" sz="1000" spc="-1" strike="noStrike">
                <a:solidFill>
                  <a:srgbClr val="000000"/>
                </a:solidFill>
                <a:latin typeface="Garamond"/>
              </a:rPr>
              <a:t>&lt;number&gt;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299" name="PlaceHolder 6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Garamond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00" name="PlaceHolder 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Click to edit the outline text format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262626"/>
                </a:solidFill>
                <a:latin typeface="Garamond"/>
              </a:rPr>
              <a:t>Second Outline Level</a:t>
            </a:r>
            <a:endParaRPr b="0" lang="en-US" sz="1800" spc="-1" strike="noStrike">
              <a:solidFill>
                <a:srgbClr val="262626"/>
              </a:solidFill>
              <a:latin typeface="Garamond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262626"/>
                </a:solidFill>
                <a:latin typeface="Garamond"/>
              </a:rPr>
              <a:t>Third Outline Level</a:t>
            </a:r>
            <a:endParaRPr b="0" lang="en-US" sz="1600" spc="-1" strike="noStrike">
              <a:solidFill>
                <a:srgbClr val="262626"/>
              </a:solidFill>
              <a:latin typeface="Garamond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262626"/>
                </a:solidFill>
                <a:latin typeface="Garamond"/>
              </a:rPr>
              <a:t>Fourth Outline Level</a:t>
            </a:r>
            <a:endParaRPr b="0" lang="en-US" sz="1400" spc="-1" strike="noStrike">
              <a:solidFill>
                <a:srgbClr val="262626"/>
              </a:solidFill>
              <a:latin typeface="Garamond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Fifth Outline Level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Sixth Outline Level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Seventh Outline Level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image" Target="../media/image55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jpe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jpe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jpe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jpe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jpeg"/><Relationship Id="rId6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jpeg"/><Relationship Id="rId6" Type="http://schemas.openxmlformats.org/officeDocument/2006/relationships/image" Target="../media/image76.png"/><Relationship Id="rId7" Type="http://schemas.openxmlformats.org/officeDocument/2006/relationships/diagramData" Target="../diagrams/data1.xml"/><Relationship Id="rId8" Type="http://schemas.openxmlformats.org/officeDocument/2006/relationships/diagramLayout" Target="../diagrams/layout1.xml"/><Relationship Id="rId9" Type="http://schemas.openxmlformats.org/officeDocument/2006/relationships/diagramQuickStyle" Target="../diagrams/quickStyle1.xml"/><Relationship Id="rId10" Type="http://schemas.openxmlformats.org/officeDocument/2006/relationships/diagramColors" Target="../diagrams/colors1.xml"/><Relationship Id="rId11" Type="http://schemas.microsoft.com/office/2007/relationships/diagramDrawing" Target="../diagrams/drawing1.xml"/><Relationship Id="rId12" Type="http://schemas.openxmlformats.org/officeDocument/2006/relationships/slideLayout" Target="../slideLayouts/slideLayout3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image" Target="../media/image78.jpe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slideLayout" Target="../slideLayouts/slideLayout4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slideLayout" Target="../slideLayouts/slideLayout49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image" Target="../media/image94.jpe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jpeg"/><Relationship Id="rId6" Type="http://schemas.openxmlformats.org/officeDocument/2006/relationships/image" Target="../media/image100.png"/><Relationship Id="rId7" Type="http://schemas.openxmlformats.org/officeDocument/2006/relationships/slideLayout" Target="../slideLayouts/slideLayout4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01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02.jpeg"/><Relationship Id="rId2" Type="http://schemas.openxmlformats.org/officeDocument/2006/relationships/image" Target="../media/image103.jpeg"/><Relationship Id="rId3" Type="http://schemas.openxmlformats.org/officeDocument/2006/relationships/image" Target="../media/image104.png"/><Relationship Id="rId4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05.jpeg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jpeg"/><Relationship Id="rId6" Type="http://schemas.openxmlformats.org/officeDocument/2006/relationships/image" Target="../media/image110.png"/><Relationship Id="rId7" Type="http://schemas.openxmlformats.org/officeDocument/2006/relationships/slideLayout" Target="../slideLayouts/slideLayout4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11.jpeg"/><Relationship Id="rId2" Type="http://schemas.openxmlformats.org/officeDocument/2006/relationships/image" Target="../media/image112.jpeg"/><Relationship Id="rId3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13.jpeg"/><Relationship Id="rId2" Type="http://schemas.openxmlformats.org/officeDocument/2006/relationships/image" Target="../media/image114.png"/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jpeg"/><Relationship Id="rId6" Type="http://schemas.openxmlformats.org/officeDocument/2006/relationships/image" Target="../media/image118.png"/><Relationship Id="rId7" Type="http://schemas.openxmlformats.org/officeDocument/2006/relationships/slideLayout" Target="../slideLayouts/slideLayout4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19.jpeg"/><Relationship Id="rId2" Type="http://schemas.openxmlformats.org/officeDocument/2006/relationships/image" Target="../media/image120.jpeg"/><Relationship Id="rId3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21.jpeg"/><Relationship Id="rId2" Type="http://schemas.openxmlformats.org/officeDocument/2006/relationships/image" Target="../media/image122.jpeg"/><Relationship Id="rId3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23.jpeg"/><Relationship Id="rId2" Type="http://schemas.openxmlformats.org/officeDocument/2006/relationships/image" Target="../media/image124.png"/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slideLayout" Target="../slideLayouts/slideLayout64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27.jpeg"/><Relationship Id="rId2" Type="http://schemas.openxmlformats.org/officeDocument/2006/relationships/image" Target="../media/image128.jpeg"/><Relationship Id="rId3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29.jpeg"/><Relationship Id="rId2" Type="http://schemas.openxmlformats.org/officeDocument/2006/relationships/image" Target="../media/image130.jpeg"/><Relationship Id="rId3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31.jpeg"/><Relationship Id="rId2" Type="http://schemas.openxmlformats.org/officeDocument/2006/relationships/image" Target="../media/image132.jpeg"/><Relationship Id="rId3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33.jpeg"/><Relationship Id="rId2" Type="http://schemas.openxmlformats.org/officeDocument/2006/relationships/image" Target="../media/image134.jpeg"/><Relationship Id="rId3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35.jpeg"/><Relationship Id="rId2" Type="http://schemas.openxmlformats.org/officeDocument/2006/relationships/image" Target="../media/image136.jpeg"/><Relationship Id="rId3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37.jpeg"/><Relationship Id="rId2" Type="http://schemas.openxmlformats.org/officeDocument/2006/relationships/image" Target="../media/image138.jpeg"/><Relationship Id="rId3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39.jpeg"/><Relationship Id="rId2" Type="http://schemas.openxmlformats.org/officeDocument/2006/relationships/image" Target="../media/image140.jpeg"/><Relationship Id="rId3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41.jpeg"/><Relationship Id="rId2" Type="http://schemas.openxmlformats.org/officeDocument/2006/relationships/image" Target="../media/image142.jpeg"/><Relationship Id="rId3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43.jpeg"/><Relationship Id="rId2" Type="http://schemas.openxmlformats.org/officeDocument/2006/relationships/image" Target="../media/image144.png"/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7.jpeg"/><Relationship Id="rId6" Type="http://schemas.openxmlformats.org/officeDocument/2006/relationships/image" Target="../media/image148.png"/><Relationship Id="rId7" Type="http://schemas.openxmlformats.org/officeDocument/2006/relationships/image" Target="../media/image149.png"/><Relationship Id="rId8" Type="http://schemas.openxmlformats.org/officeDocument/2006/relationships/image" Target="../media/image150.png"/><Relationship Id="rId9" Type="http://schemas.openxmlformats.org/officeDocument/2006/relationships/image" Target="../media/image151.jpeg"/><Relationship Id="rId10" Type="http://schemas.openxmlformats.org/officeDocument/2006/relationships/slideLayout" Target="../slideLayouts/slideLayout7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jpe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jpe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8" name="CustomShape 2"/>
          <p:cNvSpPr/>
          <p:nvPr/>
        </p:nvSpPr>
        <p:spPr>
          <a:xfrm>
            <a:off x="2192040" y="1400040"/>
            <a:ext cx="7807680" cy="410364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algn="t" blurRad="114300" dir="5400000" dist="127080" rotWithShape="0" sx="99000" sy="99000">
              <a:srgbClr val="000000">
                <a:alpha val="40000"/>
              </a:srgbClr>
            </a:outerShdw>
          </a:effectLst>
          <a:scene3d>
            <a:camera prst="orthographicFront"/>
            <a:lightRig dir="t" rig="twoPt"/>
          </a:scene3d>
          <a:sp3d contourW="6350">
            <a:bevelT prst="coolSlant" w="12700" h="0"/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9" name="CustomShape 3"/>
          <p:cNvSpPr/>
          <p:nvPr/>
        </p:nvSpPr>
        <p:spPr>
          <a:xfrm>
            <a:off x="2328480" y="1540800"/>
            <a:ext cx="7543440" cy="3835080"/>
          </a:xfrm>
          <a:prstGeom prst="rect">
            <a:avLst/>
          </a:prstGeom>
          <a:noFill/>
          <a:ln w="15840">
            <a:solidFill>
              <a:schemeClr val="accent1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340" name="Group 4"/>
          <p:cNvGrpSpPr/>
          <p:nvPr/>
        </p:nvGrpSpPr>
        <p:grpSpPr>
          <a:xfrm>
            <a:off x="0" y="3123720"/>
            <a:ext cx="12230640" cy="659160"/>
            <a:chOff x="0" y="3123720"/>
            <a:chExt cx="12230640" cy="659160"/>
          </a:xfrm>
        </p:grpSpPr>
        <p:sp>
          <p:nvSpPr>
            <p:cNvPr id="341" name="CustomShape 5"/>
            <p:cNvSpPr/>
            <p:nvPr/>
          </p:nvSpPr>
          <p:spPr>
            <a:xfrm>
              <a:off x="2448000" y="3123720"/>
              <a:ext cx="45360" cy="658080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360">
              <a:noFill/>
            </a:ln>
            <a:effectLst>
              <a:innerShdw blurRad="114300">
                <a:srgbClr val="000000">
                  <a:alpha val="48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42" name="Picture 15" descr=""/>
            <p:cNvPicPr/>
            <p:nvPr/>
          </p:nvPicPr>
          <p:blipFill>
            <a:blip r:embed="rId3"/>
            <a:stretch/>
          </p:blipFill>
          <p:spPr>
            <a:xfrm>
              <a:off x="0" y="3145680"/>
              <a:ext cx="2477520" cy="6123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43" name="CustomShape 6"/>
            <p:cNvSpPr/>
            <p:nvPr/>
          </p:nvSpPr>
          <p:spPr>
            <a:xfrm>
              <a:off x="9734760" y="3124800"/>
              <a:ext cx="45360" cy="658080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360">
              <a:noFill/>
            </a:ln>
            <a:effectLst>
              <a:innerShdw blurRad="114300">
                <a:srgbClr val="000000">
                  <a:alpha val="48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44" name="Picture 17" descr=""/>
            <p:cNvPicPr/>
            <p:nvPr/>
          </p:nvPicPr>
          <p:blipFill>
            <a:blip r:embed="rId4"/>
            <a:stretch/>
          </p:blipFill>
          <p:spPr>
            <a:xfrm>
              <a:off x="9753120" y="3145680"/>
              <a:ext cx="2477520" cy="612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45" name="TextShape 7"/>
          <p:cNvSpPr txBox="1"/>
          <p:nvPr/>
        </p:nvSpPr>
        <p:spPr>
          <a:xfrm>
            <a:off x="2692440" y="1871280"/>
            <a:ext cx="6815160" cy="15152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0" lang="en-US" sz="5000" spc="-1" strike="noStrike">
                <a:solidFill>
                  <a:srgbClr val="ffffff"/>
                </a:solidFill>
                <a:latin typeface="Garamond"/>
              </a:rPr>
              <a:t>Mamo, tato dodaj mi skrzydeł</a:t>
            </a:r>
            <a:endParaRPr b="0" lang="en-US" sz="50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46" name="TextShape 8"/>
          <p:cNvSpPr txBox="1"/>
          <p:nvPr/>
        </p:nvSpPr>
        <p:spPr>
          <a:xfrm>
            <a:off x="2692440" y="3657600"/>
            <a:ext cx="6815160" cy="132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</a:pPr>
            <a:r>
              <a:rPr b="0" lang="pl-PL" sz="2100" spc="-1" strike="noStrike">
                <a:solidFill>
                  <a:srgbClr val="ffffff"/>
                </a:solidFill>
                <a:latin typeface="Garamond"/>
              </a:rPr>
              <a:t>-Żeby chciało się chcieć-</a:t>
            </a:r>
            <a:endParaRPr b="0" lang="pl-PL" sz="21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</a:pPr>
            <a:endParaRPr b="0" lang="pl-PL" sz="21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</a:pPr>
            <a:r>
              <a:rPr b="0" lang="pl-PL" sz="2100" spc="-1" strike="noStrike">
                <a:solidFill>
                  <a:srgbClr val="ffffff"/>
                </a:solidFill>
                <a:latin typeface="Garamond"/>
              </a:rPr>
              <a:t>Opracowanie: mgr Katarzyna Dąbkowska</a:t>
            </a:r>
            <a:endParaRPr b="0" lang="pl-PL" sz="2100" spc="-1" strike="noStrike">
              <a:latin typeface="Arial"/>
            </a:endParaRPr>
          </a:p>
        </p:txBody>
      </p:sp>
      <p:sp>
        <p:nvSpPr>
          <p:cNvPr id="347" name="Line 9"/>
          <p:cNvSpPr/>
          <p:nvPr/>
        </p:nvSpPr>
        <p:spPr>
          <a:xfrm>
            <a:off x="2692080" y="3521880"/>
            <a:ext cx="6815880" cy="0"/>
          </a:xfrm>
          <a:prstGeom prst="line">
            <a:avLst/>
          </a:prstGeom>
          <a:ln>
            <a:solidFill>
              <a:schemeClr val="accent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3" name="CustomShape 2"/>
          <p:cNvSpPr/>
          <p:nvPr/>
        </p:nvSpPr>
        <p:spPr>
          <a:xfrm>
            <a:off x="474840" y="469800"/>
            <a:ext cx="3694680" cy="5917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4" name="CustomShape 3"/>
          <p:cNvSpPr/>
          <p:nvPr/>
        </p:nvSpPr>
        <p:spPr>
          <a:xfrm>
            <a:off x="639720" y="635400"/>
            <a:ext cx="3364560" cy="5586480"/>
          </a:xfrm>
          <a:prstGeom prst="rect">
            <a:avLst/>
          </a:prstGeom>
          <a:noFill/>
          <a:ln w="15840">
            <a:solidFill>
              <a:schemeClr val="accent1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05" name="TextShape 4"/>
          <p:cNvSpPr txBox="1"/>
          <p:nvPr/>
        </p:nvSpPr>
        <p:spPr>
          <a:xfrm>
            <a:off x="952200" y="954720"/>
            <a:ext cx="2729880" cy="4945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Garamond"/>
              </a:rPr>
              <a:t>Motywację można podzielić na: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06" name="CustomShape 5"/>
          <p:cNvSpPr/>
          <p:nvPr/>
        </p:nvSpPr>
        <p:spPr>
          <a:xfrm>
            <a:off x="4654440" y="0"/>
            <a:ext cx="7537320" cy="68576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e5e5"/>
              </a:gs>
            </a:gsLst>
            <a:path path="circle"/>
          </a:gradFill>
          <a:ln>
            <a:noFill/>
          </a:ln>
          <a:effectLst>
            <a:innerShdw blurRad="63500" dir="108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7" name="TextShape 6"/>
          <p:cNvSpPr txBox="1"/>
          <p:nvPr/>
        </p:nvSpPr>
        <p:spPr>
          <a:xfrm>
            <a:off x="5140800" y="469800"/>
            <a:ext cx="5953320" cy="5405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1" lang="en-US" sz="2400" spc="-1" strike="noStrike">
                <a:solidFill>
                  <a:srgbClr val="262626"/>
                </a:solidFill>
                <a:latin typeface="Garamond"/>
              </a:rPr>
              <a:t>Motywacja wewnętrzna,</a:t>
            </a: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 czyli energia, która mobilizuje do zainicjowania działania i zaangażowania się w nie. Powoduje ona, że człowiek jest bardziej chętny do aktywności, co daje mu satysfakcję i poczucie sensu, a w rezultacie radość i zadowolenie z siebie samego. Zwiększa elastyczność myślenia, kreatywność, zdrowie psychiczne, a także trwałość relacji z innymi ludźmi.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4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Garamond"/>
              </a:rPr>
              <a:t>Motywacj</a:t>
            </a:r>
            <a:r>
              <a:rPr b="1" lang="en-US" sz="4400" spc="-1" strike="noStrike">
                <a:solidFill>
                  <a:srgbClr val="000000"/>
                </a:solidFill>
                <a:latin typeface="Garamond"/>
              </a:rPr>
              <a:t>Motywację</a:t>
            </a:r>
            <a:r>
              <a:rPr b="1" lang="en-US" sz="4400" spc="-1" strike="noStrike">
                <a:solidFill>
                  <a:srgbClr val="000000"/>
                </a:solidFill>
                <a:latin typeface="Garamond"/>
                <a:ea typeface="Garamond"/>
              </a:rPr>
              <a:t> można podzielić na: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409" name="Symbol zastępczy zawartości 3" descr=""/>
          <p:cNvPicPr/>
          <p:nvPr/>
        </p:nvPicPr>
        <p:blipFill>
          <a:blip r:embed="rId1"/>
          <a:stretch/>
        </p:blipFill>
        <p:spPr>
          <a:xfrm>
            <a:off x="2902320" y="2515320"/>
            <a:ext cx="5750640" cy="3318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1" name="CustomShape 2"/>
          <p:cNvSpPr/>
          <p:nvPr/>
        </p:nvSpPr>
        <p:spPr>
          <a:xfrm>
            <a:off x="474840" y="469800"/>
            <a:ext cx="3694680" cy="5917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2" name="CustomShape 3"/>
          <p:cNvSpPr/>
          <p:nvPr/>
        </p:nvSpPr>
        <p:spPr>
          <a:xfrm>
            <a:off x="639720" y="635400"/>
            <a:ext cx="3364560" cy="5586480"/>
          </a:xfrm>
          <a:prstGeom prst="rect">
            <a:avLst/>
          </a:prstGeom>
          <a:noFill/>
          <a:ln w="15840">
            <a:solidFill>
              <a:schemeClr val="bg2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13" name="TextShape 4"/>
          <p:cNvSpPr txBox="1"/>
          <p:nvPr/>
        </p:nvSpPr>
        <p:spPr>
          <a:xfrm>
            <a:off x="952200" y="954720"/>
            <a:ext cx="2729880" cy="4945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Garamond"/>
              </a:rPr>
              <a:t>„</a:t>
            </a:r>
            <a:r>
              <a:rPr b="0" lang="en-US" sz="4400" spc="-1" strike="noStrike">
                <a:solidFill>
                  <a:srgbClr val="ffffff"/>
                </a:solidFill>
                <a:latin typeface="Garamond"/>
              </a:rPr>
              <a:t>Dodaj mi skrzydeł”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14" name="CustomShape 5"/>
          <p:cNvSpPr/>
          <p:nvPr/>
        </p:nvSpPr>
        <p:spPr>
          <a:xfrm>
            <a:off x="4654440" y="0"/>
            <a:ext cx="7537320" cy="6857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innerShdw blurRad="63500" dir="108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5" name="TextShape 6"/>
          <p:cNvSpPr txBox="1"/>
          <p:nvPr/>
        </p:nvSpPr>
        <p:spPr>
          <a:xfrm>
            <a:off x="5150520" y="469800"/>
            <a:ext cx="5953320" cy="5405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Garamond"/>
              </a:rPr>
              <a:t>Joanna Steinke-Kalemba w swojej książce „Dodaj mi skrzydeł” pisze „Jeśli twoje dziecko nie robi czegoś, to nie dlatego, że nie chce (okazując swoją złą wolę), ale dlatego, że w tym momencie nie potrafi inaczej.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7" name="CustomShape 2"/>
          <p:cNvSpPr/>
          <p:nvPr/>
        </p:nvSpPr>
        <p:spPr>
          <a:xfrm>
            <a:off x="474840" y="469800"/>
            <a:ext cx="3694680" cy="5917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8" name="CustomShape 3"/>
          <p:cNvSpPr/>
          <p:nvPr/>
        </p:nvSpPr>
        <p:spPr>
          <a:xfrm>
            <a:off x="639720" y="635400"/>
            <a:ext cx="3364560" cy="5586480"/>
          </a:xfrm>
          <a:prstGeom prst="rect">
            <a:avLst/>
          </a:prstGeom>
          <a:noFill/>
          <a:ln w="15840">
            <a:solidFill>
              <a:schemeClr val="bg2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19" name="TextShape 4"/>
          <p:cNvSpPr txBox="1"/>
          <p:nvPr/>
        </p:nvSpPr>
        <p:spPr>
          <a:xfrm>
            <a:off x="952200" y="954720"/>
            <a:ext cx="2729880" cy="4945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ffffff"/>
                </a:solidFill>
                <a:latin typeface="Garamond"/>
              </a:rPr>
              <a:t>„</a:t>
            </a:r>
            <a:r>
              <a:rPr b="1" lang="en-US" sz="4400" spc="-1" strike="noStrike">
                <a:solidFill>
                  <a:srgbClr val="ffffff"/>
                </a:solidFill>
                <a:latin typeface="Garamond"/>
              </a:rPr>
              <a:t>Dodaj mi skrzydeł”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20" name="CustomShape 5"/>
          <p:cNvSpPr/>
          <p:nvPr/>
        </p:nvSpPr>
        <p:spPr>
          <a:xfrm>
            <a:off x="4654440" y="0"/>
            <a:ext cx="7537320" cy="6857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innerShdw blurRad="63500" dir="108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1" name="TextShape 6"/>
          <p:cNvSpPr txBox="1"/>
          <p:nvPr/>
        </p:nvSpPr>
        <p:spPr>
          <a:xfrm>
            <a:off x="5150520" y="469800"/>
            <a:ext cx="5953320" cy="5405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marL="285840" indent="-285480">
              <a:lnSpc>
                <a:spcPct val="9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Garamond"/>
              </a:rPr>
              <a:t>Twoje dziecko od pierwszych momentów swojego życia chce z tobą współpracować- bardzo często zdarza się jednak, że nie ma wystarczających umiejętności, aby spełnić twoje oczekiwania. Spojrzenie na problem motywacji przez pryzmat posiadanych umiejętności pozwala zobaczyć dziecko w nowym świetle. Nie jako osobę, która robi nam na przekór, ale jako małego człowieka, który ze wszystkich sił stara się najlepiej, jak potrafi. W takiej sytuacji uciekanie się do przekupstw czy kar nie ma sensu. Należy odkryć, jakich umiejętności brakuje dziecku w tym momencie do podjęcia współpracy z tobą.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3" name="CustomShape 2"/>
          <p:cNvSpPr/>
          <p:nvPr/>
        </p:nvSpPr>
        <p:spPr>
          <a:xfrm>
            <a:off x="474840" y="469800"/>
            <a:ext cx="3694680" cy="5917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4" name="CustomShape 3"/>
          <p:cNvSpPr/>
          <p:nvPr/>
        </p:nvSpPr>
        <p:spPr>
          <a:xfrm>
            <a:off x="639720" y="635400"/>
            <a:ext cx="3364560" cy="5586480"/>
          </a:xfrm>
          <a:prstGeom prst="rect">
            <a:avLst/>
          </a:prstGeom>
          <a:noFill/>
          <a:ln w="15840">
            <a:solidFill>
              <a:schemeClr val="bg2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25" name="TextShape 4"/>
          <p:cNvSpPr txBox="1"/>
          <p:nvPr/>
        </p:nvSpPr>
        <p:spPr>
          <a:xfrm>
            <a:off x="952200" y="954720"/>
            <a:ext cx="2729880" cy="4945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en-US" sz="3100" spc="-1" strike="noStrike" cap="all">
                <a:solidFill>
                  <a:srgbClr val="ffffff"/>
                </a:solidFill>
                <a:latin typeface="Times New Roman"/>
              </a:rPr>
              <a:t>"NAPEŁNIJ KUBECZEK"</a:t>
            </a:r>
            <a:br/>
            <a:endParaRPr b="0" lang="en-US" sz="31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26" name="CustomShape 5"/>
          <p:cNvSpPr/>
          <p:nvPr/>
        </p:nvSpPr>
        <p:spPr>
          <a:xfrm>
            <a:off x="4654440" y="0"/>
            <a:ext cx="7537320" cy="6857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innerShdw blurRad="63500" dir="108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7" name="TextShape 6"/>
          <p:cNvSpPr txBox="1"/>
          <p:nvPr/>
        </p:nvSpPr>
        <p:spPr>
          <a:xfrm>
            <a:off x="5150520" y="469800"/>
            <a:ext cx="5953320" cy="5405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marL="285840" indent="-285480">
              <a:lnSpc>
                <a:spcPct val="100000"/>
              </a:lnSpc>
              <a:spcBef>
                <a:spcPts val="1199"/>
              </a:spcBef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Times New Roman"/>
              </a:rPr>
              <a:t>Motywacja wewnętrzna dziecka może rozwijać się wyłącznie wtedy, gdy ma ono</a:t>
            </a:r>
            <a:r>
              <a:rPr b="1" lang="en-US" sz="2400" spc="-1" strike="noStrike">
                <a:solidFill>
                  <a:srgbClr val="ffffff"/>
                </a:solidFill>
                <a:latin typeface="Times New Roman"/>
              </a:rPr>
              <a:t> zaspokojone podstawowe potrzeby.</a:t>
            </a:r>
            <a:br/>
            <a:r>
              <a:rPr b="0" lang="en-US" sz="2400" spc="-1" strike="noStrike">
                <a:solidFill>
                  <a:srgbClr val="ffffff"/>
                </a:solidFill>
                <a:latin typeface="Times New Roman"/>
              </a:rPr>
              <a:t>Dzieci z „napełnionymi kubeczkami”</a:t>
            </a:r>
            <a:br/>
            <a:r>
              <a:rPr b="0" lang="en-US" sz="2400" spc="-1" strike="noStrike">
                <a:solidFill>
                  <a:srgbClr val="ffffff"/>
                </a:solidFill>
                <a:latin typeface="Times New Roman"/>
              </a:rPr>
              <a:t>to takie, których potrzeba uwagi ,bezwarunkowej akceptacji i miłości ze strony dorosłych została zaspokojona.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TextShape 1"/>
          <p:cNvSpPr txBox="1"/>
          <p:nvPr/>
        </p:nvSpPr>
        <p:spPr>
          <a:xfrm>
            <a:off x="1295280" y="1291320"/>
            <a:ext cx="9600840" cy="9943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n-US" sz="4400" spc="-1" strike="noStrike" cap="all">
                <a:solidFill>
                  <a:srgbClr val="262626"/>
                </a:solidFill>
                <a:latin typeface="Garamond"/>
                <a:ea typeface="Garamond"/>
              </a:rPr>
              <a:t>HIERARCHIA POTRZEB ABRAHAMA MASLOWA</a:t>
            </a:r>
            <a:br/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429" name="Symbol zastępczy zawartości 3" descr=""/>
          <p:cNvPicPr/>
          <p:nvPr/>
        </p:nvPicPr>
        <p:blipFill>
          <a:blip r:embed="rId1"/>
          <a:stretch/>
        </p:blipFill>
        <p:spPr>
          <a:xfrm>
            <a:off x="3930480" y="2225520"/>
            <a:ext cx="5313240" cy="3650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1" name="CustomShape 2"/>
          <p:cNvSpPr/>
          <p:nvPr/>
        </p:nvSpPr>
        <p:spPr>
          <a:xfrm>
            <a:off x="474840" y="469800"/>
            <a:ext cx="3694680" cy="5917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2" name="CustomShape 3"/>
          <p:cNvSpPr/>
          <p:nvPr/>
        </p:nvSpPr>
        <p:spPr>
          <a:xfrm>
            <a:off x="639720" y="635400"/>
            <a:ext cx="3364560" cy="5586480"/>
          </a:xfrm>
          <a:prstGeom prst="rect">
            <a:avLst/>
          </a:prstGeom>
          <a:noFill/>
          <a:ln w="15840">
            <a:solidFill>
              <a:schemeClr val="bg2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33" name="TextShape 4"/>
          <p:cNvSpPr txBox="1"/>
          <p:nvPr/>
        </p:nvSpPr>
        <p:spPr>
          <a:xfrm>
            <a:off x="952200" y="954720"/>
            <a:ext cx="2729880" cy="4945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3700" spc="-1" strike="noStrike">
                <a:solidFill>
                  <a:srgbClr val="ffffff"/>
                </a:solidFill>
                <a:latin typeface="Garamond"/>
              </a:rPr>
              <a:t>By wzbudzić w dziecku motywację wewnętrzną potrzeba czasu i chęci. Na motywację składa się:</a:t>
            </a:r>
            <a:endParaRPr b="0" lang="en-US" sz="37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34" name="CustomShape 5"/>
          <p:cNvSpPr/>
          <p:nvPr/>
        </p:nvSpPr>
        <p:spPr>
          <a:xfrm>
            <a:off x="4654440" y="0"/>
            <a:ext cx="7537320" cy="6857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innerShdw blurRad="63500" dir="108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5" name="TextShape 6"/>
          <p:cNvSpPr txBox="1"/>
          <p:nvPr/>
        </p:nvSpPr>
        <p:spPr>
          <a:xfrm>
            <a:off x="5150520" y="469800"/>
            <a:ext cx="5953320" cy="5405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1" lang="en-US" sz="2400" spc="-1" strike="noStrike">
                <a:solidFill>
                  <a:srgbClr val="ffffff"/>
                </a:solidFill>
                <a:latin typeface="Garamond"/>
              </a:rPr>
              <a:t>BYCIE W RELACJI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Garamond"/>
              </a:rPr>
              <a:t>Bycie w relacji jest jedną z trzech podstawowych potrzeb psychicznych każdego człowieka. Dzieciństwo jest szczególnym czasem rozwoju, bo to właśnie wtedy powstają fundamenty osobowości, kształtuje się poczucie własnej wartości, autonomii, motywacja, ciekawość.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roup 1"/>
          <p:cNvGrpSpPr/>
          <p:nvPr/>
        </p:nvGrpSpPr>
        <p:grpSpPr>
          <a:xfrm>
            <a:off x="-15840" y="0"/>
            <a:ext cx="12229560" cy="6855840"/>
            <a:chOff x="-15840" y="0"/>
            <a:chExt cx="12229560" cy="6855840"/>
          </a:xfrm>
        </p:grpSpPr>
        <p:pic>
          <p:nvPicPr>
            <p:cNvPr id="437" name="Picture 29" descr="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38" name="CustomShape 2"/>
            <p:cNvSpPr/>
            <p:nvPr/>
          </p:nvSpPr>
          <p:spPr>
            <a:xfrm>
              <a:off x="608040" y="609480"/>
              <a:ext cx="10972440" cy="563832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439" name="Picture 31" descr=""/>
            <p:cNvPicPr/>
            <p:nvPr/>
          </p:nvPicPr>
          <p:blipFill>
            <a:blip r:embed="rId3"/>
            <a:stretch/>
          </p:blipFill>
          <p:spPr>
            <a:xfrm>
              <a:off x="-15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0" name="Picture 32" descr=""/>
            <p:cNvPicPr/>
            <p:nvPr/>
          </p:nvPicPr>
          <p:blipFill>
            <a:blip r:embed="rId4"/>
            <a:stretch/>
          </p:blipFill>
          <p:spPr>
            <a:xfrm>
              <a:off x="11436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41" name="Line 3"/>
          <p:cNvSpPr/>
          <p:nvPr/>
        </p:nvSpPr>
        <p:spPr>
          <a:xfrm>
            <a:off x="1396080" y="2421360"/>
            <a:ext cx="940716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42" name="CustomShape 4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3" name="CustomShape 5"/>
          <p:cNvSpPr/>
          <p:nvPr/>
        </p:nvSpPr>
        <p:spPr>
          <a:xfrm>
            <a:off x="474840" y="469800"/>
            <a:ext cx="3694680" cy="5917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4" name="CustomShape 6"/>
          <p:cNvSpPr/>
          <p:nvPr/>
        </p:nvSpPr>
        <p:spPr>
          <a:xfrm>
            <a:off x="639720" y="635400"/>
            <a:ext cx="3364560" cy="5586480"/>
          </a:xfrm>
          <a:prstGeom prst="rect">
            <a:avLst/>
          </a:prstGeom>
          <a:noFill/>
          <a:ln w="15840">
            <a:solidFill>
              <a:schemeClr val="bg2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45" name="TextShape 7"/>
          <p:cNvSpPr txBox="1"/>
          <p:nvPr/>
        </p:nvSpPr>
        <p:spPr>
          <a:xfrm>
            <a:off x="952200" y="954720"/>
            <a:ext cx="2729880" cy="4945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Garamond"/>
              </a:rPr>
              <a:t>Wspierająca relacja rodzica z dzieckiem ma bardzo ważne znaczenie, również ze względu na mózg dziecka. To co widzimy, czyli zachowanie, to jest szczyt i efekt końcowy, tego co się dzieje wewnątrz. Dobra relacja z drugim człowiekiem uwalnia w mózgu:</a:t>
            </a:r>
            <a:endParaRPr b="0" lang="en-US" sz="2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46" name="CustomShape 8"/>
          <p:cNvSpPr/>
          <p:nvPr/>
        </p:nvSpPr>
        <p:spPr>
          <a:xfrm>
            <a:off x="4654440" y="0"/>
            <a:ext cx="7537320" cy="6857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innerShdw blurRad="63500" dir="108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7" name="TextShape 9"/>
          <p:cNvSpPr txBox="1"/>
          <p:nvPr/>
        </p:nvSpPr>
        <p:spPr>
          <a:xfrm>
            <a:off x="5150520" y="469800"/>
            <a:ext cx="5953320" cy="5405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Garamond"/>
              </a:rPr>
              <a:t>- duże ilości </a:t>
            </a:r>
            <a:r>
              <a:rPr b="1" lang="en-US" sz="2000" spc="-1" strike="noStrike">
                <a:solidFill>
                  <a:srgbClr val="ffffff"/>
                </a:solidFill>
                <a:latin typeface="Garamond"/>
              </a:rPr>
              <a:t>dopaminy </a:t>
            </a:r>
            <a:r>
              <a:rPr b="0" lang="en-US" sz="2000" spc="-1" strike="noStrike">
                <a:solidFill>
                  <a:srgbClr val="ffffff"/>
                </a:solidFill>
                <a:latin typeface="Garamond"/>
              </a:rPr>
              <a:t>(neuroprzekaźnik działający w układzie nagrody) - </a:t>
            </a:r>
            <a:r>
              <a:rPr b="1" lang="en-US" sz="2000" spc="-1" strike="noStrike">
                <a:solidFill>
                  <a:srgbClr val="ffffff"/>
                </a:solidFill>
                <a:latin typeface="Garamond"/>
              </a:rPr>
              <a:t>oksytocynę</a:t>
            </a:r>
            <a:r>
              <a:rPr b="0" lang="en-US" sz="2000" spc="-1" strike="noStrike">
                <a:solidFill>
                  <a:srgbClr val="ffffff"/>
                </a:solidFill>
                <a:latin typeface="Garamond"/>
              </a:rPr>
              <a:t> – hormon przywiązania, wycisza reakcje stresowe, dzięki niemu jest możliwa efektywna nauka - </a:t>
            </a:r>
            <a:r>
              <a:rPr b="1" lang="en-US" sz="2000" spc="-1" strike="noStrike">
                <a:solidFill>
                  <a:srgbClr val="ffffff"/>
                </a:solidFill>
                <a:latin typeface="Garamond"/>
              </a:rPr>
              <a:t>serotoninę, endorfiny</a:t>
            </a:r>
            <a:r>
              <a:rPr b="0" lang="en-US" sz="2000" spc="-1" strike="noStrike">
                <a:solidFill>
                  <a:srgbClr val="ffffff"/>
                </a:solidFill>
                <a:latin typeface="Garamond"/>
              </a:rPr>
              <a:t> – dają energię do działania i pozytywne emocje, które otwierają na rozwój i uczenie się - stymuluje rozwój płatów przedczołowych, uwalniających beta-endorfiny odpowiadające za umiejętne regulowanie emocjami - wpływa na wielkość hipokampu odpowiedzialnego za pamięć, uczenie się i zarządzanie stresem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roup 1"/>
          <p:cNvGrpSpPr/>
          <p:nvPr/>
        </p:nvGrpSpPr>
        <p:grpSpPr>
          <a:xfrm>
            <a:off x="-15840" y="0"/>
            <a:ext cx="12229560" cy="6855840"/>
            <a:chOff x="-15840" y="0"/>
            <a:chExt cx="12229560" cy="6855840"/>
          </a:xfrm>
        </p:grpSpPr>
        <p:pic>
          <p:nvPicPr>
            <p:cNvPr id="449" name="Picture 30" descr="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50" name="CustomShape 2"/>
            <p:cNvSpPr/>
            <p:nvPr/>
          </p:nvSpPr>
          <p:spPr>
            <a:xfrm>
              <a:off x="608040" y="609480"/>
              <a:ext cx="10972440" cy="563832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451" name="Picture 32" descr=""/>
            <p:cNvPicPr/>
            <p:nvPr/>
          </p:nvPicPr>
          <p:blipFill>
            <a:blip r:embed="rId3"/>
            <a:stretch/>
          </p:blipFill>
          <p:spPr>
            <a:xfrm>
              <a:off x="-15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2" name="Picture 33" descr=""/>
            <p:cNvPicPr/>
            <p:nvPr/>
          </p:nvPicPr>
          <p:blipFill>
            <a:blip r:embed="rId4"/>
            <a:stretch/>
          </p:blipFill>
          <p:spPr>
            <a:xfrm>
              <a:off x="11436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53" name="Line 3"/>
          <p:cNvSpPr/>
          <p:nvPr/>
        </p:nvSpPr>
        <p:spPr>
          <a:xfrm>
            <a:off x="1396080" y="2421360"/>
            <a:ext cx="940716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54" name="CustomShape 4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5" name="CustomShape 5"/>
          <p:cNvSpPr/>
          <p:nvPr/>
        </p:nvSpPr>
        <p:spPr>
          <a:xfrm>
            <a:off x="485280" y="487440"/>
            <a:ext cx="11217960" cy="5882760"/>
          </a:xfrm>
          <a:prstGeom prst="rect">
            <a:avLst/>
          </a:prstGeom>
          <a:blipFill rotWithShape="0">
            <a:blip r:embed="rId6"/>
            <a:tile/>
          </a:blipFill>
          <a:ln>
            <a:noFill/>
          </a:ln>
          <a:effectLst>
            <a:outerShdw algn="t" blurRad="114300" dir="5400000" dist="127080" rotWithShape="0" sx="99000" sy="99000">
              <a:srgbClr val="000000">
                <a:alpha val="40000"/>
              </a:srgbClr>
            </a:outerShdw>
          </a:effectLst>
          <a:scene3d>
            <a:camera prst="orthographicFront"/>
            <a:lightRig dir="t" rig="twoPt"/>
          </a:scene3d>
          <a:sp3d contourW="6350">
            <a:bevelT prst="coolSlant" w="12700" h="0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6" name="CustomShape 6"/>
          <p:cNvSpPr/>
          <p:nvPr/>
        </p:nvSpPr>
        <p:spPr>
          <a:xfrm>
            <a:off x="608040" y="609480"/>
            <a:ext cx="10972440" cy="5638320"/>
          </a:xfrm>
          <a:prstGeom prst="rect">
            <a:avLst/>
          </a:prstGeom>
          <a:noFill/>
          <a:ln w="15840"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57" name="TextShape 7"/>
          <p:cNvSpPr txBox="1"/>
          <p:nvPr/>
        </p:nvSpPr>
        <p:spPr>
          <a:xfrm>
            <a:off x="7535880" y="982080"/>
            <a:ext cx="3360240" cy="46249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Choć powszechnie wiadomo, że rodzic daje dziecku miłość bezwarunkową i akceptuje je jako odrębną jednostkę, to nie zawsze jest to takie proste. Gary Chapman, terapeuta rodzinny, proponuje następujące wzmacniacze więzi z dzieckiem:</a:t>
            </a:r>
            <a:endParaRPr b="0" lang="en-US" sz="2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58" name="CustomShape 8"/>
          <p:cNvSpPr/>
          <p:nvPr/>
        </p:nvSpPr>
        <p:spPr>
          <a:xfrm>
            <a:off x="1092600" y="1092240"/>
            <a:ext cx="5942160" cy="4514760"/>
          </a:xfrm>
          <a:prstGeom prst="rect">
            <a:avLst/>
          </a:prstGeom>
          <a:noFill/>
          <a:ln w="57240">
            <a:solidFill>
              <a:srgbClr val="7f7f7f"/>
            </a:solidFill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54041057"/>
              </p:ext>
            </p:extLst>
          </p:nvPr>
        </p:nvGraphicFramePr>
        <p:xfrm>
          <a:off x="1391040" y="1391040"/>
          <a:ext cx="5272200" cy="3958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0" name="CustomShape 2"/>
          <p:cNvSpPr/>
          <p:nvPr/>
        </p:nvSpPr>
        <p:spPr>
          <a:xfrm>
            <a:off x="474840" y="469800"/>
            <a:ext cx="3694680" cy="5917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1" name="CustomShape 3"/>
          <p:cNvSpPr/>
          <p:nvPr/>
        </p:nvSpPr>
        <p:spPr>
          <a:xfrm>
            <a:off x="639720" y="635400"/>
            <a:ext cx="3364560" cy="5586480"/>
          </a:xfrm>
          <a:prstGeom prst="rect">
            <a:avLst/>
          </a:prstGeom>
          <a:noFill/>
          <a:ln w="15840">
            <a:solidFill>
              <a:schemeClr val="bg2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62" name="TextShape 4"/>
          <p:cNvSpPr txBox="1"/>
          <p:nvPr/>
        </p:nvSpPr>
        <p:spPr>
          <a:xfrm>
            <a:off x="952200" y="954720"/>
            <a:ext cx="2729880" cy="4945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en-US" sz="4100" spc="-1" strike="noStrike">
                <a:solidFill>
                  <a:srgbClr val="ffffff"/>
                </a:solidFill>
                <a:latin typeface="Garamond"/>
              </a:rPr>
              <a:t>"Napełnij kubeczek"</a:t>
            </a:r>
            <a:endParaRPr b="0" lang="en-US" sz="41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63" name="CustomShape 5"/>
          <p:cNvSpPr/>
          <p:nvPr/>
        </p:nvSpPr>
        <p:spPr>
          <a:xfrm>
            <a:off x="4654440" y="0"/>
            <a:ext cx="7537320" cy="6857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innerShdw blurRad="63500" dir="108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4" name="TextShape 6"/>
          <p:cNvSpPr txBox="1"/>
          <p:nvPr/>
        </p:nvSpPr>
        <p:spPr>
          <a:xfrm>
            <a:off x="5150520" y="469800"/>
            <a:ext cx="5953320" cy="5405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marL="285840" indent="-285480">
              <a:lnSpc>
                <a:spcPct val="100000"/>
              </a:lnSpc>
              <a:spcBef>
                <a:spcPts val="1199"/>
              </a:spcBef>
              <a:buClr>
                <a:srgbClr val="83992a"/>
              </a:buClr>
              <a:buSzPct val="115000"/>
              <a:buFont typeface="Arial"/>
              <a:buChar char="•"/>
            </a:pPr>
            <a:r>
              <a:rPr b="1" lang="en-US" sz="2400" spc="-1" strike="noStrike">
                <a:solidFill>
                  <a:srgbClr val="ffffff"/>
                </a:solidFill>
                <a:latin typeface="Times New Roman"/>
              </a:rPr>
              <a:t>Rodzic poprzez np. wspólne spędzanie czasu z dzieckiem, dawanie mu bezwarunkowej uwagi, naturalny kontakt fizyczny (np. przytulanie), a także mówienie mu o swoich odczuciach buduje relację opartą na przywiązaniu, tym samym przyczynia się do zaspokojenia kluczowych potrzeb dziecka. Sprawia, że ma ono „napełniony kubeczek” (J. Steinke-Kalembka nazywa go „magicznym”, ponieważ kiedy jest wypełniony, pozwala się dziecku rozwijać, zaś kiedy jest pusty, ogranicza wzrost dziecięcego potencjału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marL="285840" indent="-285480">
              <a:lnSpc>
                <a:spcPct val="100000"/>
              </a:lnSpc>
              <a:spcBef>
                <a:spcPts val="879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4400" spc="-1" strike="noStrike">
                <a:solidFill>
                  <a:srgbClr val="000000"/>
                </a:solidFill>
                <a:latin typeface="Garamond"/>
              </a:rPr>
              <a:t>W poszukiwaniu </a:t>
            </a:r>
            <a:r>
              <a:rPr b="1" lang="en-US" sz="4400" spc="-1" strike="noStrike">
                <a:solidFill>
                  <a:srgbClr val="e83030"/>
                </a:solidFill>
                <a:latin typeface="Garamond"/>
              </a:rPr>
              <a:t>"super mocy."</a:t>
            </a:r>
            <a:br/>
            <a:r>
              <a:rPr b="1" lang="en-US" sz="4400" spc="-1" strike="noStrike">
                <a:solidFill>
                  <a:srgbClr val="e83030"/>
                </a:solidFill>
                <a:latin typeface="Garamond"/>
              </a:rPr>
              <a:t> 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349" name="Symbol zastępczy zawartości 4" descr=""/>
          <p:cNvPicPr/>
          <p:nvPr/>
        </p:nvPicPr>
        <p:blipFill>
          <a:blip r:embed="rId1"/>
          <a:stretch/>
        </p:blipFill>
        <p:spPr>
          <a:xfrm>
            <a:off x="3445920" y="2557080"/>
            <a:ext cx="5604480" cy="3604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Group 1"/>
          <p:cNvGrpSpPr/>
          <p:nvPr/>
        </p:nvGrpSpPr>
        <p:grpSpPr>
          <a:xfrm>
            <a:off x="-16920" y="0"/>
            <a:ext cx="12230640" cy="6855840"/>
            <a:chOff x="-16920" y="0"/>
            <a:chExt cx="12230640" cy="6855840"/>
          </a:xfrm>
        </p:grpSpPr>
        <p:pic>
          <p:nvPicPr>
            <p:cNvPr id="466" name="Picture 10" descr="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67" name="CustomShape 2"/>
            <p:cNvSpPr/>
            <p:nvPr/>
          </p:nvSpPr>
          <p:spPr>
            <a:xfrm>
              <a:off x="2328480" y="1540800"/>
              <a:ext cx="7543440" cy="383508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468" name="Picture 12" descr=""/>
            <p:cNvPicPr/>
            <p:nvPr/>
          </p:nvPicPr>
          <p:blipFill>
            <a:blip r:embed="rId3"/>
            <a:stretch/>
          </p:blipFill>
          <p:spPr>
            <a:xfrm>
              <a:off x="-16920" y="3147480"/>
              <a:ext cx="2477520" cy="612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9" name="Picture 13" descr=""/>
            <p:cNvPicPr/>
            <p:nvPr/>
          </p:nvPicPr>
          <p:blipFill>
            <a:blip r:embed="rId4"/>
            <a:stretch/>
          </p:blipFill>
          <p:spPr>
            <a:xfrm>
              <a:off x="9736200" y="3147480"/>
              <a:ext cx="2477520" cy="612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70" name="Line 3"/>
          <p:cNvSpPr/>
          <p:nvPr/>
        </p:nvSpPr>
        <p:spPr>
          <a:xfrm>
            <a:off x="2692080" y="3521880"/>
            <a:ext cx="681588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71" name="CustomShape 4"/>
          <p:cNvSpPr/>
          <p:nvPr/>
        </p:nvSpPr>
        <p:spPr>
          <a:xfrm>
            <a:off x="2202480" y="1410840"/>
            <a:ext cx="7807680" cy="4103640"/>
          </a:xfrm>
          <a:prstGeom prst="rect">
            <a:avLst/>
          </a:prstGeom>
          <a:blipFill rotWithShape="0">
            <a:blip r:embed="rId5">
              <a:alphaModFix amt="86000"/>
            </a:blip>
            <a:tile/>
          </a:blipFill>
          <a:ln>
            <a:noFill/>
          </a:ln>
          <a:effectLst>
            <a:outerShdw algn="t" blurRad="114300" dir="5400000" dist="127080" rotWithShape="0" sx="99000" sy="99000">
              <a:srgbClr val="000000">
                <a:alpha val="40000"/>
              </a:srgbClr>
            </a:outerShdw>
          </a:effectLst>
          <a:scene3d>
            <a:camera prst="orthographicFront"/>
            <a:lightRig dir="t" rig="twoPt"/>
          </a:scene3d>
          <a:sp3d contourW="6350">
            <a:bevelT prst="coolSlant" w="12700" h="0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2" name="CustomShape 5"/>
          <p:cNvSpPr/>
          <p:nvPr/>
        </p:nvSpPr>
        <p:spPr>
          <a:xfrm>
            <a:off x="2328480" y="1540800"/>
            <a:ext cx="7543440" cy="3835080"/>
          </a:xfrm>
          <a:prstGeom prst="rect">
            <a:avLst/>
          </a:prstGeom>
          <a:noFill/>
          <a:ln w="15840"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473" name="Group 6"/>
          <p:cNvGrpSpPr/>
          <p:nvPr/>
        </p:nvGrpSpPr>
        <p:grpSpPr>
          <a:xfrm>
            <a:off x="0" y="3123720"/>
            <a:ext cx="12230640" cy="659160"/>
            <a:chOff x="0" y="3123720"/>
            <a:chExt cx="12230640" cy="659160"/>
          </a:xfrm>
        </p:grpSpPr>
        <p:sp>
          <p:nvSpPr>
            <p:cNvPr id="474" name="CustomShape 7"/>
            <p:cNvSpPr/>
            <p:nvPr/>
          </p:nvSpPr>
          <p:spPr>
            <a:xfrm>
              <a:off x="2448000" y="3123720"/>
              <a:ext cx="45360" cy="658080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360">
              <a:noFill/>
            </a:ln>
            <a:effectLst>
              <a:innerShdw blurRad="114300">
                <a:srgbClr val="000000">
                  <a:alpha val="48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75" name="Picture 23" descr=""/>
            <p:cNvPicPr/>
            <p:nvPr/>
          </p:nvPicPr>
          <p:blipFill>
            <a:blip r:embed="rId6"/>
            <a:stretch/>
          </p:blipFill>
          <p:spPr>
            <a:xfrm>
              <a:off x="0" y="3145680"/>
              <a:ext cx="2477520" cy="6123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76" name="CustomShape 8"/>
            <p:cNvSpPr/>
            <p:nvPr/>
          </p:nvSpPr>
          <p:spPr>
            <a:xfrm>
              <a:off x="9734760" y="3124800"/>
              <a:ext cx="45360" cy="658080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360">
              <a:noFill/>
            </a:ln>
            <a:effectLst>
              <a:innerShdw blurRad="114300">
                <a:srgbClr val="000000">
                  <a:alpha val="48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77" name="Picture 25" descr=""/>
            <p:cNvPicPr/>
            <p:nvPr/>
          </p:nvPicPr>
          <p:blipFill>
            <a:blip r:embed="rId7"/>
            <a:stretch/>
          </p:blipFill>
          <p:spPr>
            <a:xfrm>
              <a:off x="9753120" y="3145680"/>
              <a:ext cx="2477520" cy="612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78" name="TextShape 9"/>
          <p:cNvSpPr txBox="1"/>
          <p:nvPr/>
        </p:nvSpPr>
        <p:spPr>
          <a:xfrm>
            <a:off x="2692440" y="1871280"/>
            <a:ext cx="6815160" cy="15152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0" lang="en-US" sz="2200" spc="-1" strike="noStrike">
                <a:solidFill>
                  <a:srgbClr val="262626"/>
                </a:solidFill>
                <a:latin typeface="Garamond"/>
              </a:rPr>
              <a:t>Jeśli chcemy, żeby dziecko nas słuchało, musimy najpierw nauczyć się słuchać tego, co ono mówi. Tym samym uwolnić się od nadawania etykiet dziecku, poprzez:</a:t>
            </a:r>
            <a:endParaRPr b="0" lang="en-US" sz="22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79" name="TextShape 10"/>
          <p:cNvSpPr txBox="1"/>
          <p:nvPr/>
        </p:nvSpPr>
        <p:spPr>
          <a:xfrm>
            <a:off x="2692440" y="3657600"/>
            <a:ext cx="6815160" cy="132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320"/>
              </a:spcBef>
              <a:spcAft>
                <a:spcPts val="601"/>
              </a:spcAft>
            </a:pPr>
            <a:r>
              <a:rPr b="0" lang="en-US" sz="1600" spc="-1" strike="noStrike">
                <a:solidFill>
                  <a:srgbClr val="000000"/>
                </a:solidFill>
                <a:latin typeface="Garamond"/>
              </a:rPr>
              <a:t>Wyrzucenie ze swojego słownika słów typu: zawsze, nigdy </a:t>
            </a:r>
            <a:endParaRPr b="0" lang="en-US" sz="1600" spc="-1" strike="noStrike">
              <a:solidFill>
                <a:srgbClr val="262626"/>
              </a:solidFill>
              <a:latin typeface="Garamond"/>
            </a:endParaRPr>
          </a:p>
          <a:p>
            <a:pPr algn="ctr">
              <a:lnSpc>
                <a:spcPct val="90000"/>
              </a:lnSpc>
              <a:spcBef>
                <a:spcPts val="320"/>
              </a:spcBef>
              <a:spcAft>
                <a:spcPts val="601"/>
              </a:spcAft>
            </a:pPr>
            <a:r>
              <a:rPr b="0" lang="en-US" sz="1600" spc="-1" strike="noStrike">
                <a:solidFill>
                  <a:srgbClr val="000000"/>
                </a:solidFill>
                <a:latin typeface="Garamond"/>
              </a:rPr>
              <a:t>Unikanie zdań rozpoczynających się od: Ty jesteś </a:t>
            </a:r>
            <a:endParaRPr b="0" lang="en-US" sz="1600" spc="-1" strike="noStrike">
              <a:solidFill>
                <a:srgbClr val="262626"/>
              </a:solidFill>
              <a:latin typeface="Garamond"/>
            </a:endParaRPr>
          </a:p>
          <a:p>
            <a:pPr algn="ctr">
              <a:lnSpc>
                <a:spcPct val="90000"/>
              </a:lnSpc>
              <a:spcBef>
                <a:spcPts val="320"/>
              </a:spcBef>
              <a:spcAft>
                <a:spcPts val="601"/>
              </a:spcAft>
            </a:pPr>
            <a:r>
              <a:rPr b="0" lang="en-US" sz="1600" spc="-1" strike="noStrike">
                <a:solidFill>
                  <a:srgbClr val="000000"/>
                </a:solidFill>
                <a:latin typeface="Garamond"/>
              </a:rPr>
              <a:t>Opisywanie zachowania dziecka, zamiast je oceniać Postawienie się w sytuacji dziecka.</a:t>
            </a:r>
            <a:endParaRPr b="0" lang="en-US" sz="16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480" name="Line 11"/>
          <p:cNvSpPr/>
          <p:nvPr/>
        </p:nvSpPr>
        <p:spPr>
          <a:xfrm>
            <a:off x="2692080" y="3521880"/>
            <a:ext cx="681588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roup 1"/>
          <p:cNvGrpSpPr/>
          <p:nvPr/>
        </p:nvGrpSpPr>
        <p:grpSpPr>
          <a:xfrm>
            <a:off x="-16920" y="0"/>
            <a:ext cx="12230640" cy="6855840"/>
            <a:chOff x="-16920" y="0"/>
            <a:chExt cx="12230640" cy="6855840"/>
          </a:xfrm>
        </p:grpSpPr>
        <p:pic>
          <p:nvPicPr>
            <p:cNvPr id="482" name="Picture 10" descr="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83" name="CustomShape 2"/>
            <p:cNvSpPr/>
            <p:nvPr/>
          </p:nvSpPr>
          <p:spPr>
            <a:xfrm>
              <a:off x="2328480" y="1540800"/>
              <a:ext cx="7543440" cy="383508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484" name="Picture 12" descr=""/>
            <p:cNvPicPr/>
            <p:nvPr/>
          </p:nvPicPr>
          <p:blipFill>
            <a:blip r:embed="rId3"/>
            <a:stretch/>
          </p:blipFill>
          <p:spPr>
            <a:xfrm>
              <a:off x="-16920" y="3147480"/>
              <a:ext cx="2477520" cy="612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5" name="Picture 13" descr=""/>
            <p:cNvPicPr/>
            <p:nvPr/>
          </p:nvPicPr>
          <p:blipFill>
            <a:blip r:embed="rId4"/>
            <a:stretch/>
          </p:blipFill>
          <p:spPr>
            <a:xfrm>
              <a:off x="9736200" y="3147480"/>
              <a:ext cx="2477520" cy="612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86" name="Line 3"/>
          <p:cNvSpPr/>
          <p:nvPr/>
        </p:nvSpPr>
        <p:spPr>
          <a:xfrm>
            <a:off x="2692080" y="3521880"/>
            <a:ext cx="681588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87" name="CustomShape 4"/>
          <p:cNvSpPr/>
          <p:nvPr/>
        </p:nvSpPr>
        <p:spPr>
          <a:xfrm>
            <a:off x="2202480" y="1410840"/>
            <a:ext cx="7807680" cy="4103640"/>
          </a:xfrm>
          <a:prstGeom prst="rect">
            <a:avLst/>
          </a:prstGeom>
          <a:blipFill rotWithShape="0">
            <a:blip r:embed="rId5">
              <a:alphaModFix amt="86000"/>
            </a:blip>
            <a:tile/>
          </a:blipFill>
          <a:ln>
            <a:noFill/>
          </a:ln>
          <a:effectLst>
            <a:outerShdw algn="t" blurRad="114300" dir="5400000" dist="127080" rotWithShape="0" sx="99000" sy="99000">
              <a:srgbClr val="000000">
                <a:alpha val="40000"/>
              </a:srgbClr>
            </a:outerShdw>
          </a:effectLst>
          <a:scene3d>
            <a:camera prst="orthographicFront"/>
            <a:lightRig dir="t" rig="twoPt"/>
          </a:scene3d>
          <a:sp3d contourW="6350">
            <a:bevelT prst="coolSlant" w="12700" h="0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8" name="CustomShape 5"/>
          <p:cNvSpPr/>
          <p:nvPr/>
        </p:nvSpPr>
        <p:spPr>
          <a:xfrm>
            <a:off x="2328480" y="1540800"/>
            <a:ext cx="7543440" cy="3835080"/>
          </a:xfrm>
          <a:prstGeom prst="rect">
            <a:avLst/>
          </a:prstGeom>
          <a:noFill/>
          <a:ln w="15840"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489" name="Group 6"/>
          <p:cNvGrpSpPr/>
          <p:nvPr/>
        </p:nvGrpSpPr>
        <p:grpSpPr>
          <a:xfrm>
            <a:off x="0" y="3123720"/>
            <a:ext cx="12230640" cy="659160"/>
            <a:chOff x="0" y="3123720"/>
            <a:chExt cx="12230640" cy="659160"/>
          </a:xfrm>
        </p:grpSpPr>
        <p:sp>
          <p:nvSpPr>
            <p:cNvPr id="490" name="CustomShape 7"/>
            <p:cNvSpPr/>
            <p:nvPr/>
          </p:nvSpPr>
          <p:spPr>
            <a:xfrm>
              <a:off x="2448000" y="3123720"/>
              <a:ext cx="45360" cy="658080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360">
              <a:noFill/>
            </a:ln>
            <a:effectLst>
              <a:innerShdw blurRad="114300">
                <a:srgbClr val="000000">
                  <a:alpha val="48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91" name="Picture 23" descr=""/>
            <p:cNvPicPr/>
            <p:nvPr/>
          </p:nvPicPr>
          <p:blipFill>
            <a:blip r:embed="rId6"/>
            <a:stretch/>
          </p:blipFill>
          <p:spPr>
            <a:xfrm>
              <a:off x="0" y="3145680"/>
              <a:ext cx="2477520" cy="6123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92" name="CustomShape 8"/>
            <p:cNvSpPr/>
            <p:nvPr/>
          </p:nvSpPr>
          <p:spPr>
            <a:xfrm>
              <a:off x="9734760" y="3124800"/>
              <a:ext cx="45360" cy="658080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360">
              <a:noFill/>
            </a:ln>
            <a:effectLst>
              <a:innerShdw blurRad="114300">
                <a:srgbClr val="000000">
                  <a:alpha val="48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93" name="Picture 25" descr=""/>
            <p:cNvPicPr/>
            <p:nvPr/>
          </p:nvPicPr>
          <p:blipFill>
            <a:blip r:embed="rId7"/>
            <a:stretch/>
          </p:blipFill>
          <p:spPr>
            <a:xfrm>
              <a:off x="9753120" y="3145680"/>
              <a:ext cx="2477520" cy="612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94" name="TextShape 9"/>
          <p:cNvSpPr txBox="1"/>
          <p:nvPr/>
        </p:nvSpPr>
        <p:spPr>
          <a:xfrm>
            <a:off x="2692440" y="1871280"/>
            <a:ext cx="6815160" cy="15152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0" lang="en-US" sz="2200" spc="-1" strike="noStrike">
                <a:solidFill>
                  <a:srgbClr val="262626"/>
                </a:solidFill>
                <a:latin typeface="Garamond"/>
              </a:rPr>
              <a:t>Pielęgnując relację z dzieckiem, rodzic ma również wpływ na wartości, które pragnie mu przekazać. Odbywa się to za pomocą modelowania, tzn. dzieci obserwując rodziców uczą się od nich różnych zachowań.</a:t>
            </a:r>
            <a:endParaRPr b="0" lang="en-US" sz="22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95" name="TextShape 10"/>
          <p:cNvSpPr txBox="1"/>
          <p:nvPr/>
        </p:nvSpPr>
        <p:spPr>
          <a:xfrm>
            <a:off x="2692440" y="3657600"/>
            <a:ext cx="6815160" cy="132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</a:pPr>
            <a:r>
              <a:rPr b="0" lang="en-US" sz="2100" spc="-1" strike="noStrike">
                <a:solidFill>
                  <a:srgbClr val="000000"/>
                </a:solidFill>
                <a:latin typeface="Garamond"/>
              </a:rPr>
              <a:t>Nie wystarczy mówić, należy również pokazywać dziecku, co jest dla nas ważne. – Dbaj o  rozwój intelektualny dziecka.</a:t>
            </a:r>
            <a:endParaRPr b="0" lang="en-US" sz="2100" spc="-1" strike="noStrike">
              <a:solidFill>
                <a:srgbClr val="262626"/>
              </a:solidFill>
              <a:latin typeface="Garamond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</a:pPr>
            <a:endParaRPr b="0" lang="en-US" sz="2100" spc="-1" strike="noStrike">
              <a:solidFill>
                <a:srgbClr val="262626"/>
              </a:solidFill>
              <a:latin typeface="Garamond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</a:pPr>
            <a:endParaRPr b="0" lang="en-US" sz="21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496" name="Line 11"/>
          <p:cNvSpPr/>
          <p:nvPr/>
        </p:nvSpPr>
        <p:spPr>
          <a:xfrm>
            <a:off x="2692080" y="3521880"/>
            <a:ext cx="681588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8" name="CustomShape 2"/>
          <p:cNvSpPr/>
          <p:nvPr/>
        </p:nvSpPr>
        <p:spPr>
          <a:xfrm>
            <a:off x="474840" y="469800"/>
            <a:ext cx="3694680" cy="5917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9" name="CustomShape 3"/>
          <p:cNvSpPr/>
          <p:nvPr/>
        </p:nvSpPr>
        <p:spPr>
          <a:xfrm>
            <a:off x="639720" y="635400"/>
            <a:ext cx="3364560" cy="5586480"/>
          </a:xfrm>
          <a:prstGeom prst="rect">
            <a:avLst/>
          </a:prstGeom>
          <a:noFill/>
          <a:ln w="15840">
            <a:solidFill>
              <a:schemeClr val="bg2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00" name="TextShape 4"/>
          <p:cNvSpPr txBox="1"/>
          <p:nvPr/>
        </p:nvSpPr>
        <p:spPr>
          <a:xfrm>
            <a:off x="952200" y="954720"/>
            <a:ext cx="2729880" cy="4945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3700" spc="-1" strike="noStrike">
                <a:solidFill>
                  <a:srgbClr val="ffffff"/>
                </a:solidFill>
                <a:latin typeface="Garamond"/>
              </a:rPr>
              <a:t>By wzbudzić w dziecku motywację wewnętrzną potrzeba czasu i chęci. Na motywację składa się:</a:t>
            </a:r>
            <a:endParaRPr b="0" lang="en-US" sz="37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01" name="CustomShape 5"/>
          <p:cNvSpPr/>
          <p:nvPr/>
        </p:nvSpPr>
        <p:spPr>
          <a:xfrm>
            <a:off x="4654440" y="0"/>
            <a:ext cx="7537320" cy="6857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innerShdw blurRad="63500" dir="108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2" name="TextShape 6"/>
          <p:cNvSpPr txBox="1"/>
          <p:nvPr/>
        </p:nvSpPr>
        <p:spPr>
          <a:xfrm>
            <a:off x="5150520" y="469800"/>
            <a:ext cx="5953320" cy="5405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marL="285840" indent="-285480" algn="ct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1" lang="en-US" sz="2000" spc="-1" strike="noStrike">
                <a:solidFill>
                  <a:srgbClr val="ffffff"/>
                </a:solidFill>
                <a:latin typeface="Garamond"/>
              </a:rPr>
              <a:t>KOMPETENCJE-  czyli wiedza i poczucie, że się potrafi.</a:t>
            </a:r>
            <a:br/>
            <a:br/>
            <a:r>
              <a:rPr b="1" lang="en-US" sz="2000" spc="-1" strike="noStrike">
                <a:solidFill>
                  <a:srgbClr val="ffffff"/>
                </a:solidFill>
                <a:latin typeface="Garamond"/>
              </a:rPr>
              <a:t>Nastawienie dziecka do osiągniecia celu, czyli 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r>
              <a:rPr b="1" lang="en-US" sz="2000" spc="-1" strike="noStrike">
                <a:solidFill>
                  <a:srgbClr val="ffffff"/>
                </a:solidFill>
                <a:latin typeface="Garamond"/>
              </a:rPr>
              <a:t>sukcesu, bądź do porażki jest w główniej mierze przejmowane od rodziców 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r>
              <a:rPr b="1" lang="en-US" sz="2000" spc="-1" strike="noStrike">
                <a:solidFill>
                  <a:srgbClr val="ffffff"/>
                </a:solidFill>
                <a:latin typeface="Garamond"/>
              </a:rPr>
              <a:t>lub nauczycieli, stąd ważne, by wierzyć, że sukcesy są wyrazem 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r>
              <a:rPr b="1" lang="en-US" sz="2000" spc="-1" strike="noStrike">
                <a:solidFill>
                  <a:srgbClr val="ffffff"/>
                </a:solidFill>
                <a:latin typeface="Garamond"/>
              </a:rPr>
              <a:t>pracy i zaangażowania, czyli nastawienia na rozwój.</a:t>
            </a:r>
            <a:br/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roup 1"/>
          <p:cNvGrpSpPr/>
          <p:nvPr/>
        </p:nvGrpSpPr>
        <p:grpSpPr>
          <a:xfrm>
            <a:off x="-16920" y="0"/>
            <a:ext cx="12230640" cy="6855840"/>
            <a:chOff x="-16920" y="0"/>
            <a:chExt cx="12230640" cy="6855840"/>
          </a:xfrm>
        </p:grpSpPr>
        <p:pic>
          <p:nvPicPr>
            <p:cNvPr id="504" name="Picture 8" descr="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05" name="CustomShape 2"/>
            <p:cNvSpPr/>
            <p:nvPr/>
          </p:nvSpPr>
          <p:spPr>
            <a:xfrm>
              <a:off x="2328480" y="1540800"/>
              <a:ext cx="7543440" cy="383508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506" name="Picture 10" descr=""/>
            <p:cNvPicPr/>
            <p:nvPr/>
          </p:nvPicPr>
          <p:blipFill>
            <a:blip r:embed="rId3"/>
            <a:stretch/>
          </p:blipFill>
          <p:spPr>
            <a:xfrm>
              <a:off x="-16920" y="3147480"/>
              <a:ext cx="2477520" cy="612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7" name="Picture 11" descr=""/>
            <p:cNvPicPr/>
            <p:nvPr/>
          </p:nvPicPr>
          <p:blipFill>
            <a:blip r:embed="rId4"/>
            <a:stretch/>
          </p:blipFill>
          <p:spPr>
            <a:xfrm>
              <a:off x="9736200" y="3147480"/>
              <a:ext cx="2477520" cy="612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08" name="Line 3"/>
          <p:cNvSpPr/>
          <p:nvPr/>
        </p:nvSpPr>
        <p:spPr>
          <a:xfrm>
            <a:off x="2692080" y="3521880"/>
            <a:ext cx="681588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09" name="CustomShape 4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 w="15840">
            <a:solidFill>
              <a:srgbClr val="7e6d4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10" name="Picture 17" descr=""/>
          <p:cNvPicPr/>
          <p:nvPr/>
        </p:nvPicPr>
        <p:blipFill>
          <a:blip r:embed="rId6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>
            <a:noFill/>
          </a:ln>
        </p:spPr>
      </p:pic>
      <p:sp>
        <p:nvSpPr>
          <p:cNvPr id="511" name="TextShape 5"/>
          <p:cNvSpPr txBox="1"/>
          <p:nvPr/>
        </p:nvSpPr>
        <p:spPr>
          <a:xfrm>
            <a:off x="2692440" y="1871280"/>
            <a:ext cx="6815160" cy="15152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70000"/>
          </a:bodyPr>
          <a:p>
            <a:pPr algn="ctr">
              <a:lnSpc>
                <a:spcPct val="90000"/>
              </a:lnSpc>
            </a:pPr>
            <a:r>
              <a:rPr b="1" lang="en-US" sz="3400" spc="-1" strike="noStrike">
                <a:solidFill>
                  <a:srgbClr val="262626"/>
                </a:solidFill>
                <a:latin typeface="Garamond"/>
              </a:rPr>
              <a:t>INSPIRUJ DZIECKO</a:t>
            </a:r>
            <a:br/>
            <a:r>
              <a:rPr b="1" lang="en-US" sz="3400" spc="-1" strike="noStrike">
                <a:solidFill>
                  <a:srgbClr val="262626"/>
                </a:solidFill>
                <a:latin typeface="Garamond"/>
              </a:rPr>
              <a:t>DO POSZUKIWANIA ROZWIĄZAŃ.</a:t>
            </a:r>
            <a:br/>
            <a:endParaRPr b="0" lang="en-US" sz="3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12" name="TextShape 6"/>
          <p:cNvSpPr txBox="1"/>
          <p:nvPr/>
        </p:nvSpPr>
        <p:spPr>
          <a:xfrm>
            <a:off x="2692440" y="3657600"/>
            <a:ext cx="6815160" cy="132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601"/>
              </a:spcAft>
            </a:pPr>
            <a:r>
              <a:rPr b="0" lang="en-US" sz="1500" spc="-1" strike="noStrike">
                <a:solidFill>
                  <a:srgbClr val="000000"/>
                </a:solidFill>
                <a:latin typeface="Garamond"/>
              </a:rPr>
              <a:t>Każdemu dziecku, jak i dorosłemu, zdarzają się chwile zwątpienia: “Nie damy rady!”,</a:t>
            </a:r>
            <a:endParaRPr b="0" lang="en-US" sz="1500" spc="-1" strike="noStrike">
              <a:solidFill>
                <a:srgbClr val="262626"/>
              </a:solidFill>
              <a:latin typeface="Garamond"/>
            </a:endParaRPr>
          </a:p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601"/>
              </a:spcAft>
            </a:pPr>
            <a:r>
              <a:rPr b="0" lang="en-US" sz="1500" spc="-1" strike="noStrike">
                <a:solidFill>
                  <a:srgbClr val="000000"/>
                </a:solidFill>
                <a:latin typeface="Garamond"/>
              </a:rPr>
              <a:t>“</a:t>
            </a:r>
            <a:r>
              <a:rPr b="0" lang="en-US" sz="1500" spc="-1" strike="noStrike">
                <a:solidFill>
                  <a:srgbClr val="000000"/>
                </a:solidFill>
                <a:latin typeface="Garamond"/>
              </a:rPr>
              <a:t>To głupie!”, “To za trudne dla mnie…”. Wtedy warto zamiast natychmiastowego dawania rad bądź zaprzeczania i bagatelizowania dziecięcych odczuć zachęcić je do samodzielnego poszukania rozwiązania.</a:t>
            </a:r>
            <a:endParaRPr b="0" lang="en-US" sz="1500" spc="-1" strike="noStrike">
              <a:solidFill>
                <a:srgbClr val="262626"/>
              </a:solidFill>
              <a:latin typeface="Garamond"/>
            </a:endParaRPr>
          </a:p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601"/>
              </a:spcAft>
            </a:pPr>
            <a:endParaRPr b="0" lang="en-US" sz="15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513" name="Line 7"/>
          <p:cNvSpPr/>
          <p:nvPr/>
        </p:nvSpPr>
        <p:spPr>
          <a:xfrm>
            <a:off x="2692080" y="3521880"/>
            <a:ext cx="681588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75000"/>
          </a:bodyPr>
          <a:p>
            <a:pPr algn="ctr">
              <a:lnSpc>
                <a:spcPct val="100000"/>
              </a:lnSpc>
            </a:pPr>
            <a:r>
              <a:rPr b="1" lang="en-US" sz="3400" spc="-1" strike="noStrike">
                <a:solidFill>
                  <a:srgbClr val="262626"/>
                </a:solidFill>
                <a:latin typeface="Garamond"/>
              </a:rPr>
              <a:t>INSPIRUJ DZIECKO</a:t>
            </a:r>
            <a:br/>
            <a:r>
              <a:rPr b="1" lang="en-US" sz="3400" spc="-1" strike="noStrike">
                <a:solidFill>
                  <a:srgbClr val="262626"/>
                </a:solidFill>
                <a:latin typeface="Garamond"/>
              </a:rPr>
              <a:t>DO POSZUKIWANIA ROZWIĄZAŃ.</a:t>
            </a:r>
            <a:br/>
            <a:endParaRPr b="0" lang="en-US" sz="3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15" name="TextShape 2"/>
          <p:cNvSpPr txBox="1"/>
          <p:nvPr/>
        </p:nvSpPr>
        <p:spPr>
          <a:xfrm>
            <a:off x="1295280" y="2557080"/>
            <a:ext cx="9600840" cy="3318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85840" indent="-285480" algn="ctr">
              <a:lnSpc>
                <a:spcPct val="90000"/>
              </a:lnSpc>
              <a:buClr>
                <a:srgbClr val="83992a"/>
              </a:buClr>
              <a:buSzPct val="115000"/>
              <a:buFont typeface="Arial"/>
              <a:buChar char="•"/>
            </a:pPr>
            <a:r>
              <a:rPr b="1" lang="en-US" sz="1400" spc="-1" strike="noStrike">
                <a:solidFill>
                  <a:srgbClr val="262626"/>
                </a:solidFill>
                <a:latin typeface="Garamond"/>
              </a:rPr>
              <a:t>NIE PODAJEMY MU GOTOWYCH ROZWIĄZAŃ, LECZ ZACHĘCAMY DO SAMODZIELNOŚCI W POSZUKIWANIACH. </a:t>
            </a:r>
            <a:endParaRPr b="0" lang="en-US" sz="1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 algn="ctr">
              <a:lnSpc>
                <a:spcPct val="90000"/>
              </a:lnSpc>
              <a:buClr>
                <a:srgbClr val="83992a"/>
              </a:buClr>
              <a:buSzPct val="115000"/>
              <a:buFont typeface="Arial"/>
              <a:buChar char="•"/>
            </a:pPr>
            <a:br/>
            <a:r>
              <a:rPr b="1" lang="en-US" sz="1400" spc="-1" strike="noStrike">
                <a:solidFill>
                  <a:srgbClr val="262626"/>
                </a:solidFill>
                <a:latin typeface="Garamond"/>
              </a:rPr>
              <a:t>ODNALEZIENIE WŁASNEGO SPOSOBU PRZEKŁADA SIĘ NA NATURALNĄ CHĘCIĄ DO DZIAŁANIA. </a:t>
            </a:r>
            <a:endParaRPr b="0" lang="en-US" sz="1400" spc="-1" strike="noStrike">
              <a:solidFill>
                <a:srgbClr val="262626"/>
              </a:solidFill>
              <a:latin typeface="Garamond"/>
            </a:endParaRPr>
          </a:p>
          <a:p>
            <a:pPr algn="ctr">
              <a:lnSpc>
                <a:spcPct val="90000"/>
              </a:lnSpc>
            </a:pPr>
            <a:endParaRPr b="0" lang="en-US" sz="1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 algn="ctr">
              <a:lnSpc>
                <a:spcPct val="90000"/>
              </a:lnSpc>
              <a:buClr>
                <a:srgbClr val="83992a"/>
              </a:buClr>
              <a:buSzPct val="115000"/>
              <a:buFont typeface="Arial"/>
              <a:buChar char="•"/>
            </a:pPr>
            <a:r>
              <a:rPr b="1" lang="en-US" sz="1400" spc="-1" strike="noStrike">
                <a:solidFill>
                  <a:srgbClr val="262626"/>
                </a:solidFill>
                <a:latin typeface="Garamond"/>
              </a:rPr>
              <a:t>JEŚLI POMYSŁ NA ROZWIĄZANIE POCHODZI OD DZIECKA, JEST ONO BARDZIEJ ZAANGAŻOWANE (ZMOTYWOWANE) NIŻ WTEDY, KIEDY RODZICE PODSUNĄ MU GOTOWE WYJŚCIE.  </a:t>
            </a:r>
            <a:endParaRPr b="0" lang="en-US" sz="1400" spc="-1" strike="noStrike">
              <a:solidFill>
                <a:srgbClr val="262626"/>
              </a:solidFill>
              <a:latin typeface="Garamond"/>
            </a:endParaRPr>
          </a:p>
          <a:p>
            <a:pPr algn="ctr">
              <a:lnSpc>
                <a:spcPct val="90000"/>
              </a:lnSpc>
            </a:pPr>
            <a:endParaRPr b="0" lang="en-US" sz="1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</a:pPr>
            <a:endParaRPr b="0" lang="en-US" sz="1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 w="15840">
            <a:solidFill>
              <a:srgbClr val="7e6d4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17" name="Picture 9" descr=""/>
          <p:cNvPicPr/>
          <p:nvPr/>
        </p:nvPicPr>
        <p:blipFill>
          <a:blip r:embed="rId3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>
            <a:noFill/>
          </a:ln>
        </p:spPr>
      </p:pic>
      <p:sp>
        <p:nvSpPr>
          <p:cNvPr id="518" name="TextShape 2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7000"/>
          </a:bodyPr>
          <a:p>
            <a:pPr algn="ctr">
              <a:lnSpc>
                <a:spcPct val="90000"/>
              </a:lnSpc>
            </a:pPr>
            <a:r>
              <a:rPr b="1" lang="en-US" sz="3100" spc="-1" strike="noStrike" cap="all">
                <a:solidFill>
                  <a:srgbClr val="262626"/>
                </a:solidFill>
                <a:latin typeface="Times New Roman"/>
              </a:rPr>
              <a:t>POKAŻ, ŻE POPEŁNIANE BŁĘDY TO OKAZJA</a:t>
            </a:r>
            <a:br/>
            <a:r>
              <a:rPr b="1" lang="en-US" sz="3100" spc="-1" strike="noStrike" cap="all">
                <a:solidFill>
                  <a:srgbClr val="262626"/>
                </a:solidFill>
                <a:latin typeface="Times New Roman"/>
              </a:rPr>
              <a:t>DO WYCIĄGANIA WNIOSKÓW NA PRZYSZŁOŚĆ.</a:t>
            </a:r>
            <a:br/>
            <a:endParaRPr b="0" lang="en-US" sz="31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19" name="Line 3"/>
          <p:cNvSpPr/>
          <p:nvPr/>
        </p:nvSpPr>
        <p:spPr>
          <a:xfrm>
            <a:off x="1482840" y="2400480"/>
            <a:ext cx="927396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20" name="TextShape 4"/>
          <p:cNvSpPr txBox="1"/>
          <p:nvPr/>
        </p:nvSpPr>
        <p:spPr>
          <a:xfrm>
            <a:off x="1295280" y="2557080"/>
            <a:ext cx="9600840" cy="3318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85840" indent="-285480">
              <a:lnSpc>
                <a:spcPct val="100000"/>
              </a:lnSpc>
              <a:spcBef>
                <a:spcPts val="1199"/>
              </a:spcBef>
              <a:buClr>
                <a:srgbClr val="83992a"/>
              </a:buClr>
              <a:buSzPct val="115000"/>
              <a:buFont typeface="Arial"/>
              <a:buChar char="•"/>
            </a:pPr>
            <a:r>
              <a:rPr b="1" lang="en-US" sz="2400" spc="-1" strike="noStrike">
                <a:solidFill>
                  <a:srgbClr val="262626"/>
                </a:solidFill>
                <a:latin typeface="Times New Roman"/>
              </a:rPr>
              <a:t>Nastawienie, że błędy to okazja do nauki czegoś nowego, a nie kolejny ciężar do udźwignięcia, rozwija skrzydła, ponieważ likwiduje lęk blokujący przed działaniem. Dzieci, które nie boją się popełniać błędów, chętniej angażują się w nowe aktywności, ponieważ wiedzą, że każde doświadczenie może je czegoś nauczyć. Nie kierują się chęcią rywalizacji, czerpią radość z samego działania (motywacja wewnętrzna)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" name="Group 1"/>
          <p:cNvGrpSpPr/>
          <p:nvPr/>
        </p:nvGrpSpPr>
        <p:grpSpPr>
          <a:xfrm>
            <a:off x="-16920" y="0"/>
            <a:ext cx="12230640" cy="6855840"/>
            <a:chOff x="-16920" y="0"/>
            <a:chExt cx="12230640" cy="6855840"/>
          </a:xfrm>
        </p:grpSpPr>
        <p:pic>
          <p:nvPicPr>
            <p:cNvPr id="522" name="Picture 8" descr="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23" name="CustomShape 2"/>
            <p:cNvSpPr/>
            <p:nvPr/>
          </p:nvSpPr>
          <p:spPr>
            <a:xfrm>
              <a:off x="2328480" y="1540800"/>
              <a:ext cx="7543440" cy="383508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524" name="Picture 10" descr=""/>
            <p:cNvPicPr/>
            <p:nvPr/>
          </p:nvPicPr>
          <p:blipFill>
            <a:blip r:embed="rId3"/>
            <a:stretch/>
          </p:blipFill>
          <p:spPr>
            <a:xfrm>
              <a:off x="-16920" y="3147480"/>
              <a:ext cx="2477520" cy="612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5" name="Picture 11" descr=""/>
            <p:cNvPicPr/>
            <p:nvPr/>
          </p:nvPicPr>
          <p:blipFill>
            <a:blip r:embed="rId4"/>
            <a:stretch/>
          </p:blipFill>
          <p:spPr>
            <a:xfrm>
              <a:off x="9736200" y="3147480"/>
              <a:ext cx="2477520" cy="612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26" name="Line 3"/>
          <p:cNvSpPr/>
          <p:nvPr/>
        </p:nvSpPr>
        <p:spPr>
          <a:xfrm>
            <a:off x="2692080" y="3521880"/>
            <a:ext cx="681588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27" name="CustomShape 4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 w="15840">
            <a:solidFill>
              <a:srgbClr val="7e6d4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28" name="Picture 17" descr=""/>
          <p:cNvPicPr/>
          <p:nvPr/>
        </p:nvPicPr>
        <p:blipFill>
          <a:blip r:embed="rId6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>
            <a:noFill/>
          </a:ln>
        </p:spPr>
      </p:pic>
      <p:sp>
        <p:nvSpPr>
          <p:cNvPr id="529" name="TextShape 5"/>
          <p:cNvSpPr txBox="1"/>
          <p:nvPr/>
        </p:nvSpPr>
        <p:spPr>
          <a:xfrm>
            <a:off x="2692440" y="1871280"/>
            <a:ext cx="6815160" cy="15152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0" lang="en-US" sz="3000" spc="-1" strike="noStrike">
                <a:solidFill>
                  <a:srgbClr val="262626"/>
                </a:solidFill>
                <a:latin typeface="Garamond"/>
              </a:rPr>
              <a:t>Pochwały zawsze powinny podkreślać proces, czyli w wspierających komunikatach zwrotnych zwracać należy uwagę na: </a:t>
            </a:r>
            <a:endParaRPr b="0" lang="en-US" sz="30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30" name="TextShape 6"/>
          <p:cNvSpPr txBox="1"/>
          <p:nvPr/>
        </p:nvSpPr>
        <p:spPr>
          <a:xfrm>
            <a:off x="2692440" y="3657600"/>
            <a:ext cx="6815160" cy="132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</a:pPr>
            <a:r>
              <a:rPr b="0" lang="en-US" sz="2100" spc="-1" strike="noStrike">
                <a:solidFill>
                  <a:srgbClr val="000000"/>
                </a:solidFill>
                <a:latin typeface="Garamond"/>
              </a:rPr>
              <a:t>- wysiłek włożony przez dziecko w daną aktywność - wytrwałość - zastosowaną strategię - zaangażowanie - uzyskaną poprawę - postawę</a:t>
            </a:r>
            <a:endParaRPr b="0" lang="en-US" sz="2100" spc="-1" strike="noStrike">
              <a:solidFill>
                <a:srgbClr val="262626"/>
              </a:solidFill>
              <a:latin typeface="Garamond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</a:pPr>
            <a:endParaRPr b="0" lang="en-US" sz="21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531" name="Line 7"/>
          <p:cNvSpPr/>
          <p:nvPr/>
        </p:nvSpPr>
        <p:spPr>
          <a:xfrm>
            <a:off x="2692080" y="3521880"/>
            <a:ext cx="681588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TextShape 1"/>
          <p:cNvSpPr txBox="1"/>
          <p:nvPr/>
        </p:nvSpPr>
        <p:spPr>
          <a:xfrm>
            <a:off x="2014920" y="1752480"/>
            <a:ext cx="8158320" cy="182232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262626"/>
                </a:solidFill>
                <a:latin typeface="Garamond"/>
              </a:rPr>
              <a:t>Pochwały są jednym z kilku komunikatów motywujących, prowadzących do rozwoju potencjału u dziecka, pozostałe to: </a:t>
            </a:r>
            <a:r>
              <a:rPr b="1" lang="en-US" sz="2200" spc="-1" strike="noStrike">
                <a:solidFill>
                  <a:srgbClr val="262626"/>
                </a:solidFill>
                <a:latin typeface="Garamond"/>
              </a:rPr>
              <a:t>Opisywanie tego co widzisz, lub tego, co czujesz.</a:t>
            </a:r>
            <a:br/>
            <a:r>
              <a:rPr b="0" lang="en-US" sz="2200" spc="-1" strike="noStrike">
                <a:solidFill>
                  <a:srgbClr val="00b050"/>
                </a:solidFill>
                <a:latin typeface="Garamond"/>
              </a:rPr>
              <a:t>  </a:t>
            </a:r>
            <a:endParaRPr b="0" lang="en-US" sz="22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33" name="TextShape 2"/>
          <p:cNvSpPr txBox="1"/>
          <p:nvPr/>
        </p:nvSpPr>
        <p:spPr>
          <a:xfrm>
            <a:off x="2014920" y="3845880"/>
            <a:ext cx="8158320" cy="9543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spcBef>
                <a:spcPts val="439"/>
              </a:spcBef>
              <a:spcAft>
                <a:spcPts val="601"/>
              </a:spcAft>
            </a:pPr>
            <a:r>
              <a:rPr b="1" lang="en-US" sz="2200" spc="-1" strike="noStrike">
                <a:solidFill>
                  <a:srgbClr val="00b0f0"/>
                </a:solidFill>
                <a:latin typeface="Garamond"/>
              </a:rPr>
              <a:t>Docenienie lub podziękowanie dziecku za coś.</a:t>
            </a:r>
            <a:endParaRPr b="0" lang="en-US" sz="2200" spc="-1" strike="noStrike">
              <a:solidFill>
                <a:srgbClr val="262626"/>
              </a:solidFill>
              <a:latin typeface="Garamond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2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5" name="CustomShape 2"/>
          <p:cNvSpPr/>
          <p:nvPr/>
        </p:nvSpPr>
        <p:spPr>
          <a:xfrm>
            <a:off x="474840" y="469800"/>
            <a:ext cx="3694680" cy="5917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6" name="CustomShape 3"/>
          <p:cNvSpPr/>
          <p:nvPr/>
        </p:nvSpPr>
        <p:spPr>
          <a:xfrm>
            <a:off x="639720" y="635400"/>
            <a:ext cx="3364560" cy="5586480"/>
          </a:xfrm>
          <a:prstGeom prst="rect">
            <a:avLst/>
          </a:prstGeom>
          <a:noFill/>
          <a:ln w="15840">
            <a:solidFill>
              <a:schemeClr val="bg2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37" name="TextShape 4"/>
          <p:cNvSpPr txBox="1"/>
          <p:nvPr/>
        </p:nvSpPr>
        <p:spPr>
          <a:xfrm>
            <a:off x="952200" y="954720"/>
            <a:ext cx="2729880" cy="4945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3700" spc="-1" strike="noStrike">
                <a:solidFill>
                  <a:srgbClr val="ffffff"/>
                </a:solidFill>
                <a:latin typeface="Garamond"/>
              </a:rPr>
              <a:t>By wzbudzić w dziecku motywację wewnętrzną potrzeba czasu i chęci. Na motywację składa się:</a:t>
            </a:r>
            <a:endParaRPr b="0" lang="en-US" sz="37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38" name="CustomShape 5"/>
          <p:cNvSpPr/>
          <p:nvPr/>
        </p:nvSpPr>
        <p:spPr>
          <a:xfrm>
            <a:off x="4654440" y="0"/>
            <a:ext cx="7537320" cy="6857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innerShdw blurRad="63500" dir="108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9" name="TextShape 6"/>
          <p:cNvSpPr txBox="1"/>
          <p:nvPr/>
        </p:nvSpPr>
        <p:spPr>
          <a:xfrm>
            <a:off x="5150520" y="469800"/>
            <a:ext cx="5953320" cy="5405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marL="285840" indent="-285480" algn="ct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Garamond"/>
                <a:ea typeface="Garamond"/>
              </a:rPr>
              <a:t>POCZUCIE AUTONOMII-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Garamond"/>
                <a:ea typeface="Garamond"/>
              </a:rPr>
              <a:t>to wolność, 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Garamond"/>
                <a:ea typeface="Garamond"/>
              </a:rPr>
              <a:t>samostanowienie, samodzielność, niezależność, 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Garamond"/>
                <a:ea typeface="Garamond"/>
              </a:rPr>
              <a:t>samowystarczalność. 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 algn="ct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Garamond"/>
                <a:ea typeface="Garamond"/>
              </a:rPr>
              <a:t>Poczucie wpływu na własne życie. 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 algn="ct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Garamond"/>
                <a:ea typeface="Garamond"/>
              </a:rPr>
              <a:t>Jednak, żeby dziecko mogło 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Garamond"/>
                <a:ea typeface="Garamond"/>
              </a:rPr>
              <a:t>rozwijać poczucie autonomii, musi czuć się bezpiecznie, musi znać granice, mieć jasne, dobre 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Garamond"/>
                <a:ea typeface="Garamond"/>
              </a:rPr>
              <a:t>zasady i normy. 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 algn="ct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Garamond"/>
                <a:ea typeface="Garamond"/>
              </a:rPr>
              <a:t>Autonomia to nie to samo co „samowolka”. Dobre zasady to takie, które 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Garamond"/>
                <a:ea typeface="Garamond"/>
              </a:rPr>
              <a:t>opierają się na elastycznym podejściu.</a:t>
            </a:r>
            <a:br/>
            <a:br/>
            <a:br/>
            <a:r>
              <a:rPr b="0" lang="en-US" sz="2000" spc="-1" strike="noStrike">
                <a:solidFill>
                  <a:srgbClr val="ffffff"/>
                </a:solidFill>
                <a:latin typeface="Garamond"/>
              </a:rPr>
              <a:t> 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roup 1"/>
          <p:cNvGrpSpPr/>
          <p:nvPr/>
        </p:nvGrpSpPr>
        <p:grpSpPr>
          <a:xfrm>
            <a:off x="-16920" y="0"/>
            <a:ext cx="12230640" cy="6855840"/>
            <a:chOff x="-16920" y="0"/>
            <a:chExt cx="12230640" cy="6855840"/>
          </a:xfrm>
        </p:grpSpPr>
        <p:pic>
          <p:nvPicPr>
            <p:cNvPr id="541" name="Picture 8" descr="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42" name="CustomShape 2"/>
            <p:cNvSpPr/>
            <p:nvPr/>
          </p:nvSpPr>
          <p:spPr>
            <a:xfrm>
              <a:off x="2328480" y="1540800"/>
              <a:ext cx="7543440" cy="383508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543" name="Picture 10" descr=""/>
            <p:cNvPicPr/>
            <p:nvPr/>
          </p:nvPicPr>
          <p:blipFill>
            <a:blip r:embed="rId3"/>
            <a:stretch/>
          </p:blipFill>
          <p:spPr>
            <a:xfrm>
              <a:off x="-16920" y="3147480"/>
              <a:ext cx="2477520" cy="612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4" name="Picture 11" descr=""/>
            <p:cNvPicPr/>
            <p:nvPr/>
          </p:nvPicPr>
          <p:blipFill>
            <a:blip r:embed="rId4"/>
            <a:stretch/>
          </p:blipFill>
          <p:spPr>
            <a:xfrm>
              <a:off x="9736200" y="3147480"/>
              <a:ext cx="2477520" cy="612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45" name="Line 3"/>
          <p:cNvSpPr/>
          <p:nvPr/>
        </p:nvSpPr>
        <p:spPr>
          <a:xfrm>
            <a:off x="2692080" y="3521880"/>
            <a:ext cx="681588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46" name="CustomShape 4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 w="15840">
            <a:solidFill>
              <a:srgbClr val="7e6d4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47" name="Picture 17" descr=""/>
          <p:cNvPicPr/>
          <p:nvPr/>
        </p:nvPicPr>
        <p:blipFill>
          <a:blip r:embed="rId6"/>
          <a:stretch/>
        </p:blipFill>
        <p:spPr>
          <a:xfrm>
            <a:off x="0" y="0"/>
            <a:ext cx="12188520" cy="6855840"/>
          </a:xfrm>
          <a:prstGeom prst="rect">
            <a:avLst/>
          </a:prstGeom>
          <a:ln>
            <a:noFill/>
          </a:ln>
        </p:spPr>
      </p:pic>
      <p:sp>
        <p:nvSpPr>
          <p:cNvPr id="548" name="TextShape 5"/>
          <p:cNvSpPr txBox="1"/>
          <p:nvPr/>
        </p:nvSpPr>
        <p:spPr>
          <a:xfrm>
            <a:off x="2692440" y="1871280"/>
            <a:ext cx="6815160" cy="15152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0" lang="en-US" sz="3000" spc="-1" strike="noStrike">
                <a:solidFill>
                  <a:srgbClr val="262626"/>
                </a:solidFill>
                <a:latin typeface="Garamond"/>
              </a:rPr>
              <a:t>Zamiast wyręczać dziecko, lepiej zaoferować mu minimum pomocy, by udało się jemu zakończyć zadanie z sukcesem. </a:t>
            </a:r>
            <a:endParaRPr b="0" lang="en-US" sz="30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49" name="TextShape 6"/>
          <p:cNvSpPr txBox="1"/>
          <p:nvPr/>
        </p:nvSpPr>
        <p:spPr>
          <a:xfrm>
            <a:off x="2692440" y="3657600"/>
            <a:ext cx="6815160" cy="132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420"/>
              </a:spcBef>
              <a:spcAft>
                <a:spcPts val="601"/>
              </a:spcAft>
            </a:pPr>
            <a:r>
              <a:rPr b="0" lang="en-US" sz="2100" spc="-1" strike="noStrike">
                <a:solidFill>
                  <a:srgbClr val="000000"/>
                </a:solidFill>
                <a:latin typeface="Garamond"/>
              </a:rPr>
              <a:t>Dawanie dziecku minimum wsparcia (dla każdego dziecka to minimum będzie na innym poziomie), aby przezwyciężyło trudności, powoduje, że ma ono szansę rozwijać w sobie poczucie sprawstwa i kompetencji.</a:t>
            </a:r>
            <a:endParaRPr b="0" lang="en-US" sz="2100" spc="-1" strike="noStrike">
              <a:solidFill>
                <a:srgbClr val="262626"/>
              </a:solidFill>
              <a:latin typeface="Garamond"/>
            </a:endParaRPr>
          </a:p>
          <a:p>
            <a:pPr algn="ctr">
              <a:lnSpc>
                <a:spcPct val="90000"/>
              </a:lnSpc>
              <a:spcBef>
                <a:spcPts val="420"/>
              </a:spcBef>
              <a:spcAft>
                <a:spcPts val="601"/>
              </a:spcAft>
            </a:pPr>
            <a:endParaRPr b="0" lang="en-US" sz="21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550" name="Line 7"/>
          <p:cNvSpPr/>
          <p:nvPr/>
        </p:nvSpPr>
        <p:spPr>
          <a:xfrm>
            <a:off x="2692080" y="3521880"/>
            <a:ext cx="681588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1" name="CustomShape 2"/>
          <p:cNvSpPr/>
          <p:nvPr/>
        </p:nvSpPr>
        <p:spPr>
          <a:xfrm>
            <a:off x="474840" y="469800"/>
            <a:ext cx="3694680" cy="5917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2" name="CustomShape 3"/>
          <p:cNvSpPr/>
          <p:nvPr/>
        </p:nvSpPr>
        <p:spPr>
          <a:xfrm>
            <a:off x="639720" y="635400"/>
            <a:ext cx="3364560" cy="5586480"/>
          </a:xfrm>
          <a:prstGeom prst="rect">
            <a:avLst/>
          </a:prstGeom>
          <a:noFill/>
          <a:ln w="15840">
            <a:solidFill>
              <a:schemeClr val="accent1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53" name="TextShape 4"/>
          <p:cNvSpPr txBox="1"/>
          <p:nvPr/>
        </p:nvSpPr>
        <p:spPr>
          <a:xfrm>
            <a:off x="952200" y="954720"/>
            <a:ext cx="2729880" cy="4945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3700" spc="-1" strike="noStrike">
                <a:solidFill>
                  <a:srgbClr val="ffffff"/>
                </a:solidFill>
                <a:latin typeface="Garamond"/>
              </a:rPr>
              <a:t>Kilka słów o motywacji dorosłych......</a:t>
            </a:r>
            <a:endParaRPr b="0" lang="en-US" sz="37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54" name="CustomShape 5"/>
          <p:cNvSpPr/>
          <p:nvPr/>
        </p:nvSpPr>
        <p:spPr>
          <a:xfrm>
            <a:off x="4654440" y="0"/>
            <a:ext cx="7537320" cy="68576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e5e5"/>
              </a:gs>
            </a:gsLst>
            <a:path path="circle"/>
          </a:gradFill>
          <a:ln>
            <a:noFill/>
          </a:ln>
          <a:effectLst>
            <a:innerShdw blurRad="63500" dir="108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5" name="TextShape 6"/>
          <p:cNvSpPr txBox="1"/>
          <p:nvPr/>
        </p:nvSpPr>
        <p:spPr>
          <a:xfrm>
            <a:off x="5140800" y="469800"/>
            <a:ext cx="5953320" cy="5405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1" lang="en-US" sz="2400" spc="-1" strike="noStrike">
                <a:solidFill>
                  <a:srgbClr val="262626"/>
                </a:solidFill>
                <a:latin typeface="Garamond"/>
              </a:rPr>
              <a:t>Motywacja, </a:t>
            </a: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jako tzw. umiejętność miękka jest przydatna na każdym etapie życia prywatnego i zawodowego. Trening motywacji jest jednym z najtrudniejszych zadań – </a:t>
            </a:r>
            <a:r>
              <a:rPr b="1" lang="en-US" sz="2400" spc="-1" strike="noStrike">
                <a:solidFill>
                  <a:srgbClr val="262626"/>
                </a:solidFill>
                <a:latin typeface="Garamond"/>
              </a:rPr>
              <a:t>dużo prościej wpłynąć na czyjąś motywację zewnętrzną</a:t>
            </a: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, poprzez system nagród i kar, (podwyżki, awanse, zdanie egzaminów itp.). </a:t>
            </a:r>
            <a:r>
              <a:rPr b="1" lang="en-US" sz="2400" spc="-1" strike="noStrike">
                <a:solidFill>
                  <a:srgbClr val="262626"/>
                </a:solidFill>
                <a:latin typeface="Garamond"/>
              </a:rPr>
              <a:t>Motywacja wewnętrzna jest inicjatywą własną </a:t>
            </a: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poszczególnych osób i możliwa jest jedynie po wszechstronnym poznaniu danej osoby.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CustomShape 1"/>
          <p:cNvSpPr/>
          <p:nvPr/>
        </p:nvSpPr>
        <p:spPr>
          <a:xfrm>
            <a:off x="0" y="3600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2" name="CustomShape 2"/>
          <p:cNvSpPr/>
          <p:nvPr/>
        </p:nvSpPr>
        <p:spPr>
          <a:xfrm>
            <a:off x="474840" y="469800"/>
            <a:ext cx="3694680" cy="5917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3" name="CustomShape 3"/>
          <p:cNvSpPr/>
          <p:nvPr/>
        </p:nvSpPr>
        <p:spPr>
          <a:xfrm>
            <a:off x="639720" y="635400"/>
            <a:ext cx="3364560" cy="5586480"/>
          </a:xfrm>
          <a:prstGeom prst="rect">
            <a:avLst/>
          </a:prstGeom>
          <a:noFill/>
          <a:ln w="15840">
            <a:solidFill>
              <a:schemeClr val="bg2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54" name="TextShape 4"/>
          <p:cNvSpPr txBox="1"/>
          <p:nvPr/>
        </p:nvSpPr>
        <p:spPr>
          <a:xfrm>
            <a:off x="952200" y="954720"/>
            <a:ext cx="2729880" cy="4945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3700" spc="-1" strike="noStrike">
                <a:solidFill>
                  <a:srgbClr val="ffffff"/>
                </a:solidFill>
                <a:latin typeface="Garamond"/>
              </a:rPr>
              <a:t>By wzbudzić w dziecku motywację wewnętrzną potrzeba czasu i chęci. Na motywację składa się:</a:t>
            </a:r>
            <a:endParaRPr b="0" lang="en-US" sz="37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55" name="CustomShape 5"/>
          <p:cNvSpPr/>
          <p:nvPr/>
        </p:nvSpPr>
        <p:spPr>
          <a:xfrm>
            <a:off x="4654440" y="0"/>
            <a:ext cx="7537320" cy="6857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innerShdw blurRad="63500" dir="108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6" name="TextShape 6"/>
          <p:cNvSpPr txBox="1"/>
          <p:nvPr/>
        </p:nvSpPr>
        <p:spPr>
          <a:xfrm>
            <a:off x="5150520" y="469800"/>
            <a:ext cx="5953320" cy="5405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557" name="CustomShape 7"/>
          <p:cNvSpPr/>
          <p:nvPr/>
        </p:nvSpPr>
        <p:spPr>
          <a:xfrm>
            <a:off x="4724280" y="465480"/>
            <a:ext cx="6730200" cy="621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latin typeface="Garamond"/>
              </a:rPr>
              <a:t>- EMOCJE -​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439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b="0" lang="pl-PL" sz="2200" spc="-1" strike="noStrike">
                <a:solidFill>
                  <a:srgbClr val="ffffff"/>
                </a:solidFill>
                <a:latin typeface="Garamond"/>
              </a:rPr>
              <a:t>Emocje nieprzyjemne: dbają o przeżycie, wywołują uczucie dyskomfortu, które ma przekazać informację, że trzeba coś zrobić, by to zmienić. Zawężają uwagę, usztywniają wybory i zachowania. Negatywność zaburza uczenie się i rozwój.</a:t>
            </a:r>
            <a:endParaRPr b="0" lang="pl-PL" sz="22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39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b="0" lang="pl-PL" sz="2200" spc="-1" strike="noStrike">
                <a:solidFill>
                  <a:srgbClr val="ffffff"/>
                </a:solidFill>
                <a:latin typeface="Garamond"/>
              </a:rPr>
              <a:t>Emocje przyjemne: warunkują rozwój, zwiększają kreatywność, wpływają na lepsze relacje z innymi, na zdrowie psychiczne i fizyczne człowieka. Pozytywność jest budowana przez 10 podstawowych emocji: radość, wdzięczność, spokój, ciekawość, nadzieja i optymizm, duma, wesołość, poczucie przynależności, zainspirowanie, miłość.</a:t>
            </a: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9"/>
              </a:spcBef>
              <a:spcAft>
                <a:spcPts val="601"/>
              </a:spcAft>
            </a:pPr>
            <a:endParaRPr b="0" lang="pl-PL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br/>
            <a:r>
              <a:rPr b="0" lang="pl-PL" sz="1800" spc="-1" strike="noStrike">
                <a:solidFill>
                  <a:srgbClr val="000000"/>
                </a:solidFill>
                <a:latin typeface="Garamond"/>
              </a:rPr>
              <a:t>​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9" name="CustomShape 2"/>
          <p:cNvSpPr/>
          <p:nvPr/>
        </p:nvSpPr>
        <p:spPr>
          <a:xfrm>
            <a:off x="474840" y="469800"/>
            <a:ext cx="3694680" cy="5917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0" name="CustomShape 3"/>
          <p:cNvSpPr/>
          <p:nvPr/>
        </p:nvSpPr>
        <p:spPr>
          <a:xfrm>
            <a:off x="639720" y="635400"/>
            <a:ext cx="3364560" cy="5586480"/>
          </a:xfrm>
          <a:prstGeom prst="rect">
            <a:avLst/>
          </a:prstGeom>
          <a:noFill/>
          <a:ln w="15840">
            <a:solidFill>
              <a:schemeClr val="bg2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61" name="TextShape 4"/>
          <p:cNvSpPr txBox="1"/>
          <p:nvPr/>
        </p:nvSpPr>
        <p:spPr>
          <a:xfrm>
            <a:off x="952200" y="954720"/>
            <a:ext cx="2729880" cy="4945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3700" spc="-1" strike="noStrike">
                <a:solidFill>
                  <a:srgbClr val="ffffff"/>
                </a:solidFill>
                <a:latin typeface="Garamond"/>
              </a:rPr>
              <a:t>By wzbudzić w dziecku motywację wewnętrzną potrzeba czasu i chęci. Na motywację składa się:</a:t>
            </a:r>
            <a:endParaRPr b="0" lang="en-US" sz="37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62" name="CustomShape 5"/>
          <p:cNvSpPr/>
          <p:nvPr/>
        </p:nvSpPr>
        <p:spPr>
          <a:xfrm>
            <a:off x="4654440" y="0"/>
            <a:ext cx="7537320" cy="6857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innerShdw blurRad="63500" dir="108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3" name="TextShape 6"/>
          <p:cNvSpPr txBox="1"/>
          <p:nvPr/>
        </p:nvSpPr>
        <p:spPr>
          <a:xfrm>
            <a:off x="5150520" y="469800"/>
            <a:ext cx="5953320" cy="5405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marL="285840" indent="-285480" algn="ct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Garamond"/>
                <a:ea typeface="Garamond"/>
              </a:rPr>
              <a:t> </a:t>
            </a:r>
            <a:r>
              <a:rPr b="0" lang="en-US" sz="2000" spc="-1" strike="noStrike">
                <a:solidFill>
                  <a:srgbClr val="ffffff"/>
                </a:solidFill>
                <a:latin typeface="Garamond"/>
                <a:ea typeface="Garamond"/>
              </a:rPr>
              <a:t>- Ludzie przeżywają emocje przyjemne i nieprzyjemne, jednak spełniają one odmienne role w życiu. Mózg człowieka jest nastawiony na poszukiwanie zagrożeń, co powoduje, że mamy tendencję do skupiania się na negatywnych zdarzeniach i wyolbrzymiania nieprzyjemnych emocji. Ważne, by samemu nauczyć się generować emocje przyjemne i na nich skupiać się.</a:t>
            </a:r>
            <a:br/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roup 1"/>
          <p:cNvGrpSpPr/>
          <p:nvPr/>
        </p:nvGrpSpPr>
        <p:grpSpPr>
          <a:xfrm>
            <a:off x="-15840" y="0"/>
            <a:ext cx="12229560" cy="6855840"/>
            <a:chOff x="-15840" y="0"/>
            <a:chExt cx="12229560" cy="6855840"/>
          </a:xfrm>
        </p:grpSpPr>
        <p:pic>
          <p:nvPicPr>
            <p:cNvPr id="565" name="Picture 14" descr="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66" name="CustomShape 2"/>
            <p:cNvSpPr/>
            <p:nvPr/>
          </p:nvSpPr>
          <p:spPr>
            <a:xfrm>
              <a:off x="608040" y="609480"/>
              <a:ext cx="10972440" cy="563832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567" name="Picture 16" descr=""/>
            <p:cNvPicPr/>
            <p:nvPr/>
          </p:nvPicPr>
          <p:blipFill>
            <a:blip r:embed="rId3"/>
            <a:stretch/>
          </p:blipFill>
          <p:spPr>
            <a:xfrm>
              <a:off x="-15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8" name="Picture 17" descr=""/>
            <p:cNvPicPr/>
            <p:nvPr/>
          </p:nvPicPr>
          <p:blipFill>
            <a:blip r:embed="rId4"/>
            <a:stretch/>
          </p:blipFill>
          <p:spPr>
            <a:xfrm>
              <a:off x="11436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69" name="Line 3"/>
          <p:cNvSpPr/>
          <p:nvPr/>
        </p:nvSpPr>
        <p:spPr>
          <a:xfrm>
            <a:off x="1396080" y="2421360"/>
            <a:ext cx="940716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70" name="TextShape 4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en-US" sz="2100" spc="-1" strike="noStrike">
                <a:solidFill>
                  <a:srgbClr val="262626"/>
                </a:solidFill>
                <a:latin typeface="Garamond"/>
              </a:rPr>
              <a:t>Samoocena jest w pewnym sensie siłą napędową motywacji wewnętrznej, </a:t>
            </a:r>
            <a:r>
              <a:rPr b="0" lang="en-US" sz="2100" spc="-1" strike="noStrike">
                <a:solidFill>
                  <a:srgbClr val="262626"/>
                </a:solidFill>
                <a:latin typeface="Garamond"/>
              </a:rPr>
              <a:t>daje poczucie pewności, że człowiek sobie poradzi w każdej sytuacji. Wysoką, stabilną samoocenę dziecka buduje działanie, czyli musi ono realnie przezwyciężyć jakieś trudności.</a:t>
            </a:r>
            <a:endParaRPr b="0" lang="en-US" sz="21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71" name="CustomShape 5"/>
          <p:cNvSpPr/>
          <p:nvPr/>
        </p:nvSpPr>
        <p:spPr>
          <a:xfrm>
            <a:off x="1926720" y="2772360"/>
            <a:ext cx="4097520" cy="287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pl-PL" sz="2000" spc="-1" strike="noStrike">
                <a:solidFill>
                  <a:srgbClr val="000000"/>
                </a:solidFill>
                <a:latin typeface="Garamond"/>
              </a:rPr>
              <a:t>Z troski o dziecko, już od najmłodszych lat rodzice mówią „uważaj”, „nie biegaj”, „ostrożnie”, co jest zupełnie zrozumiałe, jednak komunikaty te są wyrazem lęku rodzica, braku wiary w możliwości dziecka, a także odbierają mu sprawdzenia własnych kompetencji. 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572" name="CustomShape 6"/>
          <p:cNvSpPr/>
          <p:nvPr/>
        </p:nvSpPr>
        <p:spPr>
          <a:xfrm>
            <a:off x="6167520" y="2772360"/>
            <a:ext cx="4097520" cy="287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pl-PL" sz="2000" spc="-1" strike="noStrike">
                <a:solidFill>
                  <a:srgbClr val="000000"/>
                </a:solidFill>
                <a:latin typeface="Garamond"/>
              </a:rPr>
              <a:t>Autorka książki „Dodaj mi skrzydeł” proponuje, by zamiast tego typu komunikatów, zadać dziecku pytanie: „Czy czujesz się bezpiecznie?”. W przypadku starszych dzieci można zapytać: ”W jaki sposób możesz upewnić się, że to, co robisz, jest dla ciebie dobre?”. W ten sposób dziecko uczy się wsłuchiwać się w wewnętrzne sygnały ostrzegawcze, buduje zaufanie do siebie.</a:t>
            </a:r>
            <a:endParaRPr b="0" lang="pl-PL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4" name="CustomShape 2"/>
          <p:cNvSpPr/>
          <p:nvPr/>
        </p:nvSpPr>
        <p:spPr>
          <a:xfrm>
            <a:off x="484560" y="484560"/>
            <a:ext cx="11222280" cy="147924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5" name="TextShape 3"/>
          <p:cNvSpPr txBox="1"/>
          <p:nvPr/>
        </p:nvSpPr>
        <p:spPr>
          <a:xfrm>
            <a:off x="804600" y="796320"/>
            <a:ext cx="10582920" cy="8798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Garamond"/>
              </a:rPr>
              <a:t>-Dodaj mi skrzydeł-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76" name="CustomShape 4"/>
          <p:cNvSpPr/>
          <p:nvPr/>
        </p:nvSpPr>
        <p:spPr>
          <a:xfrm>
            <a:off x="650880" y="648360"/>
            <a:ext cx="10890000" cy="1151640"/>
          </a:xfrm>
          <a:prstGeom prst="rect">
            <a:avLst/>
          </a:prstGeom>
          <a:noFill/>
          <a:ln w="15840">
            <a:solidFill>
              <a:schemeClr val="accent1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77" name="CustomShape 5"/>
          <p:cNvSpPr/>
          <p:nvPr/>
        </p:nvSpPr>
        <p:spPr>
          <a:xfrm>
            <a:off x="0" y="2286000"/>
            <a:ext cx="12191760" cy="45716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e5e5"/>
              </a:gs>
            </a:gsLst>
            <a:path path="circle"/>
          </a:gradFill>
          <a:ln>
            <a:noFill/>
          </a:ln>
          <a:effectLst>
            <a:innerShdw blurRad="63500" dir="162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8" name="TextShape 6"/>
          <p:cNvSpPr txBox="1"/>
          <p:nvPr/>
        </p:nvSpPr>
        <p:spPr>
          <a:xfrm>
            <a:off x="1295280" y="2612160"/>
            <a:ext cx="9600840" cy="3263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85840" indent="-285480">
              <a:lnSpc>
                <a:spcPct val="90000"/>
              </a:lnSpc>
              <a:spcBef>
                <a:spcPts val="43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200" spc="-1" strike="noStrike">
                <a:solidFill>
                  <a:srgbClr val="262626"/>
                </a:solidFill>
                <a:latin typeface="Garamond"/>
              </a:rPr>
              <a:t>Obniżone możliwości funkcji poznawczych utrudniają uczniom z niepełnosprawnością intelektualną, a czasem wręcz uniemożliwiają im przyswojenie treści zbyt trudnych dla ich możliwości poznawczych. Wzmocnienia do nauki szkolnej o charakterze zewnętrznym będą szczególnie istotne z punktu widzenia edukacji uczniów z niepełnosprawnością intelektualną, o czym mogą świadczyć prowadzone w tym zakresie badania. Wyniki prowadzonych przez autorów artykułu badań A. Buczek (2006), J. Sikorskiego (2011), jak również M. Buchnat (2015) ujawniają występowanie najczęściej niskiego poziomu motywacji do nauki szkolnej uczniów z lekką niepełnosprawnością intelektualną, co uzasadnia stosowanie w procesie edukacyjnym bodźców o charakterze zewnętrznym.</a:t>
            </a:r>
            <a:endParaRPr b="0" lang="en-US" sz="22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0" name="CustomShape 2"/>
          <p:cNvSpPr/>
          <p:nvPr/>
        </p:nvSpPr>
        <p:spPr>
          <a:xfrm>
            <a:off x="484560" y="484560"/>
            <a:ext cx="11222280" cy="147924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1" name="TextShape 3"/>
          <p:cNvSpPr txBox="1"/>
          <p:nvPr/>
        </p:nvSpPr>
        <p:spPr>
          <a:xfrm>
            <a:off x="804600" y="796320"/>
            <a:ext cx="10582920" cy="8798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Garamond"/>
              </a:rPr>
              <a:t>-Dodaj mi skrzydeł-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82" name="CustomShape 4"/>
          <p:cNvSpPr/>
          <p:nvPr/>
        </p:nvSpPr>
        <p:spPr>
          <a:xfrm>
            <a:off x="650880" y="648360"/>
            <a:ext cx="10890000" cy="1151640"/>
          </a:xfrm>
          <a:prstGeom prst="rect">
            <a:avLst/>
          </a:prstGeom>
          <a:noFill/>
          <a:ln w="15840">
            <a:solidFill>
              <a:schemeClr val="accent1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83" name="CustomShape 5"/>
          <p:cNvSpPr/>
          <p:nvPr/>
        </p:nvSpPr>
        <p:spPr>
          <a:xfrm>
            <a:off x="0" y="2286000"/>
            <a:ext cx="12191760" cy="45716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e5e5"/>
              </a:gs>
            </a:gsLst>
            <a:path path="circle"/>
          </a:gradFill>
          <a:ln>
            <a:noFill/>
          </a:ln>
          <a:effectLst>
            <a:innerShdw blurRad="63500" dir="162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4" name="TextShape 6"/>
          <p:cNvSpPr txBox="1"/>
          <p:nvPr/>
        </p:nvSpPr>
        <p:spPr>
          <a:xfrm>
            <a:off x="1295280" y="2612160"/>
            <a:ext cx="9600840" cy="3263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W opinii uczniów uczęszczających szkoły specjalnej czynnikiem szczególnie dla nich motywującym jest osoba nauczyciela — ciekawie prowadzone przez niego lekcje, pochwała z jego strony, uzyskiwanie dobrych ocen oraz sukcesy w nauce. Nie bez znaczenia jest okazywana przez rodziców radość z sukcesów ich dziecka oraz otrzymywane od nich nagrody (A. Buczek, J. Sikorski, 2016).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6" name="CustomShape 2"/>
          <p:cNvSpPr/>
          <p:nvPr/>
        </p:nvSpPr>
        <p:spPr>
          <a:xfrm>
            <a:off x="484560" y="484560"/>
            <a:ext cx="11222280" cy="147924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7" name="TextShape 3"/>
          <p:cNvSpPr txBox="1"/>
          <p:nvPr/>
        </p:nvSpPr>
        <p:spPr>
          <a:xfrm>
            <a:off x="804600" y="796320"/>
            <a:ext cx="10582920" cy="8798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Garamond"/>
              </a:rPr>
              <a:t>„</a:t>
            </a:r>
            <a:r>
              <a:rPr b="0" lang="en-US" sz="1800" spc="-1" strike="noStrike">
                <a:solidFill>
                  <a:srgbClr val="ffffff"/>
                </a:solidFill>
                <a:latin typeface="Garamond"/>
              </a:rPr>
              <a:t>Profil rodzajów procesów poznawczych u uczniów z niep.int. jest zazwyczaj zróżnicowany: jedynie składniki poszczególnych procesów są na wyższym poziomie, inne zaś wykazują istotne deficyty” (E. Zasępa, 2016, s. 151). </a:t>
            </a:r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88" name="CustomShape 4"/>
          <p:cNvSpPr/>
          <p:nvPr/>
        </p:nvSpPr>
        <p:spPr>
          <a:xfrm>
            <a:off x="650880" y="648360"/>
            <a:ext cx="10890000" cy="1151640"/>
          </a:xfrm>
          <a:prstGeom prst="rect">
            <a:avLst/>
          </a:prstGeom>
          <a:noFill/>
          <a:ln w="15840">
            <a:solidFill>
              <a:schemeClr val="accent1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89" name="CustomShape 5"/>
          <p:cNvSpPr/>
          <p:nvPr/>
        </p:nvSpPr>
        <p:spPr>
          <a:xfrm>
            <a:off x="0" y="2286000"/>
            <a:ext cx="12191760" cy="45716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e5e5"/>
              </a:gs>
            </a:gsLst>
            <a:path path="circle"/>
          </a:gradFill>
          <a:ln>
            <a:noFill/>
          </a:ln>
          <a:effectLst>
            <a:innerShdw blurRad="63500" dir="162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0" name="TextShape 6"/>
          <p:cNvSpPr txBox="1"/>
          <p:nvPr/>
        </p:nvSpPr>
        <p:spPr>
          <a:xfrm>
            <a:off x="1295280" y="2612160"/>
            <a:ext cx="9600840" cy="3263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W kształtowaniu, rozwijaniu i wzmacnianiu motywacji do nauki szkolnej uczniów z niepełnosprawnością intelektualną istotne jest bazowanie na tych sferach, w których zauważa się najmniejsze deficyty w odniesieniu do procesów poznawczych. Ich rozpoznanie oraz kształtowanie staje się istotnym elementem rozwijania procesu motywacyjnego u uczniów z niepełnosprawnością intelektualną.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2" name="CustomShape 2"/>
          <p:cNvSpPr/>
          <p:nvPr/>
        </p:nvSpPr>
        <p:spPr>
          <a:xfrm>
            <a:off x="484560" y="484560"/>
            <a:ext cx="11222280" cy="147924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3" name="TextShape 3"/>
          <p:cNvSpPr txBox="1"/>
          <p:nvPr/>
        </p:nvSpPr>
        <p:spPr>
          <a:xfrm>
            <a:off x="804600" y="796320"/>
            <a:ext cx="10582920" cy="8798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Garamond"/>
              </a:rPr>
              <a:t>-Dodaj mi skrzydeł-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94" name="CustomShape 4"/>
          <p:cNvSpPr/>
          <p:nvPr/>
        </p:nvSpPr>
        <p:spPr>
          <a:xfrm>
            <a:off x="650880" y="648360"/>
            <a:ext cx="10890000" cy="1151640"/>
          </a:xfrm>
          <a:prstGeom prst="rect">
            <a:avLst/>
          </a:prstGeom>
          <a:noFill/>
          <a:ln w="15840">
            <a:solidFill>
              <a:schemeClr val="accent1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95" name="CustomShape 5"/>
          <p:cNvSpPr/>
          <p:nvPr/>
        </p:nvSpPr>
        <p:spPr>
          <a:xfrm>
            <a:off x="0" y="2286000"/>
            <a:ext cx="12191760" cy="45716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e5e5"/>
              </a:gs>
            </a:gsLst>
            <a:path path="circle"/>
          </a:gradFill>
          <a:ln>
            <a:noFill/>
          </a:ln>
          <a:effectLst>
            <a:innerShdw blurRad="63500" dir="162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6" name="TextShape 6"/>
          <p:cNvSpPr txBox="1"/>
          <p:nvPr/>
        </p:nvSpPr>
        <p:spPr>
          <a:xfrm>
            <a:off x="1295280" y="2612160"/>
            <a:ext cx="9600840" cy="3263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W przypadku uczniów z niepełnosprawnością intelektualną, autyzmem, zespołem Downa, zespołem Aspergera, niedostosowaniem społecznym motywację do nauki należy wzmacniać bazując nie tylko na stosowaniu wzmocnień o charakterze zewnętrznym (nagrody, pochwały itp.), ale również stymulować oraz rozwijać ciekawość i samodzielność poznawczą poprzez bazowanie na mocnych stronach dziecka, jego potrzebach i zainteresowaniach.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8" name="CustomShape 2"/>
          <p:cNvSpPr/>
          <p:nvPr/>
        </p:nvSpPr>
        <p:spPr>
          <a:xfrm>
            <a:off x="484560" y="484560"/>
            <a:ext cx="11222280" cy="147924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9" name="TextShape 3"/>
          <p:cNvSpPr txBox="1"/>
          <p:nvPr/>
        </p:nvSpPr>
        <p:spPr>
          <a:xfrm>
            <a:off x="804600" y="796320"/>
            <a:ext cx="10582920" cy="8798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/>
          </a:bodyPr>
          <a:p>
            <a:pPr marL="285840" indent="-285480" algn="ctr">
              <a:lnSpc>
                <a:spcPct val="90000"/>
              </a:lnSpc>
              <a:spcBef>
                <a:spcPts val="621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3100" spc="-1" strike="noStrike">
                <a:solidFill>
                  <a:srgbClr val="ffffff"/>
                </a:solidFill>
                <a:latin typeface="Garamond"/>
              </a:rPr>
              <a:t>Dążąc do wzmocnienia motywacji DZIECKA rodzic powinien: </a:t>
            </a:r>
            <a:br/>
            <a:r>
              <a:rPr b="0" lang="en-US" sz="3100" spc="-1" strike="noStrike">
                <a:solidFill>
                  <a:srgbClr val="ffffff"/>
                </a:solidFill>
                <a:latin typeface="Garamond"/>
              </a:rPr>
              <a:t> </a:t>
            </a:r>
            <a:endParaRPr b="0" lang="en-US" sz="31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00" name="CustomShape 4"/>
          <p:cNvSpPr/>
          <p:nvPr/>
        </p:nvSpPr>
        <p:spPr>
          <a:xfrm>
            <a:off x="650880" y="648360"/>
            <a:ext cx="10890000" cy="1151640"/>
          </a:xfrm>
          <a:prstGeom prst="rect">
            <a:avLst/>
          </a:prstGeom>
          <a:noFill/>
          <a:ln w="15840">
            <a:solidFill>
              <a:schemeClr val="accent1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01" name="CustomShape 5"/>
          <p:cNvSpPr/>
          <p:nvPr/>
        </p:nvSpPr>
        <p:spPr>
          <a:xfrm>
            <a:off x="0" y="2286000"/>
            <a:ext cx="12191760" cy="45716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e5e5"/>
              </a:gs>
            </a:gsLst>
            <a:path path="circle"/>
          </a:gradFill>
          <a:ln>
            <a:noFill/>
          </a:ln>
          <a:effectLst>
            <a:innerShdw blurRad="63500" dir="162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2" name="TextShape 6"/>
          <p:cNvSpPr txBox="1"/>
          <p:nvPr/>
        </p:nvSpPr>
        <p:spPr>
          <a:xfrm>
            <a:off x="1295280" y="2612160"/>
            <a:ext cx="9600840" cy="3263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85840" indent="-285480">
              <a:lnSpc>
                <a:spcPct val="90000"/>
              </a:lnSpc>
              <a:spcBef>
                <a:spcPts val="261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▪ </a:t>
            </a: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Rozpoznać możliwości twórcze dziecka. </a:t>
            </a:r>
            <a:endParaRPr b="0" lang="en-US" sz="13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90000"/>
              </a:lnSpc>
              <a:spcBef>
                <a:spcPts val="261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▪ </a:t>
            </a: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Poznać mocne strony, jego potrzeby, jak również jego ograniczenia.</a:t>
            </a:r>
            <a:endParaRPr b="0" lang="en-US" sz="13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90000"/>
              </a:lnSpc>
              <a:spcBef>
                <a:spcPts val="261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 ▪ </a:t>
            </a: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Wymagać, jak też dyskretnie wspierać. </a:t>
            </a:r>
            <a:endParaRPr b="0" lang="en-US" sz="13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90000"/>
              </a:lnSpc>
              <a:spcBef>
                <a:spcPts val="261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▪ </a:t>
            </a: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Stosować różnego rodzaju wzmocnienia, które utrwalą pożądane zachowanie. </a:t>
            </a:r>
            <a:endParaRPr b="0" lang="en-US" sz="13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90000"/>
              </a:lnSpc>
              <a:spcBef>
                <a:spcPts val="261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▪ </a:t>
            </a: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Udzielać pomocy w razie występowania trudności. </a:t>
            </a:r>
            <a:endParaRPr b="0" lang="en-US" sz="13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90000"/>
              </a:lnSpc>
              <a:spcBef>
                <a:spcPts val="261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 ▪ </a:t>
            </a: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Udzielać czytelnej informacji odnoszącej się do uzyskiwanych sukcesów, jak i niepowodzeń. </a:t>
            </a:r>
            <a:endParaRPr b="0" lang="en-US" sz="13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90000"/>
              </a:lnSpc>
              <a:spcBef>
                <a:spcPts val="261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▪ </a:t>
            </a: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Ukazywać istotę wartości wiedzy. </a:t>
            </a:r>
            <a:endParaRPr b="0" lang="en-US" sz="13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90000"/>
              </a:lnSpc>
              <a:spcBef>
                <a:spcPts val="261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▪ </a:t>
            </a: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Rozwijać właściwą (otwartą) postawę wobec dziecka.</a:t>
            </a:r>
            <a:endParaRPr b="0" lang="en-US" sz="13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90000"/>
              </a:lnSpc>
              <a:spcBef>
                <a:spcPts val="261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 ▪ </a:t>
            </a: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Rozwijać, wzbudzać ciekawość poznawczą . </a:t>
            </a:r>
            <a:endParaRPr b="0" lang="en-US" sz="13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90000"/>
              </a:lnSpc>
              <a:spcBef>
                <a:spcPts val="261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▪ </a:t>
            </a: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Starać się prowadzić dialog z dzieckiem. </a:t>
            </a:r>
            <a:endParaRPr b="0" lang="en-US" sz="13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90000"/>
              </a:lnSpc>
              <a:spcBef>
                <a:spcPts val="261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▪ </a:t>
            </a:r>
            <a:r>
              <a:rPr b="0" lang="en-US" sz="1300" spc="-1" strike="noStrike">
                <a:solidFill>
                  <a:srgbClr val="262626"/>
                </a:solidFill>
                <a:latin typeface="Garamond"/>
              </a:rPr>
              <a:t>Umieć kreatywnie podejść do zaistniałych trudności.</a:t>
            </a:r>
            <a:endParaRPr b="0" lang="en-US" sz="13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4" name="CustomShape 2"/>
          <p:cNvSpPr/>
          <p:nvPr/>
        </p:nvSpPr>
        <p:spPr>
          <a:xfrm>
            <a:off x="484560" y="484560"/>
            <a:ext cx="11222280" cy="147924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5" name="TextShape 3"/>
          <p:cNvSpPr txBox="1"/>
          <p:nvPr/>
        </p:nvSpPr>
        <p:spPr>
          <a:xfrm>
            <a:off x="804600" y="796320"/>
            <a:ext cx="10582920" cy="8798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Garamond"/>
              </a:rPr>
              <a:t>Wzmacniać motywację zewnętrzną do nauki i posiłkować się takimi metodami, jak: </a:t>
            </a:r>
            <a:endParaRPr b="0" lang="en-US" sz="2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06" name="CustomShape 4"/>
          <p:cNvSpPr/>
          <p:nvPr/>
        </p:nvSpPr>
        <p:spPr>
          <a:xfrm>
            <a:off x="650880" y="648360"/>
            <a:ext cx="10890000" cy="1151640"/>
          </a:xfrm>
          <a:prstGeom prst="rect">
            <a:avLst/>
          </a:prstGeom>
          <a:noFill/>
          <a:ln w="15840">
            <a:solidFill>
              <a:schemeClr val="accent1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07" name="CustomShape 5"/>
          <p:cNvSpPr/>
          <p:nvPr/>
        </p:nvSpPr>
        <p:spPr>
          <a:xfrm>
            <a:off x="0" y="2286000"/>
            <a:ext cx="12191760" cy="45716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e5e5"/>
              </a:gs>
            </a:gsLst>
            <a:path path="circle"/>
          </a:gradFill>
          <a:ln>
            <a:noFill/>
          </a:ln>
          <a:effectLst>
            <a:innerShdw blurRad="63500" dir="162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8" name="TextShape 6"/>
          <p:cNvSpPr txBox="1"/>
          <p:nvPr/>
        </p:nvSpPr>
        <p:spPr>
          <a:xfrm>
            <a:off x="1295280" y="2612160"/>
            <a:ext cx="9600840" cy="3263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nagrody mogą mieć postać: — rzeczową: np. różnego rodzaju przedmioty, przysmaki itp. —— społeczne (np. uznanie), — interakcje z rodzicami, rodzeństwem, rodziną, znajomymi.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4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Zasada dobrego motywowania:</a:t>
            </a:r>
            <a:br/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10" name="TextShape 2"/>
          <p:cNvSpPr txBox="1"/>
          <p:nvPr/>
        </p:nvSpPr>
        <p:spPr>
          <a:xfrm>
            <a:off x="1295280" y="2557080"/>
            <a:ext cx="9600840" cy="3318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1. Powstrzymaj odruch naprawiania dziecka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 </a:t>
            </a: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2. Zrozum motywację dziecka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3. Naucz się słuchać dziecko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4. Podbuduj dziecko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Motywacja jest procesem dążenia do zmiany, a każda zmiana wiąże się z naturalną ambiwalencją. Zadaniem osoby motywującej jest wzmacnianie chęci do zmiany.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7" name="CustomShape 2"/>
          <p:cNvSpPr/>
          <p:nvPr/>
        </p:nvSpPr>
        <p:spPr>
          <a:xfrm>
            <a:off x="474840" y="469800"/>
            <a:ext cx="3694680" cy="5917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8" name="CustomShape 3"/>
          <p:cNvSpPr/>
          <p:nvPr/>
        </p:nvSpPr>
        <p:spPr>
          <a:xfrm>
            <a:off x="639720" y="635400"/>
            <a:ext cx="3364560" cy="5586480"/>
          </a:xfrm>
          <a:prstGeom prst="rect">
            <a:avLst/>
          </a:prstGeom>
          <a:noFill/>
          <a:ln w="15840">
            <a:solidFill>
              <a:schemeClr val="accent1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59" name="TextShape 4"/>
          <p:cNvSpPr txBox="1"/>
          <p:nvPr/>
        </p:nvSpPr>
        <p:spPr>
          <a:xfrm>
            <a:off x="952200" y="954720"/>
            <a:ext cx="2729880" cy="4945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3700" spc="-1" strike="noStrike">
                <a:solidFill>
                  <a:srgbClr val="ffffff"/>
                </a:solidFill>
                <a:latin typeface="Garamond"/>
              </a:rPr>
              <a:t>Opowiadanie Dwa wilki</a:t>
            </a:r>
            <a:endParaRPr b="0" lang="en-US" sz="37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60" name="CustomShape 5"/>
          <p:cNvSpPr/>
          <p:nvPr/>
        </p:nvSpPr>
        <p:spPr>
          <a:xfrm>
            <a:off x="4654440" y="0"/>
            <a:ext cx="7537320" cy="68576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e5e5"/>
              </a:gs>
            </a:gsLst>
            <a:path path="circle"/>
          </a:gradFill>
          <a:ln>
            <a:noFill/>
          </a:ln>
          <a:effectLst>
            <a:innerShdw blurRad="63500" dir="108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1" name="TextShape 6"/>
          <p:cNvSpPr txBox="1"/>
          <p:nvPr/>
        </p:nvSpPr>
        <p:spPr>
          <a:xfrm>
            <a:off x="5140800" y="469800"/>
            <a:ext cx="5953320" cy="5405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marL="285840" indent="-285480">
              <a:lnSpc>
                <a:spcPct val="90000"/>
              </a:lnSpc>
              <a:spcBef>
                <a:spcPts val="40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Stary Indianin z plemienia Cherokee powiedział swojemu wnukowi: - Wewnątrz mnie toczy się wielka bitwa pomiędzy dwoma wilkami. Jeden wilk uosabia: gniew, pychę, zazdrość, lubieżność, chciwość, zadufanie w sobie, pobłażliwość dla siebie, złość, kłamstwo i okrutność. Drugi stoi po stronie uczciwości, dobroci, nadziei, spokoju, dzielenia się z innymi, przyjaźni, wspaniałomyślności, prawdy, współczucia i wiary. Ta sama walka toczy się w tobie i wewnątrz każdej osoby. Wnuczek zastanowił się chwilkę nad tym, co usłyszał, a następnie zadał dziadkowi pytanie: - Który wilk zwycięży? Staruszek odparł: 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90000"/>
              </a:lnSpc>
              <a:spcBef>
                <a:spcPts val="40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– </a:t>
            </a: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Ten, którego karmisz 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90000"/>
              </a:lnSpc>
              <a:spcBef>
                <a:spcPts val="40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Źródło: http://www.wierzewsiebie.com/motywacyjne.html [dostęp: 7.01.2013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2" name="CustomShape 2"/>
          <p:cNvSpPr/>
          <p:nvPr/>
        </p:nvSpPr>
        <p:spPr>
          <a:xfrm>
            <a:off x="484560" y="484560"/>
            <a:ext cx="11222280" cy="147924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3" name="TextShape 3"/>
          <p:cNvSpPr txBox="1"/>
          <p:nvPr/>
        </p:nvSpPr>
        <p:spPr>
          <a:xfrm>
            <a:off x="804600" y="796320"/>
            <a:ext cx="10582920" cy="8798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2100" spc="-1" strike="noStrike">
                <a:solidFill>
                  <a:srgbClr val="ffffff"/>
                </a:solidFill>
                <a:latin typeface="Garamond"/>
              </a:rPr>
              <a:t>Podsumowując, motywowanie opiera się na współpracy rodzica z dzieckiem, czyli na aktywnym słuchaniu, pytaniach otwartych, dowartościowywaniu oraz trafnych podsumowaniach.</a:t>
            </a:r>
            <a:endParaRPr b="0" lang="en-US" sz="21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14" name="CustomShape 4"/>
          <p:cNvSpPr/>
          <p:nvPr/>
        </p:nvSpPr>
        <p:spPr>
          <a:xfrm>
            <a:off x="650880" y="648360"/>
            <a:ext cx="10890000" cy="1151640"/>
          </a:xfrm>
          <a:prstGeom prst="rect">
            <a:avLst/>
          </a:prstGeom>
          <a:noFill/>
          <a:ln w="15840">
            <a:solidFill>
              <a:schemeClr val="accent1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15" name="CustomShape 5"/>
          <p:cNvSpPr/>
          <p:nvPr/>
        </p:nvSpPr>
        <p:spPr>
          <a:xfrm>
            <a:off x="0" y="2286000"/>
            <a:ext cx="12191760" cy="45716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e5e5"/>
              </a:gs>
            </a:gsLst>
            <a:path path="circle"/>
          </a:gradFill>
          <a:ln>
            <a:noFill/>
          </a:ln>
          <a:effectLst>
            <a:innerShdw blurRad="63500" dir="162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6" name="TextShape 6"/>
          <p:cNvSpPr txBox="1"/>
          <p:nvPr/>
        </p:nvSpPr>
        <p:spPr>
          <a:xfrm>
            <a:off x="1295280" y="2612160"/>
            <a:ext cx="9600840" cy="3263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Dla dzieci „żyć” znaczy „uczyć się”, „rozwijać” i „współdziałać”. Te obserwacje znajdują potwierdzenie we współczesnej nauce, która jasno pokazuje, że uczenie się i celowa aktywność są wpisane w rozwój człowieka. Aby być szczęśliwymi i spełnionymi w życiu, ludzie potrzebują realizować swoje najbardziej podstawowe potrzeby psychiczne, jak poczucie autonomii, kompetencji i bycia w relacji.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8" name="CustomShape 2"/>
          <p:cNvSpPr/>
          <p:nvPr/>
        </p:nvSpPr>
        <p:spPr>
          <a:xfrm>
            <a:off x="474840" y="469800"/>
            <a:ext cx="3694680" cy="5917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9" name="CustomShape 3"/>
          <p:cNvSpPr/>
          <p:nvPr/>
        </p:nvSpPr>
        <p:spPr>
          <a:xfrm>
            <a:off x="639720" y="635400"/>
            <a:ext cx="3364560" cy="5586480"/>
          </a:xfrm>
          <a:prstGeom prst="rect">
            <a:avLst/>
          </a:prstGeom>
          <a:noFill/>
          <a:ln w="15840">
            <a:solidFill>
              <a:schemeClr val="accent1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20" name="TextShape 4"/>
          <p:cNvSpPr txBox="1"/>
          <p:nvPr/>
        </p:nvSpPr>
        <p:spPr>
          <a:xfrm>
            <a:off x="952200" y="954720"/>
            <a:ext cx="2729880" cy="4945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marL="285840" indent="-285480" algn="ctr">
              <a:lnSpc>
                <a:spcPct val="100000"/>
              </a:lnSpc>
              <a:spcBef>
                <a:spcPts val="680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3400" spc="-1" strike="noStrike">
                <a:solidFill>
                  <a:srgbClr val="ffffff"/>
                </a:solidFill>
                <a:latin typeface="Garamond"/>
              </a:rPr>
              <a:t>Opracowano na podstawie</a:t>
            </a:r>
            <a:br/>
            <a:r>
              <a:rPr b="0" lang="en-US" sz="3400" spc="-1" strike="noStrike">
                <a:solidFill>
                  <a:srgbClr val="ffffff"/>
                </a:solidFill>
                <a:latin typeface="Garamond"/>
              </a:rPr>
              <a:t> </a:t>
            </a:r>
            <a:endParaRPr b="0" lang="en-US" sz="3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21" name="CustomShape 5"/>
          <p:cNvSpPr/>
          <p:nvPr/>
        </p:nvSpPr>
        <p:spPr>
          <a:xfrm>
            <a:off x="4654440" y="0"/>
            <a:ext cx="7537320" cy="68576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e5e5"/>
              </a:gs>
            </a:gsLst>
            <a:path path="circle"/>
          </a:gradFill>
          <a:ln>
            <a:noFill/>
          </a:ln>
          <a:effectLst>
            <a:innerShdw blurRad="63500" dir="108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2" name="TextShape 6"/>
          <p:cNvSpPr txBox="1"/>
          <p:nvPr/>
        </p:nvSpPr>
        <p:spPr>
          <a:xfrm>
            <a:off x="5140800" y="469800"/>
            <a:ext cx="5953320" cy="5405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  </a:t>
            </a: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J. Steinke-Kalemba :” Dodaj mi skrzydeł. Jak rozwijać u dzieci motywację wewnętrzną”, Warszawa 2017.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T. Gordon „Wychowanie bez porażek”, tłum. A. Makowska, E.Sujak, Warszawa 1999.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W. Miller, S. Rollnick „Dialog motywujący. Jak pomóc ludziom w zmianie”, tłum. R. Andruszko, Kraków 2014.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roup 1"/>
          <p:cNvGrpSpPr/>
          <p:nvPr/>
        </p:nvGrpSpPr>
        <p:grpSpPr>
          <a:xfrm>
            <a:off x="-16920" y="0"/>
            <a:ext cx="12230640" cy="6855840"/>
            <a:chOff x="-16920" y="0"/>
            <a:chExt cx="12230640" cy="6855840"/>
          </a:xfrm>
        </p:grpSpPr>
        <p:pic>
          <p:nvPicPr>
            <p:cNvPr id="624" name="Picture 9" descr="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625" name="CustomShape 2"/>
            <p:cNvSpPr/>
            <p:nvPr/>
          </p:nvSpPr>
          <p:spPr>
            <a:xfrm>
              <a:off x="2328480" y="1540800"/>
              <a:ext cx="7543440" cy="383508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626" name="Picture 11" descr=""/>
            <p:cNvPicPr/>
            <p:nvPr/>
          </p:nvPicPr>
          <p:blipFill>
            <a:blip r:embed="rId3"/>
            <a:stretch/>
          </p:blipFill>
          <p:spPr>
            <a:xfrm>
              <a:off x="-16920" y="3147480"/>
              <a:ext cx="2477520" cy="612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7" name="Picture 12" descr=""/>
            <p:cNvPicPr/>
            <p:nvPr/>
          </p:nvPicPr>
          <p:blipFill>
            <a:blip r:embed="rId4"/>
            <a:stretch/>
          </p:blipFill>
          <p:spPr>
            <a:xfrm>
              <a:off x="9736200" y="3147480"/>
              <a:ext cx="2477520" cy="612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28" name="Line 3"/>
          <p:cNvSpPr/>
          <p:nvPr/>
        </p:nvSpPr>
        <p:spPr>
          <a:xfrm>
            <a:off x="2692080" y="3521880"/>
            <a:ext cx="681588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29" name="CustomShape 4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/>
        </p:style>
      </p:sp>
      <p:grpSp>
        <p:nvGrpSpPr>
          <p:cNvPr id="630" name="Group 5"/>
          <p:cNvGrpSpPr/>
          <p:nvPr/>
        </p:nvGrpSpPr>
        <p:grpSpPr>
          <a:xfrm>
            <a:off x="0" y="1800"/>
            <a:ext cx="12229560" cy="6855840"/>
            <a:chOff x="0" y="1800"/>
            <a:chExt cx="12229560" cy="6855840"/>
          </a:xfrm>
        </p:grpSpPr>
        <p:pic>
          <p:nvPicPr>
            <p:cNvPr id="631" name="Picture 19" descr=""/>
            <p:cNvPicPr/>
            <p:nvPr/>
          </p:nvPicPr>
          <p:blipFill>
            <a:blip r:embed="rId6"/>
            <a:stretch/>
          </p:blipFill>
          <p:spPr>
            <a:xfrm>
              <a:off x="15840" y="180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632" name="CustomShape 6"/>
            <p:cNvSpPr/>
            <p:nvPr/>
          </p:nvSpPr>
          <p:spPr>
            <a:xfrm>
              <a:off x="623880" y="611280"/>
              <a:ext cx="10972440" cy="563832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633" name="Picture 21" descr=""/>
            <p:cNvPicPr/>
            <p:nvPr/>
          </p:nvPicPr>
          <p:blipFill>
            <a:blip r:embed="rId7"/>
            <a:stretch/>
          </p:blipFill>
          <p:spPr>
            <a:xfrm>
              <a:off x="0" y="3155760"/>
              <a:ext cx="776880" cy="606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4" name="Picture 22" descr=""/>
            <p:cNvPicPr/>
            <p:nvPr/>
          </p:nvPicPr>
          <p:blipFill>
            <a:blip r:embed="rId8"/>
            <a:stretch/>
          </p:blipFill>
          <p:spPr>
            <a:xfrm>
              <a:off x="11452680" y="3155760"/>
              <a:ext cx="776880" cy="606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35" name="TextShape 7"/>
          <p:cNvSpPr txBox="1"/>
          <p:nvPr/>
        </p:nvSpPr>
        <p:spPr>
          <a:xfrm>
            <a:off x="997560" y="982080"/>
            <a:ext cx="4093560" cy="282348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marL="285840" indent="-285480" algn="ctr">
              <a:lnSpc>
                <a:spcPct val="100000"/>
              </a:lnSpc>
              <a:spcAft>
                <a:spcPts val="601"/>
              </a:spcAft>
            </a:pPr>
            <a:r>
              <a:rPr b="0" lang="en-US" sz="4800" spc="-1" strike="noStrike">
                <a:solidFill>
                  <a:srgbClr val="262626"/>
                </a:solidFill>
                <a:latin typeface="Garamond"/>
              </a:rPr>
              <a:t>DZIĘKUJĘ ZA UWAGĘ</a:t>
            </a:r>
            <a:br/>
            <a:endParaRPr b="0" lang="en-US" sz="4800" spc="-1" strike="noStrike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636" name="Symbol zastępczy zawartości 3" descr=""/>
          <p:cNvPicPr/>
          <p:nvPr/>
        </p:nvPicPr>
        <p:blipFill>
          <a:blip r:embed="rId9"/>
          <a:stretch/>
        </p:blipFill>
        <p:spPr>
          <a:xfrm>
            <a:off x="5418720" y="1615680"/>
            <a:ext cx="5469120" cy="3626640"/>
          </a:xfrm>
          <a:prstGeom prst="rect">
            <a:avLst/>
          </a:prstGeom>
          <a:ln w="57240">
            <a:solidFill>
              <a:srgbClr val="7f7f7f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3" name="CustomShape 2"/>
          <p:cNvSpPr/>
          <p:nvPr/>
        </p:nvSpPr>
        <p:spPr>
          <a:xfrm>
            <a:off x="484560" y="484560"/>
            <a:ext cx="11222280" cy="147924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4" name="TextShape 3"/>
          <p:cNvSpPr txBox="1"/>
          <p:nvPr/>
        </p:nvSpPr>
        <p:spPr>
          <a:xfrm>
            <a:off x="804600" y="796320"/>
            <a:ext cx="10582920" cy="8798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Garamond"/>
              </a:rPr>
              <a:t>Słoń i jeździec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65" name="CustomShape 4"/>
          <p:cNvSpPr/>
          <p:nvPr/>
        </p:nvSpPr>
        <p:spPr>
          <a:xfrm>
            <a:off x="650880" y="648360"/>
            <a:ext cx="10890000" cy="1151640"/>
          </a:xfrm>
          <a:prstGeom prst="rect">
            <a:avLst/>
          </a:prstGeom>
          <a:noFill/>
          <a:ln w="15840">
            <a:solidFill>
              <a:schemeClr val="accent1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66" name="CustomShape 5"/>
          <p:cNvSpPr/>
          <p:nvPr/>
        </p:nvSpPr>
        <p:spPr>
          <a:xfrm>
            <a:off x="0" y="2286000"/>
            <a:ext cx="12191760" cy="45716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e5e5"/>
              </a:gs>
            </a:gsLst>
            <a:path path="circle"/>
          </a:gradFill>
          <a:ln>
            <a:noFill/>
          </a:ln>
          <a:effectLst>
            <a:innerShdw blurRad="63500" dir="162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7" name="TextShape 6"/>
          <p:cNvSpPr txBox="1"/>
          <p:nvPr/>
        </p:nvSpPr>
        <p:spPr>
          <a:xfrm>
            <a:off x="1295280" y="2612160"/>
            <a:ext cx="9600840" cy="3263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1" lang="en-US" sz="2400" spc="-1" strike="noStrike">
                <a:solidFill>
                  <a:srgbClr val="262626"/>
                </a:solidFill>
                <a:latin typeface="Garamond"/>
              </a:rPr>
              <a:t>Nasze emocje są słoniem</a:t>
            </a: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, </a:t>
            </a:r>
            <a:r>
              <a:rPr b="0" lang="en-US" sz="2400" spc="-1" strike="noStrike">
                <a:solidFill>
                  <a:srgbClr val="44709d"/>
                </a:solidFill>
                <a:latin typeface="Garamond"/>
              </a:rPr>
              <a:t>a rozum jeźdźcem</a:t>
            </a: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. Jeździec siedzi na słoniu, trzyma wodze i wygląda na szefa, ale gdy jeździec i sześciotonowy słoń nie zgadzają się co do kierunku jazdy, jeździec przegrywa. Słoń ma miażdżącą przewagę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Chip i Dan Heath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9" name="CustomShape 2"/>
          <p:cNvSpPr/>
          <p:nvPr/>
        </p:nvSpPr>
        <p:spPr>
          <a:xfrm>
            <a:off x="474840" y="469800"/>
            <a:ext cx="3694680" cy="5917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0" name="CustomShape 3"/>
          <p:cNvSpPr/>
          <p:nvPr/>
        </p:nvSpPr>
        <p:spPr>
          <a:xfrm>
            <a:off x="639720" y="635400"/>
            <a:ext cx="3364560" cy="5586480"/>
          </a:xfrm>
          <a:prstGeom prst="rect">
            <a:avLst/>
          </a:prstGeom>
          <a:noFill/>
          <a:ln w="15840">
            <a:solidFill>
              <a:schemeClr val="accent1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71" name="TextShape 4"/>
          <p:cNvSpPr txBox="1"/>
          <p:nvPr/>
        </p:nvSpPr>
        <p:spPr>
          <a:xfrm>
            <a:off x="952200" y="954720"/>
            <a:ext cx="2729880" cy="4945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Garamond"/>
              </a:rPr>
              <a:t>Odnalezienie równowagi pomiędzy świadomym umysłem (Jeździec) a nieświadomością adaptacyjną (Słoń)</a:t>
            </a:r>
            <a:endParaRPr b="0" lang="en-US" sz="2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72" name="CustomShape 5"/>
          <p:cNvSpPr/>
          <p:nvPr/>
        </p:nvSpPr>
        <p:spPr>
          <a:xfrm>
            <a:off x="4654440" y="0"/>
            <a:ext cx="7537320" cy="68576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e5e5"/>
              </a:gs>
            </a:gsLst>
            <a:path path="circle"/>
          </a:gradFill>
          <a:ln>
            <a:noFill/>
          </a:ln>
          <a:effectLst>
            <a:innerShdw blurRad="63500" dir="108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3" name="TextShape 6"/>
          <p:cNvSpPr txBox="1"/>
          <p:nvPr/>
        </p:nvSpPr>
        <p:spPr>
          <a:xfrm>
            <a:off x="5140800" y="469800"/>
            <a:ext cx="5953320" cy="5405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1" lang="en-US" sz="2400" spc="-1" strike="noStrike">
                <a:solidFill>
                  <a:srgbClr val="262626"/>
                </a:solidFill>
                <a:latin typeface="Garamond"/>
              </a:rPr>
              <a:t>Wskaż kierunek Jeźdźcowi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Postaw sobie jasny cel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Zaplanuj działania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Znajdź pozytywne punkty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1" lang="en-US" sz="2400" spc="-1" strike="noStrike">
                <a:solidFill>
                  <a:srgbClr val="262626"/>
                </a:solidFill>
                <a:latin typeface="Garamond"/>
              </a:rPr>
              <a:t>Zmotywuj Słonia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Wyrównaj ścieżkę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Zmniejsz zmianę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Znajdź pozytywne emocje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roup 1"/>
          <p:cNvGrpSpPr/>
          <p:nvPr/>
        </p:nvGrpSpPr>
        <p:grpSpPr>
          <a:xfrm>
            <a:off x="-16920" y="0"/>
            <a:ext cx="12230640" cy="6855840"/>
            <a:chOff x="-16920" y="0"/>
            <a:chExt cx="12230640" cy="6855840"/>
          </a:xfrm>
        </p:grpSpPr>
        <p:pic>
          <p:nvPicPr>
            <p:cNvPr id="375" name="Picture 8" descr="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376" name="CustomShape 2"/>
            <p:cNvSpPr/>
            <p:nvPr/>
          </p:nvSpPr>
          <p:spPr>
            <a:xfrm>
              <a:off x="2328480" y="1540800"/>
              <a:ext cx="7543440" cy="383508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377" name="Picture 10" descr=""/>
            <p:cNvPicPr/>
            <p:nvPr/>
          </p:nvPicPr>
          <p:blipFill>
            <a:blip r:embed="rId3"/>
            <a:stretch/>
          </p:blipFill>
          <p:spPr>
            <a:xfrm>
              <a:off x="-16920" y="3147480"/>
              <a:ext cx="2477520" cy="612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8" name="Picture 11" descr=""/>
            <p:cNvPicPr/>
            <p:nvPr/>
          </p:nvPicPr>
          <p:blipFill>
            <a:blip r:embed="rId4"/>
            <a:stretch/>
          </p:blipFill>
          <p:spPr>
            <a:xfrm>
              <a:off x="9736200" y="3147480"/>
              <a:ext cx="2477520" cy="612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79" name="Line 3"/>
          <p:cNvSpPr/>
          <p:nvPr/>
        </p:nvSpPr>
        <p:spPr>
          <a:xfrm>
            <a:off x="2692080" y="3521880"/>
            <a:ext cx="681588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80" name="CustomShape 4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1" name="CustomShape 5"/>
          <p:cNvSpPr/>
          <p:nvPr/>
        </p:nvSpPr>
        <p:spPr>
          <a:xfrm>
            <a:off x="2192040" y="1400040"/>
            <a:ext cx="7807680" cy="410364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algn="t" blurRad="114300" dir="5400000" dist="127080" rotWithShape="0" sx="99000" sy="99000">
              <a:srgbClr val="000000">
                <a:alpha val="40000"/>
              </a:srgbClr>
            </a:outerShdw>
          </a:effectLst>
          <a:scene3d>
            <a:camera prst="orthographicFront"/>
            <a:lightRig dir="t" rig="twoPt"/>
          </a:scene3d>
          <a:sp3d contourW="6350">
            <a:bevelT prst="coolSlant" w="12700" h="0"/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2" name="CustomShape 6"/>
          <p:cNvSpPr/>
          <p:nvPr/>
        </p:nvSpPr>
        <p:spPr>
          <a:xfrm>
            <a:off x="2328480" y="1540800"/>
            <a:ext cx="7543440" cy="3835080"/>
          </a:xfrm>
          <a:prstGeom prst="rect">
            <a:avLst/>
          </a:prstGeom>
          <a:noFill/>
          <a:ln w="15840">
            <a:solidFill>
              <a:schemeClr val="accent1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383" name="Group 7"/>
          <p:cNvGrpSpPr/>
          <p:nvPr/>
        </p:nvGrpSpPr>
        <p:grpSpPr>
          <a:xfrm>
            <a:off x="0" y="3123720"/>
            <a:ext cx="12230640" cy="659160"/>
            <a:chOff x="0" y="3123720"/>
            <a:chExt cx="12230640" cy="659160"/>
          </a:xfrm>
        </p:grpSpPr>
        <p:sp>
          <p:nvSpPr>
            <p:cNvPr id="384" name="CustomShape 8"/>
            <p:cNvSpPr/>
            <p:nvPr/>
          </p:nvSpPr>
          <p:spPr>
            <a:xfrm>
              <a:off x="2448000" y="3123720"/>
              <a:ext cx="45360" cy="658080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360">
              <a:noFill/>
            </a:ln>
            <a:effectLst>
              <a:innerShdw blurRad="114300">
                <a:srgbClr val="000000">
                  <a:alpha val="48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85" name="Picture 23" descr=""/>
            <p:cNvPicPr/>
            <p:nvPr/>
          </p:nvPicPr>
          <p:blipFill>
            <a:blip r:embed="rId6"/>
            <a:stretch/>
          </p:blipFill>
          <p:spPr>
            <a:xfrm>
              <a:off x="0" y="3145680"/>
              <a:ext cx="2477520" cy="6123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6" name="CustomShape 9"/>
            <p:cNvSpPr/>
            <p:nvPr/>
          </p:nvSpPr>
          <p:spPr>
            <a:xfrm>
              <a:off x="9734760" y="3124800"/>
              <a:ext cx="45360" cy="658080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360">
              <a:noFill/>
            </a:ln>
            <a:effectLst>
              <a:innerShdw blurRad="114300">
                <a:srgbClr val="000000">
                  <a:alpha val="48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87" name="Picture 25" descr=""/>
            <p:cNvPicPr/>
            <p:nvPr/>
          </p:nvPicPr>
          <p:blipFill>
            <a:blip r:embed="rId7"/>
            <a:stretch/>
          </p:blipFill>
          <p:spPr>
            <a:xfrm>
              <a:off x="9753120" y="3145680"/>
              <a:ext cx="2477520" cy="612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88" name="TextShape 10"/>
          <p:cNvSpPr txBox="1"/>
          <p:nvPr/>
        </p:nvSpPr>
        <p:spPr>
          <a:xfrm>
            <a:off x="2692440" y="1871280"/>
            <a:ext cx="6815160" cy="15152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0" lang="en-US" sz="4200" spc="-1" strike="noStrike">
                <a:solidFill>
                  <a:srgbClr val="ffffff"/>
                </a:solidFill>
                <a:latin typeface="Garamond"/>
              </a:rPr>
              <a:t>Zapamiętaj słowa Jima Ryuna: </a:t>
            </a:r>
            <a:br/>
            <a:endParaRPr b="0" lang="en-US" sz="42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89" name="TextShape 11"/>
          <p:cNvSpPr txBox="1"/>
          <p:nvPr/>
        </p:nvSpPr>
        <p:spPr>
          <a:xfrm>
            <a:off x="2692440" y="3657600"/>
            <a:ext cx="6815160" cy="132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</a:pPr>
            <a:r>
              <a:rPr b="1" lang="en-US" sz="2100" spc="-1" strike="noStrike">
                <a:solidFill>
                  <a:srgbClr val="ffffff"/>
                </a:solidFill>
                <a:latin typeface="Garamond"/>
              </a:rPr>
              <a:t>„</a:t>
            </a:r>
            <a:r>
              <a:rPr b="1" lang="en-US" sz="2100" spc="-1" strike="noStrike">
                <a:solidFill>
                  <a:srgbClr val="ffffff"/>
                </a:solidFill>
                <a:latin typeface="Garamond"/>
              </a:rPr>
              <a:t>Motywacja jest tym, co pozwala ci zacząć. Nawyk jest tym, co pozwala ci wytrwać”</a:t>
            </a:r>
            <a:endParaRPr b="0" lang="en-US" sz="21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90" name="Line 12"/>
          <p:cNvSpPr/>
          <p:nvPr/>
        </p:nvSpPr>
        <p:spPr>
          <a:xfrm>
            <a:off x="2692080" y="3521880"/>
            <a:ext cx="6815880" cy="0"/>
          </a:xfrm>
          <a:prstGeom prst="line">
            <a:avLst/>
          </a:prstGeom>
          <a:ln>
            <a:solidFill>
              <a:schemeClr val="accent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2" name="CustomShape 2"/>
          <p:cNvSpPr/>
          <p:nvPr/>
        </p:nvSpPr>
        <p:spPr>
          <a:xfrm>
            <a:off x="474840" y="469800"/>
            <a:ext cx="3694680" cy="5917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balanced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3" name="CustomShape 3"/>
          <p:cNvSpPr/>
          <p:nvPr/>
        </p:nvSpPr>
        <p:spPr>
          <a:xfrm>
            <a:off x="639720" y="635400"/>
            <a:ext cx="3364560" cy="5586480"/>
          </a:xfrm>
          <a:prstGeom prst="rect">
            <a:avLst/>
          </a:prstGeom>
          <a:noFill/>
          <a:ln w="15840">
            <a:solidFill>
              <a:schemeClr val="accent1"/>
            </a:solidFill>
            <a:miter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94" name="TextShape 4"/>
          <p:cNvSpPr txBox="1"/>
          <p:nvPr/>
        </p:nvSpPr>
        <p:spPr>
          <a:xfrm>
            <a:off x="952200" y="954720"/>
            <a:ext cx="2729880" cy="4945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Garamond"/>
              </a:rPr>
              <a:t>Motywację można podzielić na: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95" name="CustomShape 5"/>
          <p:cNvSpPr/>
          <p:nvPr/>
        </p:nvSpPr>
        <p:spPr>
          <a:xfrm>
            <a:off x="4654440" y="0"/>
            <a:ext cx="7537320" cy="68576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e5e5"/>
              </a:gs>
            </a:gsLst>
            <a:path path="circle"/>
          </a:gradFill>
          <a:ln>
            <a:noFill/>
          </a:ln>
          <a:effectLst>
            <a:innerShdw blurRad="63500" dir="10800000" dist="50800">
              <a:srgbClr val="000000">
                <a:alpha val="3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6" name="TextShape 6"/>
          <p:cNvSpPr txBox="1"/>
          <p:nvPr/>
        </p:nvSpPr>
        <p:spPr>
          <a:xfrm>
            <a:off x="5140800" y="469800"/>
            <a:ext cx="5953320" cy="5405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1" lang="en-US" sz="2400" spc="-1" strike="noStrike">
                <a:solidFill>
                  <a:srgbClr val="262626"/>
                </a:solidFill>
                <a:latin typeface="Garamond"/>
              </a:rPr>
              <a:t>Motywacja zewnętrzna,</a:t>
            </a: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 czyli wszelkiego rodzaju zachęty i naciski, które zazwyczaj rodzice stosują, by przekonać dziecko do zrobienia czegoś, wykorzystując do tego nagrody, kary, przekupstwa. 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1" lang="en-US" sz="2400" spc="-1" strike="noStrike">
                <a:solidFill>
                  <a:srgbClr val="262626"/>
                </a:solidFill>
                <a:latin typeface="Garamond"/>
              </a:rPr>
              <a:t>WAŻNA -NIEWAŻNA?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Powoduje ona sztywność myślenia, stereotypowość, zazwyczaj brak satysfakcji i poczucia sensu, a także sztuczną rywalizację. 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28000"/>
          </a:bodyPr>
          <a:p>
            <a:pPr algn="ctr">
              <a:lnSpc>
                <a:spcPct val="100000"/>
              </a:lnSpc>
            </a:pPr>
            <a:br/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Często nasza uwaga w pierwszej kolejności kierowana jest na złe zachowania . Jednakże </a:t>
            </a:r>
            <a:r>
              <a:rPr b="1" lang="en-US" sz="2000" spc="-1" strike="noStrike">
                <a:solidFill>
                  <a:srgbClr val="262626"/>
                </a:solidFill>
                <a:latin typeface="Garamond"/>
              </a:rPr>
              <a:t>koncentracja na negatywach może doprowadzić do obniżenia samooceny dziecka i jego wiary w swoje możliwości, a co za tym idzie – do spadku motywacji</a:t>
            </a: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. Dlatego bardzo ważną sprawą jest nauczenie się zwracania uwagi na pozytywne zachowania dziecka i mówienie mu o tym. (…)</a:t>
            </a:r>
            <a:br/>
            <a:endParaRPr b="0" lang="en-US" sz="20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98" name="TextShape 2"/>
          <p:cNvSpPr txBox="1"/>
          <p:nvPr/>
        </p:nvSpPr>
        <p:spPr>
          <a:xfrm>
            <a:off x="1295280" y="2658600"/>
            <a:ext cx="4717800" cy="5760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spcBef>
                <a:spcPts val="672"/>
              </a:spcBef>
              <a:spcAft>
                <a:spcPts val="601"/>
              </a:spcAft>
            </a:pPr>
            <a:r>
              <a:rPr b="0" lang="en-US" sz="2800" spc="-1" strike="noStrike">
                <a:solidFill>
                  <a:srgbClr val="83992a"/>
                </a:solidFill>
                <a:latin typeface="Garamond"/>
              </a:rPr>
              <a:t>Jak budować motywację</a:t>
            </a:r>
            <a:endParaRPr b="0" lang="en-US" sz="28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99" name="TextShape 3"/>
          <p:cNvSpPr txBox="1"/>
          <p:nvPr/>
        </p:nvSpPr>
        <p:spPr>
          <a:xfrm>
            <a:off x="1295280" y="3243240"/>
            <a:ext cx="4717800" cy="26323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52000"/>
          </a:bodyPr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1. Zadbaj o to, aby dziecko się nie nudziło.</a:t>
            </a:r>
            <a:br/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2. Zatroszcz się o odpowiedni poziom motywacji.</a:t>
            </a:r>
            <a:br/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3. Wyeliminuj czynniki, które utrudniają funkcjonowanie dzieci.</a:t>
            </a:r>
            <a:br/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4. Pozwól dziecku dokonywać wyboru.</a:t>
            </a:r>
            <a:br/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5. Upewnij się, że uczeń ma możliwości pozwalające mu uczestniczyć w zajęciach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400" name="TextShape 4"/>
          <p:cNvSpPr txBox="1"/>
          <p:nvPr/>
        </p:nvSpPr>
        <p:spPr>
          <a:xfrm>
            <a:off x="6180840" y="2658600"/>
            <a:ext cx="4717800" cy="5760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672"/>
              </a:spcBef>
              <a:spcAft>
                <a:spcPts val="601"/>
              </a:spcAft>
            </a:pPr>
            <a:r>
              <a:rPr b="0" lang="en-US" sz="2800" spc="-1" strike="noStrike">
                <a:solidFill>
                  <a:srgbClr val="83992a"/>
                </a:solidFill>
                <a:latin typeface="Garamond"/>
              </a:rPr>
              <a:t>Jak budować motywację</a:t>
            </a:r>
            <a:endParaRPr b="0" lang="en-US" sz="28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401" name="TextShape 5"/>
          <p:cNvSpPr txBox="1"/>
          <p:nvPr/>
        </p:nvSpPr>
        <p:spPr>
          <a:xfrm>
            <a:off x="6180840" y="3243240"/>
            <a:ext cx="4717800" cy="26323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69000"/>
          </a:bodyPr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1" lang="en-US" sz="2400" spc="-1" strike="noStrike">
                <a:solidFill>
                  <a:srgbClr val="262626"/>
                </a:solidFill>
                <a:latin typeface="Garamond"/>
              </a:rPr>
              <a:t> </a:t>
            </a: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6. Ucz z dużą dozą sukcesu</a:t>
            </a:r>
            <a:r>
              <a:rPr b="1" lang="en-US" sz="2400" spc="-1" strike="noStrike">
                <a:solidFill>
                  <a:srgbClr val="262626"/>
                </a:solidFill>
                <a:latin typeface="Garamond"/>
              </a:rPr>
              <a:t>, </a:t>
            </a: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człowiek uczy się chętniej, gdy odnosi sukcesy.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7.Interweniuj, wyprzedzając niepożądane sytuacje, gdy zauważysz zdenerwowanie dziecka, przerwij działania.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8.</a:t>
            </a:r>
            <a:r>
              <a:rPr b="1" lang="en-US" sz="2400" spc="-1" strike="noStrike">
                <a:solidFill>
                  <a:srgbClr val="262626"/>
                </a:solidFill>
                <a:latin typeface="Garamond"/>
              </a:rPr>
              <a:t> </a:t>
            </a: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Słuchaj dziecka i wyciągaj wnioski.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 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280</TotalTime>
  <Application>Trio_Office/6.2.8.2$Windows_x86 LibreOffice_project/</Application>
  <Words>2957</Words>
  <Paragraphs>141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2024-03-05T13:00:39Z</dcterms:created>
  <dc:creator>Nauczyciel_1</dc:creator>
  <dc:description/>
  <dc:language>pl-PL</dc:language>
  <cp:lastModifiedBy/>
  <dcterms:modified xsi:type="dcterms:W3CDTF">2025-02-11T19:25:32Z</dcterms:modified>
  <cp:revision>421</cp:revision>
  <dc:subject/>
  <dc:title>Prezentacja programu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42</vt:i4>
  </property>
</Properties>
</file>