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448" r:id="rId5"/>
    <p:sldId id="2464" r:id="rId6"/>
    <p:sldId id="2469" r:id="rId7"/>
    <p:sldId id="2463" r:id="rId8"/>
    <p:sldId id="2462" r:id="rId9"/>
    <p:sldId id="259" r:id="rId10"/>
    <p:sldId id="2465" r:id="rId11"/>
    <p:sldId id="2466" r:id="rId12"/>
    <p:sldId id="2473" r:id="rId13"/>
    <p:sldId id="2474" r:id="rId14"/>
    <p:sldId id="2470" r:id="rId15"/>
    <p:sldId id="2467" r:id="rId16"/>
    <p:sldId id="2468" r:id="rId17"/>
    <p:sldId id="2436" r:id="rId18"/>
    <p:sldId id="2471" r:id="rId19"/>
    <p:sldId id="2472" r:id="rId2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9124B-9F2F-0E7D-30E5-F2378EB0DB2F}" v="2" dt="2022-03-16T08:46:00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Perełka" userId="S::radoslaw.perelka@zstczest.onmicrosoft.com::42f59d44-89e3-4719-9978-57dee6ae146f" providerId="AD" clId="Web-{AE69124B-9F2F-0E7D-30E5-F2378EB0DB2F}"/>
    <pc:docChg chg="modSld">
      <pc:chgData name="Radosław Perełka" userId="S::radoslaw.perelka@zstczest.onmicrosoft.com::42f59d44-89e3-4719-9978-57dee6ae146f" providerId="AD" clId="Web-{AE69124B-9F2F-0E7D-30E5-F2378EB0DB2F}" dt="2022-03-16T08:46:00.956" v="1" actId="20577"/>
      <pc:docMkLst>
        <pc:docMk/>
      </pc:docMkLst>
      <pc:sldChg chg="modSp">
        <pc:chgData name="Radosław Perełka" userId="S::radoslaw.perelka@zstczest.onmicrosoft.com::42f59d44-89e3-4719-9978-57dee6ae146f" providerId="AD" clId="Web-{AE69124B-9F2F-0E7D-30E5-F2378EB0DB2F}" dt="2022-03-16T08:46:00.956" v="1" actId="20577"/>
        <pc:sldMkLst>
          <pc:docMk/>
          <pc:sldMk cId="2804294505" sldId="2469"/>
        </pc:sldMkLst>
        <pc:spChg chg="mod">
          <ac:chgData name="Radosław Perełka" userId="S::radoslaw.perelka@zstczest.onmicrosoft.com::42f59d44-89e3-4719-9978-57dee6ae146f" providerId="AD" clId="Web-{AE69124B-9F2F-0E7D-30E5-F2378EB0DB2F}" dt="2022-03-16T08:46:00.956" v="1" actId="20577"/>
          <ac:spMkLst>
            <pc:docMk/>
            <pc:sldMk cId="2804294505" sldId="2469"/>
            <ac:spMk id="9" creationId="{79DC1498-E692-42BA-B69F-6D37E6CFAC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E69B67-9CAE-40C0-AE11-72E7B8F16173}" type="datetime1">
              <a:rPr lang="pl-PL" smtClean="0"/>
              <a:t>16.03.2022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D7D653-09B5-4A44-B3B4-A2CC0382B823}" type="datetime1">
              <a:rPr lang="pl-PL" noProof="0" smtClean="0"/>
              <a:t>16.03.2022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79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82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49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19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56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17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54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1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06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88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04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3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pl-PL" spc="300" noProof="0"/>
              <a:t>PRZEGLĄD ROCZNY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6" name="Zawartość — symbol zastępczy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pl-PL" sz="1600" noProof="0">
                <a:cs typeface="Biome Light" panose="020B0303030204020804" pitchFamily="34" charset="0"/>
              </a:rPr>
              <a:t>Kliknij, aby edytować styl wzorca tekstu.</a:t>
            </a:r>
          </a:p>
          <a:p>
            <a:pPr marL="0" indent="0" rtl="0">
              <a:buNone/>
            </a:pPr>
            <a:endParaRPr lang="pl-PL" noProof="0"/>
          </a:p>
        </p:txBody>
      </p:sp>
      <p:sp>
        <p:nvSpPr>
          <p:cNvPr id="17" name="Numer slajdu — symbol zastępczy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pl-PL" sz="4000" spc="300" noProof="0"/>
              <a:t>Kliknij, aby edytować styl wzorca tytułu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32" name="Tekst — symbol zastępczy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33" name="Tekst — symbol zastępczy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34" name="Obraz online — symbol zastępczy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Ikona</a:t>
            </a:r>
          </a:p>
        </p:txBody>
      </p:sp>
      <p:sp>
        <p:nvSpPr>
          <p:cNvPr id="35" name="Obraz online — symbol zastępczy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Ikona</a:t>
            </a:r>
          </a:p>
        </p:txBody>
      </p:sp>
      <p:sp>
        <p:nvSpPr>
          <p:cNvPr id="36" name="Obraz online — symbol zastępczy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pl-PL" noProof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Obraz — symbol zastępczy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6" name="Zawartość — symbol zastępczy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pl-PL" sz="1600" noProof="0">
                <a:cs typeface="Biome Light" panose="020B0303030204020804" pitchFamily="34" charset="0"/>
              </a:rPr>
              <a:t>Kliknij, aby edytować styl wzorca tekstu.</a:t>
            </a:r>
          </a:p>
          <a:p>
            <a:pPr marL="0" indent="0" rtl="0">
              <a:buNone/>
            </a:pPr>
            <a:endParaRPr lang="pl-PL" noProof="0"/>
          </a:p>
        </p:txBody>
      </p:sp>
      <p:sp>
        <p:nvSpPr>
          <p:cNvPr id="17" name="Numer slajdu — symbol zastępczy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pl-PL" noProof="0"/>
              <a:t>KLIKNIJ, ABY EDYTOWAĆ WZORZEC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pl-PL" noProof="0"/>
              <a:t>MIEJSCE NA TYTUŁ SLAJDU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9" name="Numer slajdu — symbol zastępczy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Obraz — symbol zastępczy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Obraz — symbol zastępczy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pl-PL" sz="4800" noProof="0"/>
              <a:t>Kliknij, aby edytować styl wzorca tytułu</a:t>
            </a:r>
          </a:p>
        </p:txBody>
      </p:sp>
      <p:sp>
        <p:nvSpPr>
          <p:cNvPr id="19" name="Obraz — symbol zastępczy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Obraz — symbol zastępczy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Tekst — symbol zastępczy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pl-PL" spc="300" noProof="0">
                <a:solidFill>
                  <a:schemeClr val="tx1"/>
                </a:solidFill>
              </a:rPr>
              <a:t>Kliknij, aby edytować style wzorca tekstu</a:t>
            </a:r>
          </a:p>
        </p:txBody>
      </p:sp>
      <p:sp>
        <p:nvSpPr>
          <p:cNvPr id="11" name="Zawartość — symbol zastępczy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noProof="0">
                <a:solidFill>
                  <a:schemeClr val="tx1"/>
                </a:solidFill>
              </a:rPr>
              <a:t>Kliknij, aby edytować style wzorca tekstu</a:t>
            </a:r>
          </a:p>
        </p:txBody>
      </p:sp>
      <p:sp>
        <p:nvSpPr>
          <p:cNvPr id="12" name="Tekst — symbol zastępczy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pl-PL" spc="300" noProof="0">
                <a:solidFill>
                  <a:schemeClr val="tx1"/>
                </a:solidFill>
              </a:rPr>
              <a:t>Kliknij, aby edytować style wzorca tekstu</a:t>
            </a:r>
          </a:p>
        </p:txBody>
      </p:sp>
      <p:sp>
        <p:nvSpPr>
          <p:cNvPr id="14" name="Zawartość — symbol zastępczy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1400" noProof="0">
                <a:solidFill>
                  <a:schemeClr val="tx1"/>
                </a:solidFill>
              </a:rPr>
              <a:t>Kliknij, aby edytować style wzorca tekstu</a:t>
            </a:r>
          </a:p>
        </p:txBody>
      </p:sp>
      <p:sp>
        <p:nvSpPr>
          <p:cNvPr id="20" name="Numer slajdu — symbol zastępczy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pl-PL" sz="4800" noProof="0"/>
              <a:t>Kliknij, aby edytować styl wzorca tytułu</a:t>
            </a:r>
          </a:p>
        </p:txBody>
      </p:sp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Obraz — symbol zastępczy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9" name="Tekst — symbol zastępczy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0" name="Tekst — symbol zastępczy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1" name="Numer slajdu — symbol zastępczy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y obraz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0" y="1839048"/>
            <a:ext cx="11490325" cy="823913"/>
          </a:xfrm>
        </p:spPr>
        <p:txBody>
          <a:bodyPr rtlCol="0"/>
          <a:lstStyle/>
          <a:p>
            <a:pPr rtl="0"/>
            <a:r>
              <a:rPr lang="pl-PL" sz="6600" b="1" noProof="1"/>
              <a:t>Zespół szkół technicznych </a:t>
            </a:r>
            <a:br>
              <a:rPr lang="pl-PL" sz="6600" b="1" noProof="1"/>
            </a:br>
            <a:r>
              <a:rPr lang="pl-PL" sz="6600" b="1" noProof="1"/>
              <a:t> 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4619942"/>
            <a:ext cx="7377231" cy="518795"/>
          </a:xfrm>
        </p:spPr>
        <p:txBody>
          <a:bodyPr rtlCol="0"/>
          <a:lstStyle/>
          <a:p>
            <a:pPr rtl="0"/>
            <a:r>
              <a:rPr lang="pl-PL" sz="2000" b="1" noProof="1"/>
              <a:t>Technikum </a:t>
            </a:r>
            <a:r>
              <a:rPr lang="pl-PL" sz="2000" b="1" noProof="1" smtClean="0"/>
              <a:t>nr </a:t>
            </a:r>
            <a:r>
              <a:rPr lang="pl-PL" sz="2000" b="1" noProof="1"/>
              <a:t>12 im. Jana Pawła II</a:t>
            </a:r>
          </a:p>
          <a:p>
            <a:pPr rtl="0"/>
            <a:r>
              <a:rPr lang="pl-PL" sz="2000" b="1" noProof="1"/>
              <a:t>Branżowa Szkoła I Stopnia </a:t>
            </a:r>
            <a:r>
              <a:rPr lang="pl-PL" sz="2000" b="1" noProof="1" smtClean="0"/>
              <a:t>nr </a:t>
            </a:r>
            <a:r>
              <a:rPr lang="pl-PL" sz="2000" b="1" noProof="1"/>
              <a:t>10 im. Jana Pawła II</a:t>
            </a:r>
          </a:p>
        </p:txBody>
      </p:sp>
      <p:pic>
        <p:nvPicPr>
          <p:cNvPr id="1026" name="Picture 2" descr="Jak szkoły radzą sobie z wirusem – CZESTOCHOWSKIE24.PL">
            <a:extLst>
              <a:ext uri="{FF2B5EF4-FFF2-40B4-BE49-F238E27FC236}">
                <a16:creationId xmlns:a16="http://schemas.microsoft.com/office/drawing/2014/main" id="{CE4E58DA-7AD6-4C0C-846D-236EB6AF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6" y="3703987"/>
            <a:ext cx="3627190" cy="26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9" r="43881" b="59"/>
          <a:stretch/>
        </p:blipFill>
        <p:spPr>
          <a:xfrm>
            <a:off x="0" y="-9922"/>
            <a:ext cx="6096000" cy="686792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519793" y="-734329"/>
            <a:ext cx="5251450" cy="1661297"/>
          </a:xfrm>
        </p:spPr>
        <p:txBody>
          <a:bodyPr/>
          <a:lstStyle/>
          <a:p>
            <a:r>
              <a:rPr lang="pl-PL" sz="3300" b="1"/>
              <a:t>Praktyki zagraniczne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0393" y="1464888"/>
            <a:ext cx="64675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Podniesienie umiejętności językowych dzięki codziennej naturalnej komunikacji (wyćwiczenie umiejętności mówienia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poszerzenie słownictwa, szczególnie zawodowego)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Podniesienie umiejętności zawodowych – możliwość wykorzystania wiedzy teoretycznej w praktyce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Rozwój osobisty – przełamanie barier i otwarcie się na nowe doświadczenia przydatne w przyszłości, poznanie swoich słabych i mocnych stron, sprawdzenie się w nowych sytuacjach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Certyfikaty z podpisem pracodawcy, z wykazem wykonywanych zadań zawodowych w języku polskim i angielskim, przydatne w poszukiwaniu pracy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Ciekawy program kulturowy – zwiedzanie i wycieczki krajoznawcze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Wspaniała przygoda, wspomnienia na całe życie.</a:t>
            </a:r>
          </a:p>
        </p:txBody>
      </p:sp>
    </p:spTree>
    <p:extLst>
      <p:ext uri="{BB962C8B-B14F-4D97-AF65-F5344CB8AC3E}">
        <p14:creationId xmlns:p14="http://schemas.microsoft.com/office/powerpoint/2010/main" val="550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y obraz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5" y="2498932"/>
            <a:ext cx="11490325" cy="823913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l-PL" sz="8800" b="1" noProof="1"/>
              <a:t>Szkoła branżowa </a:t>
            </a:r>
            <a:br>
              <a:rPr lang="pl-PL" sz="8800" b="1" noProof="1"/>
            </a:br>
            <a:r>
              <a:rPr lang="pl-PL" sz="8800" b="1" noProof="1"/>
              <a:t>I stopnia</a:t>
            </a:r>
            <a:br>
              <a:rPr lang="pl-PL" sz="8800" b="1" noProof="1"/>
            </a:br>
            <a:r>
              <a:rPr lang="pl-PL" sz="8800" b="1" noProof="1" smtClean="0"/>
              <a:t>nr </a:t>
            </a:r>
            <a:r>
              <a:rPr lang="pl-PL" sz="8800" b="1" noProof="1"/>
              <a:t>10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5187" y="5980025"/>
            <a:ext cx="5167313" cy="518795"/>
          </a:xfrm>
        </p:spPr>
        <p:txBody>
          <a:bodyPr rtlCol="0"/>
          <a:lstStyle/>
          <a:p>
            <a:pPr rtl="0"/>
            <a:r>
              <a:rPr lang="pl-PL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4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571" y="1043508"/>
            <a:ext cx="5167560" cy="1582612"/>
          </a:xfrm>
        </p:spPr>
        <p:txBody>
          <a:bodyPr rtlCol="0" anchor="b">
            <a:noAutofit/>
          </a:bodyPr>
          <a:lstStyle/>
          <a:p>
            <a:pPr algn="ctr"/>
            <a: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Monter </a:t>
            </a: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zabudowy</a:t>
            </a:r>
            <a:b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i robót </a:t>
            </a: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wykończeniowych</a:t>
            </a:r>
            <a:b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w budownictwie</a:t>
            </a:r>
            <a:b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pl-PL" sz="3200" b="1" i="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" name="Symbol zastępczy obrazu 5" descr="Obraz zawierający namalowane, brudne&#10;&#10;Opis wygenerowany automatycznie">
            <a:extLst>
              <a:ext uri="{FF2B5EF4-FFF2-40B4-BE49-F238E27FC236}">
                <a16:creationId xmlns:a16="http://schemas.microsoft.com/office/drawing/2014/main" id="{DA6AB2E9-2572-4492-A1A4-AE2A7000C2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699" b="7699"/>
          <a:stretch>
            <a:fillRect/>
          </a:stretch>
        </p:blipFill>
        <p:spPr>
          <a:xfrm>
            <a:off x="0" y="0"/>
            <a:ext cx="5878286" cy="6867922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EB32AF-5EC4-4F24-9F77-F81973C08A78}"/>
              </a:ext>
            </a:extLst>
          </p:cNvPr>
          <p:cNvSpPr txBox="1"/>
          <p:nvPr/>
        </p:nvSpPr>
        <p:spPr>
          <a:xfrm>
            <a:off x="5162204" y="2153637"/>
            <a:ext cx="6541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Monter zabudowy i robót wykończeniowych w budownictwie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wykonuje</a:t>
            </a:r>
            <a:b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obiektach budowlanych: montaż systemów suchej zabudowy, roboty malarskie, tapeciarskie, roboty posadzkarskie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okładzinowe, przeprowadza konserwacje i naprawy powłok malarskich, tapet, posadzek i okładzin, dokonuje przedmiaru tych robót obliczając zapotrzebowanie materiałowe oraz rozlicza koszty ich wykonania.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Absolwenci tego kierunku są bardzo atrakcyjnymi pracownikami dla pracodawców ze względu na szeroki zakres uprawnień do wykonania prac budowlanych, a dynamiczny rozwój branży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budowlanej zapewnia możliwość zatrudnienia w: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przedsiębiorstwach budowlanych 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zakładach rzemieślniczych 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 Absolwent może również prowadzić  własną działalność gospodarczą (usługi remontowo-budowlano-dociepleniowe).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3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9170"/>
            <a:ext cx="5810293" cy="1582612"/>
          </a:xfrm>
        </p:spPr>
        <p:txBody>
          <a:bodyPr rtlCol="0" anchor="b">
            <a:noAutofit/>
          </a:bodyPr>
          <a:lstStyle/>
          <a:p>
            <a:pPr algn="ctr"/>
            <a:r>
              <a:rPr lang="pl-PL" sz="3300" b="1" i="0" dirty="0">
                <a:solidFill>
                  <a:srgbClr val="5A5A5A"/>
                </a:solidFill>
                <a:effectLst/>
              </a:rPr>
              <a:t>Monter </a:t>
            </a:r>
            <a:r>
              <a:rPr lang="pl-PL" sz="3300" b="1" i="0" dirty="0" smtClean="0">
                <a:solidFill>
                  <a:srgbClr val="5A5A5A"/>
                </a:solidFill>
                <a:effectLst/>
              </a:rPr>
              <a:t>sieci</a:t>
            </a:r>
            <a:br>
              <a:rPr lang="pl-PL" sz="3300" b="1" i="0" dirty="0" smtClean="0">
                <a:solidFill>
                  <a:srgbClr val="5A5A5A"/>
                </a:solidFill>
                <a:effectLst/>
              </a:rPr>
            </a:br>
            <a:r>
              <a:rPr lang="pl-PL" sz="3300" b="1" i="0" dirty="0" smtClean="0">
                <a:solidFill>
                  <a:srgbClr val="5A5A5A"/>
                </a:solidFill>
                <a:effectLst/>
              </a:rPr>
              <a:t> </a:t>
            </a:r>
            <a:r>
              <a:rPr lang="pl-PL" sz="3300" b="1" i="0" dirty="0">
                <a:solidFill>
                  <a:srgbClr val="5A5A5A"/>
                </a:solidFill>
                <a:effectLst/>
              </a:rPr>
              <a:t>i instalacji sanitarnych</a:t>
            </a:r>
            <a:r>
              <a:rPr lang="pl-PL" sz="3300" b="1" dirty="0"/>
              <a:t/>
            </a:r>
            <a:br>
              <a:rPr lang="pl-PL" sz="3300" b="1" dirty="0"/>
            </a:br>
            <a:endParaRPr lang="pl-PL" sz="3300" b="1" i="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EB32AF-5EC4-4F24-9F77-F81973C08A78}"/>
              </a:ext>
            </a:extLst>
          </p:cNvPr>
          <p:cNvSpPr txBox="1"/>
          <p:nvPr/>
        </p:nvSpPr>
        <p:spPr>
          <a:xfrm>
            <a:off x="5660968" y="1122585"/>
            <a:ext cx="62453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Monter sieci i instalacji sanitarnych montuje, instaluje i naprawia instalację grzewczą, gazową, wodociągową, kanalizacyjną, wentylacyjną</a:t>
            </a:r>
            <a:b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i klimatyzacyjną. Buduje i naprawia sieć wodociągową, kanalizacyjną, gazową, ciepłowniczą zgodnie z wymaganiami technicznymi. Wymienia, naprawia i montuje urządzenia sanitarne. Montuje i instaluje zawory, armaturę oraz rury z metali i tworzyw sztucznych używając narzędzi </a:t>
            </a:r>
            <a:r>
              <a:rPr lang="pl-PL" sz="16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ręcznych </a:t>
            </a: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i mechanicznych. Montuje urządzenia energetyczne stosowane </a:t>
            </a:r>
            <a:b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w instalacjach grzewczych, gazowych, wentylacyjnych </a:t>
            </a:r>
            <a:b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i klimatyzacyjnych oraz sieciach ciepłowniczych, kanalizacyjnych</a:t>
            </a:r>
            <a:b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i wodociągowych. Dokonuje odbioru technicznego, inwentaryzuje, przegląda oraz ocenia stan techniczny urządzeń wodociągowych, kanalizacyjnych, grzewczych, gazowych, wentylacyjnych </a:t>
            </a:r>
            <a:b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i klimatyzacyjnych.</a:t>
            </a:r>
          </a:p>
          <a:p>
            <a:pPr algn="r"/>
            <a:endParaRPr lang="pl-PL" sz="1600" b="1" i="0" dirty="0"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Wymagania dla uczniów rozpoczynających naukę w zawodzie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Praca w zawodzie monter sieci i instalacji sanitarnych wymaga dobrej sprawności fizycznej, odporności na warunki pogodowe. Do wykonywania pracy preferowane są uzdolnienia techniczne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wyobraźnia przestrzenna. Praca ma charakter zespołowy, gdyż większość zadań wymaga ścisłego współdziałania i sprawnej wymiany informacji między poszczególnymi pracownikami.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D07841-2A87-4463-AFB8-F02AB53E3945}"/>
              </a:ext>
            </a:extLst>
          </p:cNvPr>
          <p:cNvSpPr txBox="1"/>
          <p:nvPr/>
        </p:nvSpPr>
        <p:spPr>
          <a:xfrm>
            <a:off x="5041784" y="3954130"/>
            <a:ext cx="587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i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</a:t>
            </a:r>
            <a:endParaRPr lang="pl-PL" sz="16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Symbol zastępczy obrazu 8" descr="Obraz zawierający tekst, ściana, sufit, wewnątrz&#10;&#10;Opis wygenerowany automatycznie">
            <a:extLst>
              <a:ext uri="{FF2B5EF4-FFF2-40B4-BE49-F238E27FC236}">
                <a16:creationId xmlns:a16="http://schemas.microsoft.com/office/drawing/2014/main" id="{FE81BA28-AA30-4F62-9C68-CE318CAA66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440" r="20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00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— symbol zastępczy 7" descr="abstrakcyjny obraz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837" y="1412081"/>
            <a:ext cx="7442606" cy="40338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61045" y="5595909"/>
            <a:ext cx="5850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https://zst.czest.pl/</a:t>
            </a:r>
            <a:endParaRPr lang="pl-PL" sz="5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17165" y="249535"/>
            <a:ext cx="903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/>
              <a:t>Szkolna strona internetowa</a:t>
            </a:r>
            <a:endParaRPr lang="pl-PL" sz="5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— symbol zastępczy 7" descr="abstrakcyjny obraz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92750" y="5773709"/>
            <a:ext cx="108816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https://www.facebook.com/ZST.Czestochowa</a:t>
            </a:r>
            <a:endParaRPr lang="pl-PL" sz="4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12340" y="249535"/>
            <a:ext cx="544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/>
              <a:t>Facebook Szkoły</a:t>
            </a:r>
            <a:endParaRPr lang="pl-PL" sz="5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928" y="1410771"/>
            <a:ext cx="8867276" cy="40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— symbol zastępczy 7" descr="abstrakcyjny obraz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403945" y="5773709"/>
            <a:ext cx="70592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https://instagram.com/zst_czestochowa</a:t>
            </a:r>
            <a:endParaRPr lang="pl-PL" sz="32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23956" y="249535"/>
            <a:ext cx="5619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/>
              <a:t>Instagram Szkoły</a:t>
            </a:r>
            <a:endParaRPr lang="pl-PL" sz="5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227" y="1509320"/>
            <a:ext cx="5654675" cy="38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y obraz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5187" y="5980025"/>
            <a:ext cx="5167313" cy="518795"/>
          </a:xfrm>
        </p:spPr>
        <p:txBody>
          <a:bodyPr rtlCol="0"/>
          <a:lstStyle/>
          <a:p>
            <a:pPr rtl="0"/>
            <a:r>
              <a:rPr lang="pl-PL" noProof="1"/>
              <a:t>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DA8329-1F87-4153-A1E2-386EC02873CF}"/>
              </a:ext>
            </a:extLst>
          </p:cNvPr>
          <p:cNvSpPr txBox="1"/>
          <p:nvPr/>
        </p:nvSpPr>
        <p:spPr>
          <a:xfrm>
            <a:off x="0" y="179053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noProof="1"/>
              <a:t>W naszej szkole dostępne są zawody takie jak:</a:t>
            </a:r>
            <a:endParaRPr lang="pl-PL" sz="2000" b="1"/>
          </a:p>
          <a:p>
            <a:pPr algn="ctr"/>
            <a:r>
              <a:rPr lang="pl-PL" sz="2000" b="1"/>
              <a:t>W technikum 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architektury krajobrazu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budownictwa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budownictwa z działaniami innowacyjnymi: poznanie specyfiki budownictwa </a:t>
            </a:r>
          </a:p>
          <a:p>
            <a:pPr algn="ctr"/>
            <a:r>
              <a:rPr lang="pl-PL" sz="2000" b="1"/>
              <a:t>wojskowego oraz elementów renowacji i rekonstrukcji militarnej (klasa mundurowa)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inżynierii sanitarnej 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informatyk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Technik urządzeń i systemów energetyki odnawialnej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W szkole branżowej 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Monter zabudowy i robót wykończeniowych w budownictwie</a:t>
            </a:r>
          </a:p>
          <a:p>
            <a:pPr algn="ctr"/>
            <a:endParaRPr lang="pl-PL" sz="2000" b="1"/>
          </a:p>
          <a:p>
            <a:pPr algn="ctr"/>
            <a:r>
              <a:rPr lang="pl-PL" sz="2000" b="1"/>
              <a:t>Monter sieci i instalacji sanitarnych</a:t>
            </a:r>
          </a:p>
          <a:p>
            <a:pPr algn="ctr"/>
            <a:endParaRPr lang="pl-PL" sz="2000" b="1"/>
          </a:p>
        </p:txBody>
      </p:sp>
    </p:spTree>
    <p:extLst>
      <p:ext uri="{BB962C8B-B14F-4D97-AF65-F5344CB8AC3E}">
        <p14:creationId xmlns:p14="http://schemas.microsoft.com/office/powerpoint/2010/main" val="37463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y obraz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5" y="2498932"/>
            <a:ext cx="11490325" cy="823913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l-PL" sz="16600" b="1" noProof="1"/>
              <a:t>Technikum</a:t>
            </a:r>
            <a:br>
              <a:rPr lang="pl-PL" sz="16600" b="1" noProof="1"/>
            </a:br>
            <a:r>
              <a:rPr lang="pl-PL" sz="16600" b="1" noProof="1"/>
              <a:t>nr 12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5187" y="5980025"/>
            <a:ext cx="5167313" cy="518795"/>
          </a:xfrm>
        </p:spPr>
        <p:txBody>
          <a:bodyPr rtlCol="0"/>
          <a:lstStyle/>
          <a:p>
            <a:pPr rtl="0"/>
            <a:r>
              <a:rPr lang="pl-PL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2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Obraz zawierający zewnętrzne, kwiat, podłoże, szklarnia&#10;&#10;Opis wygenerowany automatycznie">
            <a:extLst>
              <a:ext uri="{FF2B5EF4-FFF2-40B4-BE49-F238E27FC236}">
                <a16:creationId xmlns:a16="http://schemas.microsoft.com/office/drawing/2014/main" id="{B14153BD-BF77-44C9-A96F-875047199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360" r="28070"/>
          <a:stretch/>
        </p:blipFill>
        <p:spPr>
          <a:xfrm>
            <a:off x="20" y="10"/>
            <a:ext cx="6095980" cy="6867912"/>
          </a:xfr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AC627E4-DA83-4052-97F4-1C25DE26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902" y="0"/>
            <a:ext cx="5251450" cy="1661297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300" b="1" i="0">
                <a:effectLst/>
              </a:rPr>
              <a:t>Technik architektury krajobrazu</a:t>
            </a:r>
            <a:r>
              <a:rPr lang="pl-PL" sz="3300" b="1"/>
              <a:t/>
            </a:r>
            <a:br>
              <a:rPr lang="pl-PL" sz="3300" b="1"/>
            </a:br>
            <a:endParaRPr lang="pl-PL" sz="3300" b="1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908D02F-185F-45A9-BEB1-288BCF5BC5E1}"/>
              </a:ext>
            </a:extLst>
          </p:cNvPr>
          <p:cNvSpPr txBox="1"/>
          <p:nvPr/>
        </p:nvSpPr>
        <p:spPr>
          <a:xfrm>
            <a:off x="5749275" y="1247204"/>
            <a:ext cx="60959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0" dirty="0">
                <a:solidFill>
                  <a:srgbClr val="5A5A5A"/>
                </a:solidFill>
                <a:effectLst/>
                <a:latin typeface="+mj-lt"/>
              </a:rPr>
              <a:t>Zawód technika architektury krajobrazu jest obecnie zawodem poszukiwanym na europejskich rynkach pracy. Technik architektury krajobrazu zajmuje się zagospodarowaniem otoczenia człowieka przy wykorzystaniu środowiska naturalnego: rzeźby terenu i roślinności,</a:t>
            </a:r>
            <a:br>
              <a:rPr lang="pl-PL" sz="1600" b="1" i="0" dirty="0">
                <a:solidFill>
                  <a:srgbClr val="5A5A5A"/>
                </a:solidFill>
                <a:effectLst/>
                <a:latin typeface="+mj-lt"/>
              </a:rPr>
            </a:br>
            <a:r>
              <a:rPr lang="pl-PL" sz="1600" b="1" i="0" dirty="0">
                <a:solidFill>
                  <a:srgbClr val="5A5A5A"/>
                </a:solidFill>
                <a:effectLst/>
                <a:latin typeface="+mj-lt"/>
              </a:rPr>
              <a:t> a także architektury oraz elementów kulturowych danego miejsca. Celem jest podkreślenie różnorodności i piękna krajobrazu oraz stworzenie harmonijnej całości. Teren, który zagospodarowuje, może być ogrodem osoby prywatnej lub obszarem zieleni miejskiej czy dużą inwestycją urbanistyczną w centrum miasta.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Absolwent uzyskuje kwalifikację: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R.21.Projektowanie, urządzanie i pielęgnacja roślinnych obiektów architektury krajobrazu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R.22.Organizacja prac związanych z budową oraz konserwacją obiektów małej architektury krajobrazu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Uczniowie naszej szkoły odbywają miesięczną praktykę zawodową w klasie trzeciej w wyspecjalizowanych gospodarstwach ogrodniczych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szkółkarskich. Szkoła przygotowuje ucznia do kierowania ciągnikiem rolniczym z przyczepą (przyczepami) lub pojazdem wolnobieżnym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z przyczepą (przyczepami). Absolwent  otrzymuje świadectwo ukończenia technikum i może przystąpić do egzaminu maturalnego.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 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r"/>
            <a:endParaRPr lang="pl-P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7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Obraz zawierający tekst, stół&#10;&#10;Opis wygenerowany automatycznie">
            <a:extLst>
              <a:ext uri="{FF2B5EF4-FFF2-40B4-BE49-F238E27FC236}">
                <a16:creationId xmlns:a16="http://schemas.microsoft.com/office/drawing/2014/main" id="{14F61F3E-C346-419F-A4F3-FA727996FA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0207" r="19865"/>
          <a:stretch/>
        </p:blipFill>
        <p:spPr>
          <a:xfrm>
            <a:off x="20" y="10"/>
            <a:ext cx="6095980" cy="6867912"/>
          </a:xfr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941" y="-176446"/>
            <a:ext cx="5251450" cy="1661297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pl-PL" sz="3300" b="1" i="0">
                <a:effectLst/>
              </a:rPr>
              <a:t>Technik budownictwa</a:t>
            </a:r>
            <a:r>
              <a:rPr lang="pl-PL" sz="3300" b="1"/>
              <a:t/>
            </a:r>
            <a:br>
              <a:rPr lang="pl-PL" sz="3300" b="1"/>
            </a:br>
            <a:endParaRPr lang="pl-PL" sz="3300" b="1" noProof="1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F4BAE6-D4B0-4D13-B85D-B0D008A145C3}"/>
              </a:ext>
            </a:extLst>
          </p:cNvPr>
          <p:cNvSpPr txBox="1"/>
          <p:nvPr/>
        </p:nvSpPr>
        <p:spPr>
          <a:xfrm>
            <a:off x="5486399" y="1484851"/>
            <a:ext cx="6620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Technik budownictwa organizuje, koordynuje i kontroluje wykonywanie robót konstrukcyjno-budowlanych przez zespoły robocze. Posługuje się dokumentacją budowlaną. Opracowuje projekty organizacji budowy. Wykonuje pomiary niezbędne do prowadzenia robót w budownictwie. Sporządza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przedmiary</a:t>
            </a:r>
            <a:b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 obmiary robót. Prowadzi dokumentację budowy. Sporządza harmonogramy robót, zatrudnienia, pracy maszyn, dostawy, zużycia i zapasów materiałów. Specjalizuje się w sporządzaniu kosztorysów robót budowlanych.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Cechy, które powinien posiadać kandydat na przyszłego technika budownictwa: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umiejętność obliczania różnych zadań np. obliczanie zapotrzebowania materiałów budowlanych potrzebnych do wykonania robót budowlanych, obliczanie ilości mas ziemnych wykopu po budynek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interesowanie się nowymi technologiami wznoszenia budynków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interesowanie się starymi technologiami wznoszenia budynków przy pracach remontowych i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konserwatorskich umiejętność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pracy zespołowej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umiejętność kierowania małym zespołem pracowników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17" descr="Obraz zawierający tekst, wewnątrz, ściana, półka&#10;&#10;Opis wygenerowany automatycznie">
            <a:extLst>
              <a:ext uri="{FF2B5EF4-FFF2-40B4-BE49-F238E27FC236}">
                <a16:creationId xmlns:a16="http://schemas.microsoft.com/office/drawing/2014/main" id="{0202B826-6791-454F-B5F5-71E1C74E3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5503"/>
          <a:stretch/>
        </p:blipFill>
        <p:spPr>
          <a:xfrm>
            <a:off x="20" y="10"/>
            <a:ext cx="6095980" cy="6867912"/>
          </a:xfrm>
          <a:noFill/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681" y="89095"/>
            <a:ext cx="5251450" cy="1661297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pl-PL" sz="3300" b="1" i="0">
                <a:solidFill>
                  <a:schemeClr val="accent6">
                    <a:lumMod val="75000"/>
                  </a:schemeClr>
                </a:solidFill>
                <a:effectLst/>
              </a:rPr>
              <a:t>Technik inżynierii sanitarnej</a:t>
            </a:r>
            <a:r>
              <a:rPr lang="pl-PL" sz="3300" b="1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300" b="1">
                <a:solidFill>
                  <a:schemeClr val="accent6">
                    <a:lumMod val="75000"/>
                  </a:schemeClr>
                </a:solidFill>
              </a:rPr>
            </a:br>
            <a:endParaRPr lang="pl-PL" sz="33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6526ACC-5AAC-4799-B9DA-D5D5AD9D3DDC}"/>
              </a:ext>
            </a:extLst>
          </p:cNvPr>
          <p:cNvSpPr txBox="1"/>
          <p:nvPr/>
        </p:nvSpPr>
        <p:spPr>
          <a:xfrm>
            <a:off x="5453149" y="1244465"/>
            <a:ext cx="64423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Technik inżynierii sanitarnej wykonuje i nadzoruje realizację zadań zawodowych związanych z montażem i eksploatacją instalacji wodociągowych, kanalizacyjnych, grzewczych, gazowych, wentylacyjnych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klimatyzacyjnych oraz z utrzymuje sprawność urządzeń instalacyjnych,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 także zbuduje i eksploatacje sieć wodociągową, kanalizacyjną, gazową, ciepłowniczą oraz węzły ciepłownicze. Wykonuje także prace związane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 konserwacją, naprawą, modernizacją i rozbudową instalacji sanitarnych oraz sieci sanitarnych oraz lokalizacją i usuwaniem awarii. Wykonuje, zgodnie z instrukcją eksploatacji, okresowe przeglądy techniczne instalacji i urządzeń sanitarnych.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Praca w zawodzie technik inżynierii sanitarnej wymaga dobrej sprawności fizycznej, odporności na warunki pogodowe.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wykonywania pracy preferowane są uzdolnienia techniczne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 wyobraźnia przestrzenna. Praca ma charakter zespołowy, gdyż większość zadań wymaga ścisłego współdziałania i sprawnej wymiany informacji między poszczególnymi pracownikami. Uczeń powinien cechować się duża kulturą techniczną w pracy a także kulturą osobistą w odniesieniu do pracodawcy, współpracowników i klientów; mieć zaszczepioną cechę ciekawości i potrzeby poznawania nowych technologii.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818" y="-419846"/>
            <a:ext cx="5251450" cy="1582612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pl-PL" sz="3300" b="1" i="0">
                <a:solidFill>
                  <a:srgbClr val="5A5A5A"/>
                </a:solidFill>
                <a:effectLst/>
              </a:rPr>
              <a:t>Technik informatyk</a:t>
            </a:r>
            <a:r>
              <a:rPr lang="pl-PL" sz="3300" b="1"/>
              <a:t/>
            </a:r>
            <a:br>
              <a:rPr lang="pl-PL" sz="3300" b="1"/>
            </a:br>
            <a:endParaRPr lang="pl-PL" sz="33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6526ACC-5AAC-4799-B9DA-D5D5AD9D3DDC}"/>
              </a:ext>
            </a:extLst>
          </p:cNvPr>
          <p:cNvSpPr txBox="1"/>
          <p:nvPr/>
        </p:nvSpPr>
        <p:spPr>
          <a:xfrm>
            <a:off x="5660968" y="628233"/>
            <a:ext cx="6301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Informatyk ma styczność z technologiami w zakresie gromadzenia,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przekazu</a:t>
            </a:r>
            <a:b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 przetwarzania informacji. Do jego najważniejszych zadań należą: tworzenie oprogramowania, zarządzanie danymi, administrowanie sieciowymi systemami operacyjnymi, projektowanie, tworzenie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zarządzanie stronami WWW oraz znajomość sprzętu komputerowego, jego montaż oraz  serwisowanie.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Zawód ten zyskał ogromne znaczenie wraz z rozwojem komputerów oraz upowszechnieniem Internetu. Informatyka stała się wtedy ważnym elementem prawie wszystkich dziedzin życia.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Absolwent uzyskuje kwalifikację: 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INF.02 – ADMINISTRACJA I EKSPLOATACJA SYSTEMÓW KOMPUTEROWYCH, URZĄDZEŃ PERYFERYJNYCH I LOKALNYCH SIECI KOMPUTEROWYCH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INF.03 – TWORZENIE I ADMINISTROWANIE STRONAMI I APLIKACJAMI INTERNETOWYMI ORAZ BAZAMI DANYCH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 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Absolwenci technikum informatycznego pozyskują pracę w różnorodnych firmach. Możliwości są ogromne i na pewno dużo większe niż w innych zawodach. Oczywiste jest, że informatycy znajdą zatrudnienie nie tylko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w firmach informatycznych, ale mają również stanowiska w obsłudze systemów firm rożnych branż.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Mogą również założyć własną firmę i prowadzić działalność gospodarczą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w wybranym zakresie. </a:t>
            </a:r>
          </a:p>
          <a:p>
            <a:pPr algn="r"/>
            <a:endParaRPr lang="pl-PL" sz="16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Symbol zastępczy obrazu 5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342EDEFC-B8AE-4FDC-B568-E95E822085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035" r="25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05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08" y="175481"/>
            <a:ext cx="5514284" cy="1582612"/>
          </a:xfrm>
        </p:spPr>
        <p:txBody>
          <a:bodyPr rtlCol="0" anchor="b">
            <a:noAutofit/>
          </a:bodyPr>
          <a:lstStyle/>
          <a:p>
            <a:pPr algn="ctr" rtl="0">
              <a:lnSpc>
                <a:spcPct val="90000"/>
              </a:lnSpc>
            </a:pPr>
            <a: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Technik </a:t>
            </a: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urządzeń</a:t>
            </a:r>
            <a:b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pl-PL" sz="3200" b="1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pl-PL" sz="32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i systemów energetyki odnawialnej</a:t>
            </a:r>
            <a:endParaRPr lang="pl-PL" sz="32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FC946A2-3640-444D-BAD1-42B6C3A0A77A}"/>
              </a:ext>
            </a:extLst>
          </p:cNvPr>
          <p:cNvSpPr txBox="1"/>
          <p:nvPr/>
        </p:nvSpPr>
        <p:spPr>
          <a:xfrm>
            <a:off x="5717469" y="1905367"/>
            <a:ext cx="62414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0" dirty="0">
                <a:solidFill>
                  <a:srgbClr val="5A5A5A"/>
                </a:solidFill>
                <a:effectLst/>
                <a:latin typeface="+mj-lt"/>
              </a:rPr>
              <a:t>Zawód technika urządzeń i systemów energetyki odnawialnej łączy w sobie takie zagadnienia jak: energetyka, inżynieria środowiska oraz  budownictwo pasywne. Jest to zawód szerokoprofilowy, umożliwiający </a:t>
            </a:r>
            <a:r>
              <a:rPr lang="pl-PL" sz="1600" b="1" i="0" dirty="0" smtClean="0">
                <a:solidFill>
                  <a:srgbClr val="5A5A5A"/>
                </a:solidFill>
                <a:effectLst/>
                <a:latin typeface="+mj-lt"/>
              </a:rPr>
              <a:t>specjalizację</a:t>
            </a:r>
            <a:br>
              <a:rPr lang="pl-PL" sz="1600" b="1" i="0" dirty="0" smtClean="0">
                <a:solidFill>
                  <a:srgbClr val="5A5A5A"/>
                </a:solidFill>
                <a:effectLst/>
                <a:latin typeface="+mj-lt"/>
              </a:rPr>
            </a:br>
            <a:r>
              <a:rPr lang="pl-PL" sz="1600" b="1" i="0" dirty="0" smtClean="0">
                <a:solidFill>
                  <a:srgbClr val="5A5A5A"/>
                </a:solidFill>
                <a:effectLst/>
                <a:latin typeface="+mj-lt"/>
              </a:rPr>
              <a:t> </a:t>
            </a:r>
            <a:r>
              <a:rPr lang="pl-PL" sz="1600" b="1" i="0" dirty="0">
                <a:solidFill>
                  <a:srgbClr val="5A5A5A"/>
                </a:solidFill>
                <a:effectLst/>
                <a:latin typeface="+mj-lt"/>
              </a:rPr>
              <a:t>w zakresie: energetyki słonecznej, wiatrowej, wodnej i geotermalnej. Dotyczy zastosowania w budownictwie urządzeń instalacji systemów energetyki odnawialnej, takich jak: kolektory słoneczne, panele fotowoltaiczne, kotły na biomasę, pompy ciepła oraz małe elektrownie wodne i wiatrowe.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Wymagania wobec kandydatów: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Zainteresowania techniczne, w szczególności energetyką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Pomysłowość i operatywność w organizowaniu i realizowaniu czynności zawodowych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Zdolności manualne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Dobra koordynacja wzrokowo-ruchowa</a:t>
            </a:r>
          </a:p>
          <a:p>
            <a:pPr algn="r"/>
            <a:r>
              <a:rPr lang="pl-PL" sz="1600" b="1" dirty="0">
                <a:solidFill>
                  <a:srgbClr val="5A5A5A"/>
                </a:solidFill>
                <a:latin typeface="+mj-lt"/>
              </a:rPr>
              <a:t>Samodzielność w pracy, zwłaszcza w zakresie podejmowania decyzji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Symbol zastępczy obrazu 8" descr="Obraz zawierający tekst, wewnątrz, podłoże&#10;&#10;Opis wygenerowany automatycznie">
            <a:extLst>
              <a:ext uri="{FF2B5EF4-FFF2-40B4-BE49-F238E27FC236}">
                <a16:creationId xmlns:a16="http://schemas.microsoft.com/office/drawing/2014/main" id="{03E37E11-B628-4D72-85DC-0CBAE07D99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13" r="16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10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7" r="2704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654800" y="-830649"/>
            <a:ext cx="6527800" cy="1661297"/>
          </a:xfrm>
        </p:spPr>
        <p:txBody>
          <a:bodyPr/>
          <a:lstStyle/>
          <a:p>
            <a:r>
              <a:rPr lang="pl-PL" sz="3300" b="1"/>
              <a:t>Klasa mundurowa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03333" y="1257300"/>
            <a:ext cx="65235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Korpus Kadetów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Początki korpusu kadetów szacuje się na rok 1765 kiedy to Król Stanisław August Poniatowski założył pierwszą Akademię Szlachecką Korpusu Kadetów  nazywaną potocznie: ,,Szkołą Rycerską”. Kształciła ona przyszłych oficerów i podoficerów I Rzeczpospolitej.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Pierwszy ,,Częstochowski” pluton korpusu kadetów powstał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1.09.2011 r. i został założony w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Gimnazjum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nr. 19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im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Gen. Leopolda Okulickiego.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 lat później, w roku 2016 został powołany kolejny pluton korpusu kadetów znajdujący się w Zespole Szkół Technicznych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Technikum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nr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 im. Jana Pawła II</a:t>
            </a:r>
          </a:p>
          <a:p>
            <a:pPr algn="r"/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tym momencie w korpusie kadetów są 4 plutony, 3 w gimnazjum </a:t>
            </a:r>
            <a:b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 jeden w technikum.</a:t>
            </a: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/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139528_TF55661986_Win32" id="{129B2495-02D2-4F23-B393-92BE6E78F37A}" vid="{B00543D9-08DB-40D7-943A-1F47FC02722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B948A2B3859747AD584D1D0312160E" ma:contentTypeVersion="11" ma:contentTypeDescription="Utwórz nowy dokument." ma:contentTypeScope="" ma:versionID="5198390e1f34e8fc5a4812bfa94c1fb0">
  <xsd:schema xmlns:xsd="http://www.w3.org/2001/XMLSchema" xmlns:xs="http://www.w3.org/2001/XMLSchema" xmlns:p="http://schemas.microsoft.com/office/2006/metadata/properties" xmlns:ns2="b0662dad-bc04-44a8-92e0-974ba5e3e669" xmlns:ns3="6e14e8fd-d9c9-4b00-b42c-6a5600dbe41f" targetNamespace="http://schemas.microsoft.com/office/2006/metadata/properties" ma:root="true" ma:fieldsID="a7fb63f0fc723c7f504515901c89abaa" ns2:_="" ns3:_="">
    <xsd:import namespace="b0662dad-bc04-44a8-92e0-974ba5e3e669"/>
    <xsd:import namespace="6e14e8fd-d9c9-4b00-b42c-6a5600dbe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62dad-bc04-44a8-92e0-974ba5e3e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4e8fd-d9c9-4b00-b42c-6a5600dbe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D9F223-918A-45AF-9B53-56AB9E5E2182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766e8d7-9806-465b-bab1-9715e5f2c96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5153E4-3321-4D14-BCE0-E25629A926ED}"/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321</Words>
  <Application>Microsoft Office PowerPoint</Application>
  <PresentationFormat>Panoramiczny</PresentationFormat>
  <Paragraphs>120</Paragraphs>
  <Slides>16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Biome Light</vt:lpstr>
      <vt:lpstr>Calibri</vt:lpstr>
      <vt:lpstr>Calibri Light</vt:lpstr>
      <vt:lpstr>Times New Roman</vt:lpstr>
      <vt:lpstr>Wingdings</vt:lpstr>
      <vt:lpstr>Motyw pakietu Office</vt:lpstr>
      <vt:lpstr>Zespół szkół technicznych   </vt:lpstr>
      <vt:lpstr>Prezentacja programu PowerPoint</vt:lpstr>
      <vt:lpstr>Technikum nr 12</vt:lpstr>
      <vt:lpstr>Technik architektury krajobrazu </vt:lpstr>
      <vt:lpstr>Technik budownictwa </vt:lpstr>
      <vt:lpstr>Technik inżynierii sanitarnej </vt:lpstr>
      <vt:lpstr>Technik informatyk </vt:lpstr>
      <vt:lpstr>Technik urządzeń  i systemów energetyki odnawialnej</vt:lpstr>
      <vt:lpstr>Klasa mundurowa</vt:lpstr>
      <vt:lpstr>Praktyki zagraniczne</vt:lpstr>
      <vt:lpstr>Szkoła branżowa  I stopnia nr 10</vt:lpstr>
      <vt:lpstr>Monter zabudowy  i robót wykończeniowych  w budownictwie </vt:lpstr>
      <vt:lpstr>Monter sieci  i instalacji sanitarnych 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technicznych  im.Jana pawła ii</dc:title>
  <dc:creator>Jakub Krupop</dc:creator>
  <cp:lastModifiedBy>Administrator</cp:lastModifiedBy>
  <cp:revision>3</cp:revision>
  <dcterms:created xsi:type="dcterms:W3CDTF">2022-03-13T11:31:11Z</dcterms:created>
  <dcterms:modified xsi:type="dcterms:W3CDTF">2022-03-16T17:05:01Z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0x01010057B948A2B3859747AD584D1D0312160E</vt:lpwstr>
  </property>
</Properties>
</file>