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1" r:id="rId3"/>
    <p:sldId id="256" r:id="rId4"/>
    <p:sldId id="258" r:id="rId5"/>
    <p:sldId id="260" r:id="rId6"/>
    <p:sldId id="262" r:id="rId7"/>
    <p:sldId id="264" r:id="rId8"/>
    <p:sldId id="263" r:id="rId9"/>
    <p:sldId id="265" r:id="rId10"/>
    <p:sldId id="267" r:id="rId11"/>
    <p:sldId id="266" r:id="rId12"/>
    <p:sldId id="268" r:id="rId13"/>
    <p:sldId id="270" r:id="rId14"/>
    <p:sldId id="274" r:id="rId15"/>
    <p:sldId id="269" r:id="rId16"/>
    <p:sldId id="271" r:id="rId17"/>
    <p:sldId id="272" r:id="rId18"/>
    <p:sldId id="273" r:id="rId19"/>
    <p:sldId id="275" r:id="rId20"/>
    <p:sldId id="276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E8C22B-3903-9AB3-A81F-85FD47A216C7}" v="340" dt="2021-01-31T08:35:35.040"/>
    <p1510:client id="{262BAF9F-10CA-2000-B9BD-B26E531BE51C}" v="452" dt="2021-02-26T23:31:28.974"/>
    <p1510:client id="{29966D80-3CFE-3231-BD59-F85F7373184C}" v="37" dt="2021-02-26T23:47:23.801"/>
    <p1510:client id="{3216AF9F-C024-2000-B9BD-BB3A81900843}" v="461" dt="2021-02-26T17:14:34.143"/>
    <p1510:client id="{3A26AF9F-B093-2000-BEE2-95654B00E6E1}" v="181" dt="2021-02-26T21:27:01.482"/>
    <p1510:client id="{4129AF9F-10E4-2000-B9BD-BAC83D9DA97D}" v="5" dt="2021-02-26T22:14:58.819"/>
    <p1510:client id="{5E29AF9F-10C0-2000-B9BD-BDD0994BFB53}" v="337" dt="2021-02-26T22:45:24.747"/>
    <p1510:client id="{615086C3-B5CC-4EDE-95CB-78E7251ED138}" v="2439" dt="2021-01-30T21:43:45.023"/>
    <p1510:client id="{6922AF9F-50E0-2000-B9BD-B190A58C0E03}" v="1058" dt="2021-02-26T21:14:16.330"/>
    <p1510:client id="{8627AF9F-D05F-2000-BCAF-9B3F855B6A2B}" v="92" dt="2021-02-26T21:51:36.589"/>
    <p1510:client id="{C02DAF9F-C0B3-2000-B525-372DE238DD6E}" v="24" dt="2021-02-26T23:34:28.426"/>
    <p1510:client id="{E92DAF9F-9006-2000-BEE2-9E718A5FF526}" v="4" dt="2021-02-26T23:35:33.450"/>
    <p1510:client id="{EFBDA1B5-50D4-9CB3-8619-EF3BBD529549}" v="2808" dt="2021-02-26T19:45:13.9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26.02.2021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26.02.2021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26.02.2021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26.02.2021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, droga, autostrada&#10;&#10;Opis wygenerowany automatycznie">
            <a:extLst>
              <a:ext uri="{FF2B5EF4-FFF2-40B4-BE49-F238E27FC236}">
                <a16:creationId xmlns:a16="http://schemas.microsoft.com/office/drawing/2014/main" id="{8F5AF2C6-70CB-47F8-BE22-F1E16687C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43" r="-2" b="-2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2" name="Obraz 2" descr="Obraz zawierający tekst, podłoże, wewnątrz, sufit&#10;&#10;Opis wygenerowany automatycznie">
            <a:extLst>
              <a:ext uri="{FF2B5EF4-FFF2-40B4-BE49-F238E27FC236}">
                <a16:creationId xmlns:a16="http://schemas.microsoft.com/office/drawing/2014/main" id="{3F23B35D-2AD9-46B2-B131-59DF37DE0D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1" r="20556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106" name="Freeform: Shape 10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7" name="Freeform: Shape 11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Tytuł 1">
            <a:extLst>
              <a:ext uri="{FF2B5EF4-FFF2-40B4-BE49-F238E27FC236}">
                <a16:creationId xmlns:a16="http://schemas.microsoft.com/office/drawing/2014/main" id="{CF4B53A4-B641-4283-B675-CC68CE4E9B54}"/>
              </a:ext>
            </a:extLst>
          </p:cNvPr>
          <p:cNvSpPr>
            <a:spLocks noGrp="1"/>
          </p:cNvSpPr>
          <p:nvPr/>
        </p:nvSpPr>
        <p:spPr>
          <a:xfrm>
            <a:off x="105303" y="1072711"/>
            <a:ext cx="7073004" cy="10646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3000" b="1">
                <a:latin typeface="+mn-lt"/>
                <a:ea typeface="+mn-ea"/>
                <a:cs typeface="+mn-cs"/>
              </a:rPr>
              <a:t>Zespół Szkół Gastronomiczno-Hotelarskich </a:t>
            </a:r>
            <a:br>
              <a:rPr lang="pl-PL" sz="3000" b="1">
                <a:latin typeface="+mn-lt"/>
                <a:ea typeface="+mn-ea"/>
                <a:cs typeface="+mn-cs"/>
              </a:rPr>
            </a:br>
            <a:r>
              <a:rPr lang="pl-PL" sz="3000" b="1">
                <a:latin typeface="+mn-lt"/>
                <a:ea typeface="+mn-ea"/>
                <a:cs typeface="+mn-cs"/>
              </a:rPr>
              <a:t>im. Władysława Reymonta w Wiśle</a:t>
            </a:r>
            <a:endParaRPr lang="pl-PL" sz="3000">
              <a:latin typeface="+mn-lt"/>
              <a:ea typeface="+mn-ea"/>
              <a:cs typeface="Calibri" panose="020F0502020204030204"/>
            </a:endParaRP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60AAA9C5-AB3C-41AA-A29B-4A32D3BF088E}"/>
              </a:ext>
            </a:extLst>
          </p:cNvPr>
          <p:cNvSpPr txBox="1"/>
          <p:nvPr/>
        </p:nvSpPr>
        <p:spPr>
          <a:xfrm>
            <a:off x="162326" y="2582355"/>
            <a:ext cx="4858522" cy="1683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1700" b="1"/>
              <a:t>KONTAKT: </a:t>
            </a:r>
            <a:endParaRPr lang="pl-PL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1700" b="1"/>
              <a:t>ul. Władysława Reymonta 2, 43-460 Wisła</a:t>
            </a:r>
            <a:endParaRPr lang="pl-PL" sz="1700" b="1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1700" b="1"/>
              <a:t>tel.: 33 855 24 74 lub 785 916 047</a:t>
            </a:r>
            <a:endParaRPr lang="pl-PL" sz="1700" b="1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1700" b="1"/>
              <a:t>e-mail: sekretariat@zsghwisla.pl</a:t>
            </a:r>
            <a:endParaRPr lang="pl-PL" sz="1700" b="1"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sz="1700">
              <a:cs typeface="Calibri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182B53A-5091-4D00-8F08-BFE9AD4F9DA5}"/>
              </a:ext>
            </a:extLst>
          </p:cNvPr>
          <p:cNvSpPr txBox="1"/>
          <p:nvPr/>
        </p:nvSpPr>
        <p:spPr>
          <a:xfrm>
            <a:off x="6213823" y="34746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6182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, zrzut ekranu, wizytówka, grafika wektorowa&#10;&#10;Opis wygenerowany automatycznie">
            <a:extLst>
              <a:ext uri="{FF2B5EF4-FFF2-40B4-BE49-F238E27FC236}">
                <a16:creationId xmlns:a16="http://schemas.microsoft.com/office/drawing/2014/main" id="{2A45101C-E414-48FB-A30E-A0C7E69B5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430" y="322502"/>
            <a:ext cx="11405960" cy="6407693"/>
          </a:xfrm>
        </p:spPr>
      </p:pic>
    </p:spTree>
    <p:extLst>
      <p:ext uri="{BB962C8B-B14F-4D97-AF65-F5344CB8AC3E}">
        <p14:creationId xmlns:p14="http://schemas.microsoft.com/office/powerpoint/2010/main" val="2293369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236E0934-89D4-4C7C-9F6D-C380CA1B2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720881"/>
              </p:ext>
            </p:extLst>
          </p:nvPr>
        </p:nvGraphicFramePr>
        <p:xfrm>
          <a:off x="-10438" y="10438"/>
          <a:ext cx="12239579" cy="6876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623">
                  <a:extLst>
                    <a:ext uri="{9D8B030D-6E8A-4147-A177-3AD203B41FA5}">
                      <a16:colId xmlns:a16="http://schemas.microsoft.com/office/drawing/2014/main" val="967609578"/>
                    </a:ext>
                  </a:extLst>
                </a:gridCol>
                <a:gridCol w="4249482">
                  <a:extLst>
                    <a:ext uri="{9D8B030D-6E8A-4147-A177-3AD203B41FA5}">
                      <a16:colId xmlns:a16="http://schemas.microsoft.com/office/drawing/2014/main" val="3713134075"/>
                    </a:ext>
                  </a:extLst>
                </a:gridCol>
                <a:gridCol w="4010474">
                  <a:extLst>
                    <a:ext uri="{9D8B030D-6E8A-4147-A177-3AD203B41FA5}">
                      <a16:colId xmlns:a16="http://schemas.microsoft.com/office/drawing/2014/main" val="3732131639"/>
                    </a:ext>
                  </a:extLst>
                </a:gridCol>
              </a:tblGrid>
              <a:tr h="1839016">
                <a:tc>
                  <a:txBody>
                    <a:bodyPr/>
                    <a:lstStyle/>
                    <a:p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34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PRAGNIESZ </a:t>
                      </a:r>
                      <a:br>
                        <a:rPr lang="pl-PL" sz="3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pl-PL" sz="3400" b="1" i="0" u="none" strike="noStrike" noProof="0">
                          <a:solidFill>
                            <a:srgbClr val="FF0000"/>
                          </a:solidFill>
                          <a:latin typeface="Calibri"/>
                        </a:rPr>
                        <a:t>ZDOBYĆ KONKRETNY </a:t>
                      </a:r>
                      <a:r>
                        <a:rPr lang="pl-PL" sz="34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ZAWÓD?</a:t>
                      </a:r>
                      <a:endParaRPr lang="pl-PL" sz="3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017352"/>
                  </a:ext>
                </a:extLst>
              </a:tr>
              <a:tr h="2691895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3000" b="1" i="0" u="none" strike="noStrike" noProof="0">
                          <a:latin typeface="Calibri"/>
                        </a:rPr>
                        <a:t>OPERATOR MASZYN </a:t>
                      </a:r>
                      <a:br>
                        <a:rPr lang="pl-PL" sz="3000" b="1" i="0" u="none" strike="noStrike" noProof="0">
                          <a:latin typeface="Calibri"/>
                        </a:rPr>
                      </a:br>
                      <a:r>
                        <a:rPr lang="pl-PL" sz="3000" b="1" i="0" u="none" strike="noStrike" noProof="0">
                          <a:latin typeface="Calibri"/>
                        </a:rPr>
                        <a:t>I URZĄDZEŃ </a:t>
                      </a:r>
                      <a:br>
                        <a:rPr lang="pl-PL" sz="3000" b="1" i="0" u="none" strike="noStrike" noProof="0">
                          <a:latin typeface="Calibri"/>
                        </a:rPr>
                      </a:br>
                      <a:r>
                        <a:rPr lang="pl-PL" sz="3000" b="1" i="0" u="none" strike="noStrike" noProof="0">
                          <a:latin typeface="Calibri"/>
                        </a:rPr>
                        <a:t>DO PRZETWÓRSTWA TWORZYW SZTUCZNYCH</a:t>
                      </a:r>
                      <a:endParaRPr lang="pl-PL" sz="3000"/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1400" b="1" i="0" u="none" strike="noStrike" noProof="0">
                          <a:latin typeface="Calibri"/>
                        </a:rPr>
                        <a:t>Operator maszyn i urządzeń do przetwórstwa tworzyw sztucznych:</a:t>
                      </a:r>
                      <a:endParaRPr lang="pl-PL" sz="1400" b="1"/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Wingdings,Sans-Serif"/>
                        <a:buChar char="ü"/>
                      </a:pPr>
                      <a:r>
                        <a:rPr lang="pl-PL" sz="1400" b="1" i="0" u="none" strike="noStrike" noProof="0">
                          <a:latin typeface="Calibri"/>
                        </a:rPr>
                        <a:t>obsługuje i nadzoruje urządzenia służące do wytwarzania wyrobów z tworzyw sztucznych</a:t>
                      </a:r>
                      <a:endParaRPr lang="pl-PL" sz="1400" b="1"/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Wingdings,Sans-Serif"/>
                        <a:buChar char="ü"/>
                      </a:pPr>
                      <a:r>
                        <a:rPr lang="pl-PL" sz="1400" b="1" i="0" u="none" strike="noStrike" noProof="0">
                          <a:latin typeface="Calibri"/>
                        </a:rPr>
                        <a:t>przygotowuje półprodukty oraz gotowe produkty, kwalifikuje je według jakości, porównuje wyrób do wzorca i pakuje produkowane wyroby</a:t>
                      </a:r>
                      <a:endParaRPr lang="pl-PL" sz="1400" b="1"/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Wingdings,Sans-Serif"/>
                        <a:buChar char="ü"/>
                      </a:pPr>
                      <a:r>
                        <a:rPr lang="pl-PL" sz="1400" b="1" i="0" u="none" strike="noStrike" noProof="0">
                          <a:latin typeface="Calibri"/>
                        </a:rPr>
                        <a:t>nadzoruje i kontroluje prawidłowości przebiegu procesów wytwarzania i przetwarzania tworzyw sztucznych...</a:t>
                      </a:r>
                      <a:endParaRPr lang="pl-PL" sz="1400" b="1"/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104581"/>
                  </a:ext>
                </a:extLst>
              </a:tr>
              <a:tr h="2345420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1" i="0" u="none" strike="noStrike" noProof="0">
                          <a:latin typeface="Calibri"/>
                        </a:rPr>
                        <a:t>Dzięki współpracy z zakładami z branży tworzyw sztucznych możesz realnie myśleć </a:t>
                      </a:r>
                      <a:br>
                        <a:rPr lang="pl-PL" sz="1400" b="1" i="0" u="none" strike="noStrike" noProof="0">
                          <a:latin typeface="Calibri"/>
                        </a:rPr>
                      </a:br>
                      <a:r>
                        <a:rPr lang="pl-PL" sz="1400" b="1" i="0" u="none" strike="noStrike" noProof="0">
                          <a:latin typeface="Calibri"/>
                        </a:rPr>
                        <a:t>o zatrudnieniu w wybranym przez siebie zawodzie </a:t>
                      </a:r>
                      <a:r>
                        <a:rPr lang="pl-PL" sz="1400" b="1" i="0" u="none" strike="noStrike" noProof="0"/>
                        <a:t>- kierunkowi patronuje firma </a:t>
                      </a:r>
                      <a:r>
                        <a:rPr lang="pl-PL" sz="1400" b="1" i="0" u="none" strike="noStrike" noProof="0" err="1"/>
                        <a:t>Lys</a:t>
                      </a:r>
                      <a:r>
                        <a:rPr lang="pl-PL" sz="1400" b="1" i="0" u="none" strike="noStrike" noProof="0"/>
                        <a:t> Fusion.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1" i="0" u="none" strike="noStrike" noProof="0">
                          <a:latin typeface="Calibri"/>
                        </a:rPr>
                        <a:t>Duża ilość podmiotów gospodarczych wykorzystuje </a:t>
                      </a:r>
                      <a:br>
                        <a:rPr lang="pl-PL" sz="1400" b="1" i="0" u="none" strike="noStrike" noProof="0">
                          <a:latin typeface="Calibri"/>
                        </a:rPr>
                      </a:br>
                      <a:r>
                        <a:rPr lang="pl-PL" sz="1400" b="1" i="0" u="none" strike="noStrike" noProof="0">
                          <a:latin typeface="Calibri"/>
                        </a:rPr>
                        <a:t>w swojej działalności urządzenia związane </a:t>
                      </a:r>
                      <a:br>
                        <a:rPr lang="pl-PL" sz="1400" b="1" i="0" u="none" strike="noStrike" noProof="0">
                          <a:latin typeface="Calibri"/>
                        </a:rPr>
                      </a:br>
                      <a:r>
                        <a:rPr lang="pl-PL" sz="1400" b="1" i="0" u="none" strike="noStrike" noProof="0">
                          <a:latin typeface="Calibri"/>
                        </a:rPr>
                        <a:t>z przetwórstwem tworzyw sztucznych, co przekłada się na dużą ilość ofert pracy. </a:t>
                      </a:r>
                      <a:endParaRPr lang="pl-PL" sz="1400" b="0" i="0" u="none" strike="noStrike" noProof="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1" i="0" u="none" strike="noStrike" noProof="0">
                          <a:latin typeface="Calibri"/>
                        </a:rPr>
                        <a:t>Możesz także prowadzić własną firmę.</a:t>
                      </a:r>
                      <a:endParaRPr lang="pl-PL" sz="1400" b="0" i="0" u="none" strike="noStrike" noProof="0"/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3600" b="1" i="0" u="none" strike="noStrike" noProof="0">
                          <a:latin typeface="Calibri"/>
                        </a:rPr>
                        <a:t>ZDOBĄDŹ ZAWÓD</a:t>
                      </a:r>
                      <a:endParaRPr lang="en-US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pl-PL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pl-PL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pl-PL" sz="3600" b="1" i="0" u="none" strike="noStrike" noProof="0">
                          <a:latin typeface="Calibri"/>
                        </a:rPr>
                        <a:t>SPEŁNIJ MARZENIA</a:t>
                      </a:r>
                      <a:endParaRPr lang="pl-PL"/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926089"/>
                  </a:ext>
                </a:extLst>
              </a:tr>
            </a:tbl>
          </a:graphicData>
        </a:graphic>
      </p:graphicFrame>
      <p:pic>
        <p:nvPicPr>
          <p:cNvPr id="5" name="Obraz 5">
            <a:extLst>
              <a:ext uri="{FF2B5EF4-FFF2-40B4-BE49-F238E27FC236}">
                <a16:creationId xmlns:a16="http://schemas.microsoft.com/office/drawing/2014/main" id="{F147E2DA-8FAF-4FEC-9984-B3A53CAE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304" y="36199"/>
            <a:ext cx="4162815" cy="1682286"/>
          </a:xfrm>
          <a:prstGeom prst="rect">
            <a:avLst/>
          </a:prstGeom>
        </p:spPr>
      </p:pic>
      <p:pic>
        <p:nvPicPr>
          <p:cNvPr id="9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82B82348-BDAF-4D0B-AF60-BEF2E483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234" y="4989599"/>
            <a:ext cx="1278699" cy="1149915"/>
          </a:xfrm>
          <a:prstGeom prst="rect">
            <a:avLst/>
          </a:prstGeom>
        </p:spPr>
      </p:pic>
      <p:pic>
        <p:nvPicPr>
          <p:cNvPr id="7" name="Obraz 10">
            <a:extLst>
              <a:ext uri="{FF2B5EF4-FFF2-40B4-BE49-F238E27FC236}">
                <a16:creationId xmlns:a16="http://schemas.microsoft.com/office/drawing/2014/main" id="{7B9546EF-643A-4BB0-ADD1-8CFF4E387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" y="1971290"/>
            <a:ext cx="3057525" cy="2286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Dymek mowy: prostokąt 2">
            <a:extLst>
              <a:ext uri="{FF2B5EF4-FFF2-40B4-BE49-F238E27FC236}">
                <a16:creationId xmlns:a16="http://schemas.microsoft.com/office/drawing/2014/main" id="{AC0EE7EB-7E8C-43EF-8CA8-803EF75E827C}"/>
              </a:ext>
            </a:extLst>
          </p:cNvPr>
          <p:cNvSpPr/>
          <p:nvPr/>
        </p:nvSpPr>
        <p:spPr>
          <a:xfrm rot="19380000">
            <a:off x="3098458" y="1661858"/>
            <a:ext cx="2002859" cy="615863"/>
          </a:xfrm>
          <a:prstGeom prst="wedgeRect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b="1">
                <a:cs typeface="Calibri"/>
              </a:rPr>
              <a:t>NOWOŚĆ</a:t>
            </a:r>
          </a:p>
          <a:p>
            <a:pPr algn="ctr"/>
            <a:r>
              <a:rPr lang="pl-PL" b="1">
                <a:cs typeface="Calibri"/>
              </a:rPr>
              <a:t>ZAWÓD W 3 LATA</a:t>
            </a:r>
          </a:p>
        </p:txBody>
      </p:sp>
      <p:pic>
        <p:nvPicPr>
          <p:cNvPr id="2" name="Obraz 9" descr="Obraz zawierający tekst, osoba, wewnątrz, komputer&#10;&#10;Opis wygenerowany automatycznie">
            <a:extLst>
              <a:ext uri="{FF2B5EF4-FFF2-40B4-BE49-F238E27FC236}">
                <a16:creationId xmlns:a16="http://schemas.microsoft.com/office/drawing/2014/main" id="{BFEC0E0C-C18F-4117-9E09-E5BF05144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25" y="4657725"/>
            <a:ext cx="3609975" cy="2066925"/>
          </a:xfrm>
          <a:prstGeom prst="rect">
            <a:avLst/>
          </a:prstGeom>
        </p:spPr>
      </p:pic>
      <p:pic>
        <p:nvPicPr>
          <p:cNvPr id="10" name="Obraz 10" descr="Obraz zawierający wewnątrz, osoba&#10;&#10;Opis wygenerowany automatycznie">
            <a:extLst>
              <a:ext uri="{FF2B5EF4-FFF2-40B4-BE49-F238E27FC236}">
                <a16:creationId xmlns:a16="http://schemas.microsoft.com/office/drawing/2014/main" id="{4D03574D-F703-420B-AC39-C63FCEC1B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85725"/>
            <a:ext cx="30194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27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236E0934-89D4-4C7C-9F6D-C380CA1B2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300668"/>
              </p:ext>
            </p:extLst>
          </p:nvPr>
        </p:nvGraphicFramePr>
        <p:xfrm>
          <a:off x="-10438" y="10438"/>
          <a:ext cx="12239579" cy="6889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623">
                  <a:extLst>
                    <a:ext uri="{9D8B030D-6E8A-4147-A177-3AD203B41FA5}">
                      <a16:colId xmlns:a16="http://schemas.microsoft.com/office/drawing/2014/main" val="967609578"/>
                    </a:ext>
                  </a:extLst>
                </a:gridCol>
                <a:gridCol w="4249482">
                  <a:extLst>
                    <a:ext uri="{9D8B030D-6E8A-4147-A177-3AD203B41FA5}">
                      <a16:colId xmlns:a16="http://schemas.microsoft.com/office/drawing/2014/main" val="3713134075"/>
                    </a:ext>
                  </a:extLst>
                </a:gridCol>
                <a:gridCol w="4010474">
                  <a:extLst>
                    <a:ext uri="{9D8B030D-6E8A-4147-A177-3AD203B41FA5}">
                      <a16:colId xmlns:a16="http://schemas.microsoft.com/office/drawing/2014/main" val="3732131639"/>
                    </a:ext>
                  </a:extLst>
                </a:gridCol>
              </a:tblGrid>
              <a:tr h="1842513">
                <a:tc rowSpan="2">
                  <a:txBody>
                    <a:bodyPr/>
                    <a:lstStyle/>
                    <a:p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34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CHCESZ MIEĆ </a:t>
                      </a:r>
                      <a:r>
                        <a:rPr lang="pl-PL" sz="3400" b="1" i="0" u="none" strike="noStrike" noProof="0">
                          <a:solidFill>
                            <a:srgbClr val="FF0000"/>
                          </a:solidFill>
                          <a:latin typeface="Calibri"/>
                        </a:rPr>
                        <a:t>PRACĘ </a:t>
                      </a:r>
                      <a:br>
                        <a:rPr lang="pl-PL" sz="3400" b="1" i="0" u="none" strike="noStrike" noProof="0">
                          <a:solidFill>
                            <a:srgbClr val="FF0000"/>
                          </a:solidFill>
                          <a:latin typeface="Calibri"/>
                        </a:rPr>
                      </a:br>
                      <a:r>
                        <a:rPr lang="pl-PL" sz="3400" b="1" i="0" u="none" strike="noStrike" noProof="0">
                          <a:solidFill>
                            <a:srgbClr val="FF0000"/>
                          </a:solidFill>
                          <a:latin typeface="Calibri"/>
                        </a:rPr>
                        <a:t>W REGIONIE?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017352"/>
                  </a:ext>
                </a:extLst>
              </a:tr>
              <a:tr h="269701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3000" b="1" i="0" u="none" strike="noStrike" noProof="0"/>
                        <a:t>PRACOWNIK OBSŁUGI HOTELOWEJ</a:t>
                      </a:r>
                      <a:endParaRPr lang="pl-PL" b="1"/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b="1"/>
                        <a:t>Pracownik obsługi hotelowej:</a:t>
                      </a: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Wingdings,Sans-Serif"/>
                        <a:buChar char="ü"/>
                      </a:pPr>
                      <a:r>
                        <a:rPr lang="pl-PL" sz="1400" b="1" i="0" u="none" strike="noStrike" noProof="0"/>
                        <a:t>wykonuje prace porządkowe w części noclegowej hotelu</a:t>
                      </a:r>
                      <a:endParaRPr lang="pl-PL" b="1"/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Wingdings,Sans-Serif"/>
                        <a:buChar char="ü"/>
                      </a:pPr>
                      <a:r>
                        <a:rPr lang="pl-PL" sz="1400" b="1" i="0" u="none" strike="noStrike" noProof="0"/>
                        <a:t> pielęgnuje rośliny ozdobne, przyległe tereny zieleni i urządzenia rekreacyjne</a:t>
                      </a:r>
                      <a:endParaRPr lang="pl-PL" b="1"/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Wingdings,Sans-Serif"/>
                        <a:buChar char="ü"/>
                      </a:pPr>
                      <a:r>
                        <a:rPr lang="pl-PL" sz="1400" b="1" i="0" u="none" strike="noStrike" noProof="0"/>
                        <a:t>przygotowuje śniadania w części mieszkalnej hotelu, nakrycie stołowe do rodzaju śniadania, porządkuje stoły po śniadaniu</a:t>
                      </a:r>
                      <a:endParaRPr lang="pl-PL" b="1"/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Wingdings,Sans-Serif"/>
                        <a:buChar char="ü"/>
                      </a:pPr>
                      <a:r>
                        <a:rPr lang="pl-PL" sz="1400" b="1" i="0" u="none" strike="noStrike" noProof="0"/>
                        <a:t>może także organizować formalności związane z zakwaterowaniem gości hotelowych ...</a:t>
                      </a:r>
                      <a:endParaRPr lang="pl-PL" b="1"/>
                    </a:p>
                    <a:p>
                      <a:pPr lvl="0">
                        <a:buNone/>
                      </a:pPr>
                      <a:endParaRPr lang="pl-PL" sz="1400" b="1" i="0" u="none" strike="noStrike" noProof="0">
                        <a:latin typeface="Calibri"/>
                      </a:endParaRP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104581"/>
                  </a:ext>
                </a:extLst>
              </a:tr>
              <a:tr h="2349869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1" i="0" u="none" strike="noStrike" noProof="0">
                          <a:latin typeface="Calibri"/>
                        </a:rPr>
                        <a:t>Po 3 latach nauki możesz podjąć pracę </a:t>
                      </a:r>
                      <a:br>
                        <a:rPr lang="pl-PL" sz="1800" b="1" i="0" u="none" strike="noStrike" noProof="0">
                          <a:latin typeface="Calibri"/>
                        </a:rPr>
                      </a:br>
                      <a:r>
                        <a:rPr lang="pl-PL" sz="1800" b="1" i="0" u="none" strike="noStrike" noProof="0">
                          <a:latin typeface="Calibri"/>
                        </a:rPr>
                        <a:t>w dowolnym hotelu lub pensjonacie, których stale przybywa w Wiśle, </a:t>
                      </a:r>
                      <a:r>
                        <a:rPr lang="pl-PL" sz="1800" b="1" i="0" u="none" strike="noStrike" noProof="0" err="1">
                          <a:latin typeface="Calibri"/>
                        </a:rPr>
                        <a:t>Trójwsi</a:t>
                      </a:r>
                      <a:r>
                        <a:rPr lang="pl-PL" sz="1800" b="1" i="0" u="none" strike="noStrike" noProof="0">
                          <a:latin typeface="Calibri"/>
                        </a:rPr>
                        <a:t> czy Ustroniu. Z powodzeniem znajdziesz pracę na stanowiskach obsługi w restauracji, kierownika służby pięter, pomocnika w recepcji, konsjerża. </a:t>
                      </a:r>
                      <a:endParaRPr lang="pl-PL" sz="1800" b="1"/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3600" b="1" i="0" u="none" strike="noStrike" noProof="0">
                          <a:latin typeface="Calibri"/>
                        </a:rPr>
                        <a:t>ZDOBĄDŹ ZAWÓD</a:t>
                      </a:r>
                      <a:endParaRPr lang="en-US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pl-PL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pl-PL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pl-PL" sz="3600" b="1" i="0" u="none" strike="noStrike" noProof="0">
                          <a:latin typeface="Calibri"/>
                        </a:rPr>
                        <a:t>SPEŁNIJ MARZENIA</a:t>
                      </a:r>
                      <a:endParaRPr lang="pl-PL"/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926089"/>
                  </a:ext>
                </a:extLst>
              </a:tr>
            </a:tbl>
          </a:graphicData>
        </a:graphic>
      </p:graphicFrame>
      <p:pic>
        <p:nvPicPr>
          <p:cNvPr id="5" name="Obraz 5">
            <a:extLst>
              <a:ext uri="{FF2B5EF4-FFF2-40B4-BE49-F238E27FC236}">
                <a16:creationId xmlns:a16="http://schemas.microsoft.com/office/drawing/2014/main" id="{F147E2DA-8FAF-4FEC-9984-B3A53CAE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304" y="36199"/>
            <a:ext cx="4162815" cy="1682286"/>
          </a:xfrm>
          <a:prstGeom prst="rect">
            <a:avLst/>
          </a:prstGeom>
        </p:spPr>
      </p:pic>
      <p:pic>
        <p:nvPicPr>
          <p:cNvPr id="9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82B82348-BDAF-4D0B-AF60-BEF2E483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056" y="5187928"/>
            <a:ext cx="1278699" cy="1149915"/>
          </a:xfrm>
          <a:prstGeom prst="rect">
            <a:avLst/>
          </a:prstGeom>
        </p:spPr>
      </p:pic>
      <p:sp>
        <p:nvSpPr>
          <p:cNvPr id="3" name="Dymek mowy: prostokąt 2">
            <a:extLst>
              <a:ext uri="{FF2B5EF4-FFF2-40B4-BE49-F238E27FC236}">
                <a16:creationId xmlns:a16="http://schemas.microsoft.com/office/drawing/2014/main" id="{AC0EE7EB-7E8C-43EF-8CA8-803EF75E827C}"/>
              </a:ext>
            </a:extLst>
          </p:cNvPr>
          <p:cNvSpPr/>
          <p:nvPr/>
        </p:nvSpPr>
        <p:spPr>
          <a:xfrm rot="19380000">
            <a:off x="3098458" y="1661858"/>
            <a:ext cx="2002859" cy="615863"/>
          </a:xfrm>
          <a:prstGeom prst="wedgeRect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b="1">
                <a:cs typeface="Calibri"/>
              </a:rPr>
              <a:t>NOWOŚĆ</a:t>
            </a:r>
          </a:p>
          <a:p>
            <a:pPr algn="ctr"/>
            <a:r>
              <a:rPr lang="pl-PL" b="1">
                <a:cs typeface="Calibri"/>
              </a:rPr>
              <a:t>ZAWÓD W 3 LATA</a:t>
            </a:r>
          </a:p>
        </p:txBody>
      </p:sp>
      <p:pic>
        <p:nvPicPr>
          <p:cNvPr id="6" name="Obraz 7" descr="Obraz zawierający podłoże, wewnątrz, osoba&#10;&#10;Opis wygenerowany automatycznie">
            <a:extLst>
              <a:ext uri="{FF2B5EF4-FFF2-40B4-BE49-F238E27FC236}">
                <a16:creationId xmlns:a16="http://schemas.microsoft.com/office/drawing/2014/main" id="{20E619D9-2123-4E49-8EE8-593A1B026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3" y="0"/>
            <a:ext cx="2438400" cy="4371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9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F68AAA56-2F86-4F4D-BA27-134DEFD05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" y="4533900"/>
            <a:ext cx="2819400" cy="2114550"/>
          </a:xfrm>
          <a:prstGeom prst="rect">
            <a:avLst/>
          </a:prstGeom>
        </p:spPr>
      </p:pic>
      <p:pic>
        <p:nvPicPr>
          <p:cNvPr id="10" name="Obraz 10" descr="Obraz zawierający wewnątrz, osoba, sufit&#10;&#10;Opis wygenerowany automatycznie">
            <a:extLst>
              <a:ext uri="{FF2B5EF4-FFF2-40B4-BE49-F238E27FC236}">
                <a16:creationId xmlns:a16="http://schemas.microsoft.com/office/drawing/2014/main" id="{DBD905B8-BE98-42DF-AA06-5B54F998E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475" y="2771775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28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236E0934-89D4-4C7C-9F6D-C380CA1B2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725286"/>
              </p:ext>
            </p:extLst>
          </p:nvPr>
        </p:nvGraphicFramePr>
        <p:xfrm>
          <a:off x="-10438" y="10438"/>
          <a:ext cx="12239579" cy="7189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623">
                  <a:extLst>
                    <a:ext uri="{9D8B030D-6E8A-4147-A177-3AD203B41FA5}">
                      <a16:colId xmlns:a16="http://schemas.microsoft.com/office/drawing/2014/main" val="967609578"/>
                    </a:ext>
                  </a:extLst>
                </a:gridCol>
                <a:gridCol w="4249482">
                  <a:extLst>
                    <a:ext uri="{9D8B030D-6E8A-4147-A177-3AD203B41FA5}">
                      <a16:colId xmlns:a16="http://schemas.microsoft.com/office/drawing/2014/main" val="3713134075"/>
                    </a:ext>
                  </a:extLst>
                </a:gridCol>
                <a:gridCol w="4010474">
                  <a:extLst>
                    <a:ext uri="{9D8B030D-6E8A-4147-A177-3AD203B41FA5}">
                      <a16:colId xmlns:a16="http://schemas.microsoft.com/office/drawing/2014/main" val="3732131639"/>
                    </a:ext>
                  </a:extLst>
                </a:gridCol>
              </a:tblGrid>
              <a:tr h="1760924">
                <a:tc rowSpan="2">
                  <a:txBody>
                    <a:bodyPr/>
                    <a:lstStyle/>
                    <a:p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34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CHCESZ MIEĆ </a:t>
                      </a:r>
                      <a:r>
                        <a:rPr lang="pl-PL" sz="3400" b="1" i="0" u="none" strike="noStrike" noProof="0">
                          <a:solidFill>
                            <a:srgbClr val="FF0000"/>
                          </a:solidFill>
                          <a:latin typeface="Calibri"/>
                        </a:rPr>
                        <a:t>PRACĘ </a:t>
                      </a:r>
                      <a:br>
                        <a:rPr lang="pl-PL" sz="3400" b="1" i="0" u="none" strike="noStrike" noProof="0">
                          <a:solidFill>
                            <a:srgbClr val="FF0000"/>
                          </a:solidFill>
                          <a:latin typeface="Calibri"/>
                        </a:rPr>
                      </a:br>
                      <a:r>
                        <a:rPr lang="pl-PL" sz="3400" b="1" i="0" u="none" strike="noStrike" noProof="0">
                          <a:solidFill>
                            <a:srgbClr val="FF0000"/>
                          </a:solidFill>
                          <a:latin typeface="Calibri"/>
                        </a:rPr>
                        <a:t>W REGIONIE?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017352"/>
                  </a:ext>
                </a:extLst>
              </a:tr>
              <a:tr h="259505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3000" b="1" i="0" u="none" strike="noStrike" noProof="0"/>
                        <a:t>KLASA WIELOZAWODOWA – KUCHARZ, CUKIERNIK </a:t>
                      </a:r>
                      <a:br>
                        <a:rPr lang="pl-PL" sz="3000" b="1" i="0" u="none" strike="noStrike" noProof="0"/>
                      </a:br>
                      <a:r>
                        <a:rPr lang="pl-PL" sz="3000" b="1" i="0" u="none" strike="noStrike" noProof="0"/>
                        <a:t>I INNE ZAWODY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b="1" i="0" u="none" strike="noStrike" noProof="0">
                          <a:latin typeface="Calibri"/>
                        </a:rPr>
                        <a:t>Klasa wielozawodowa umożliwia elastyczne dostosowywanie kształcenia do potrzeb pracodawców na współczesnym rynku pracy. To specyficzny rodzaj klasy, w której uczniowie uczą się wielu zawodów, np. </a:t>
                      </a:r>
                      <a:r>
                        <a:rPr lang="pl-PL" sz="1800" b="1" i="0" u="none" strike="noStrike" noProof="0"/>
                        <a:t>kucharz, cukiernik, sprzedawca, piekarz, stolarz, krawiec, fryzjer, fotograf, elektryk ...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104581"/>
                  </a:ext>
                </a:extLst>
              </a:tr>
              <a:tr h="2833374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550" b="1" i="0" u="none" strike="noStrike" noProof="0"/>
                        <a:t>Podstawą organizacji nauki zawodu w klasie wielozawodowej jest umowa o pracę podpisana pomiędzy pracodawcą a uczniem jako młodocianym pracownikiem. Umiejętności praktyczne uczniowie doskonalą w zakładach pracy, natomiast wiedzę teoretyczną zdobywają w szkole. Zaletą systemu kształcenia w klasach wielozawodowych jest nauka zawodu </a:t>
                      </a:r>
                      <a:br>
                        <a:rPr lang="pl-PL" sz="1550" b="1" i="0" u="none" strike="noStrike" noProof="0"/>
                      </a:br>
                      <a:r>
                        <a:rPr lang="pl-PL" sz="1550" b="1" i="0" u="none" strike="noStrike" noProof="0"/>
                        <a:t>w rzeczywistych warunkach pracy i nawiązanie współpracy z potencjalnym pracodawcą.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550" b="1" i="0" u="none" strike="noStrike" noProof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3600" b="1" i="0" u="none" strike="noStrike" noProof="0">
                          <a:latin typeface="Calibri"/>
                        </a:rPr>
                        <a:t>ZDOBĄDŹ ZAWÓD</a:t>
                      </a:r>
                      <a:endParaRPr lang="en-US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pl-PL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pl-PL" sz="3600" b="1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pl-PL" sz="3600" b="1" i="0" u="none" strike="noStrike" noProof="0">
                          <a:latin typeface="Calibri"/>
                        </a:rPr>
                        <a:t>SPEŁNIJ MARZENIA</a:t>
                      </a:r>
                      <a:endParaRPr lang="pl-PL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chemeClr val="bg1"/>
                      </a:solidFill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926089"/>
                  </a:ext>
                </a:extLst>
              </a:tr>
            </a:tbl>
          </a:graphicData>
        </a:graphic>
      </p:graphicFrame>
      <p:pic>
        <p:nvPicPr>
          <p:cNvPr id="5" name="Obraz 5">
            <a:extLst>
              <a:ext uri="{FF2B5EF4-FFF2-40B4-BE49-F238E27FC236}">
                <a16:creationId xmlns:a16="http://schemas.microsoft.com/office/drawing/2014/main" id="{F147E2DA-8FAF-4FEC-9984-B3A53CAE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829" y="-59051"/>
            <a:ext cx="4162815" cy="1682286"/>
          </a:xfrm>
          <a:prstGeom prst="rect">
            <a:avLst/>
          </a:prstGeom>
        </p:spPr>
      </p:pic>
      <p:pic>
        <p:nvPicPr>
          <p:cNvPr id="9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82B82348-BDAF-4D0B-AF60-BEF2E483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799" y="5263214"/>
            <a:ext cx="1278699" cy="1149915"/>
          </a:xfrm>
          <a:prstGeom prst="rect">
            <a:avLst/>
          </a:prstGeom>
        </p:spPr>
      </p:pic>
      <p:pic>
        <p:nvPicPr>
          <p:cNvPr id="2" name="Obraz 6" descr="Obraz zawierający kuchnia, wewnątrz, osoba, przygotowywanie&#10;&#10;Opis wygenerowany automatycznie">
            <a:extLst>
              <a:ext uri="{FF2B5EF4-FFF2-40B4-BE49-F238E27FC236}">
                <a16:creationId xmlns:a16="http://schemas.microsoft.com/office/drawing/2014/main" id="{B1D6F577-4FBA-46D6-A649-93D003406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" y="2062557"/>
            <a:ext cx="3124200" cy="2075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Dymek mowy: prostokąt 6">
            <a:extLst>
              <a:ext uri="{FF2B5EF4-FFF2-40B4-BE49-F238E27FC236}">
                <a16:creationId xmlns:a16="http://schemas.microsoft.com/office/drawing/2014/main" id="{D25B0062-ED44-4940-9342-3E86529DE59F}"/>
              </a:ext>
            </a:extLst>
          </p:cNvPr>
          <p:cNvSpPr/>
          <p:nvPr/>
        </p:nvSpPr>
        <p:spPr>
          <a:xfrm rot="19380000">
            <a:off x="3098458" y="1661858"/>
            <a:ext cx="2002859" cy="615863"/>
          </a:xfrm>
          <a:prstGeom prst="wedgeRect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b="1">
                <a:cs typeface="Calibri"/>
              </a:rPr>
              <a:t>ZAWÓD W 3 LATA</a:t>
            </a:r>
            <a:endParaRPr lang="pl-PL"/>
          </a:p>
        </p:txBody>
      </p:sp>
      <p:pic>
        <p:nvPicPr>
          <p:cNvPr id="12" name="Obraz 12" descr="Obraz zawierający kuchnia, wewnątrz, okno, podłoże&#10;&#10;Opis wygenerowany automatycznie">
            <a:extLst>
              <a:ext uri="{FF2B5EF4-FFF2-40B4-BE49-F238E27FC236}">
                <a16:creationId xmlns:a16="http://schemas.microsoft.com/office/drawing/2014/main" id="{32FAB05E-9FED-48E2-B3DD-4F8192C0A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" y="85725"/>
            <a:ext cx="3248025" cy="1847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3" descr="Obraz zawierający ściana, osoba, wewnątrz&#10;&#10;Opis wygenerowany automatycznie">
            <a:extLst>
              <a:ext uri="{FF2B5EF4-FFF2-40B4-BE49-F238E27FC236}">
                <a16:creationId xmlns:a16="http://schemas.microsoft.com/office/drawing/2014/main" id="{0D0AA0C5-CB43-43DF-9208-9634490D4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25" y="4429125"/>
            <a:ext cx="2066925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372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7" descr="Obraz zawierający tekst, zabawka&#10;&#10;Opis wygenerowany automatycznie">
            <a:extLst>
              <a:ext uri="{FF2B5EF4-FFF2-40B4-BE49-F238E27FC236}">
                <a16:creationId xmlns:a16="http://schemas.microsoft.com/office/drawing/2014/main" id="{C41FAB49-77AA-4857-9C21-2F72065AB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59" y="918607"/>
            <a:ext cx="2648371" cy="27758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AF2225B-7FC6-4E39-967B-3308CD64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>
                <a:solidFill>
                  <a:srgbClr val="FFFFFF"/>
                </a:solidFill>
              </a:rPr>
              <a:t>Sukcesy w konkursach i olimpiadach</a:t>
            </a:r>
            <a:endParaRPr lang="pl-PL" sz="540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439EEC57-299D-4261-9E81-024DA903D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1" y="1564557"/>
            <a:ext cx="2659472" cy="1483985"/>
          </a:xfrm>
          <a:prstGeom prst="rect">
            <a:avLst/>
          </a:prstGeom>
        </p:spPr>
      </p:pic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A5A43358-520F-4DB4-918A-1C4B57899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143" y="652376"/>
            <a:ext cx="2646677" cy="330834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6" descr="Obraz zawierający tekst, krzesło, siedzenie&#10;&#10;Opis wygenerowany automatycznie">
            <a:extLst>
              <a:ext uri="{FF2B5EF4-FFF2-40B4-BE49-F238E27FC236}">
                <a16:creationId xmlns:a16="http://schemas.microsoft.com/office/drawing/2014/main" id="{FBAC79E0-3405-4C63-8271-B9056CBA7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269" y="983491"/>
            <a:ext cx="2648372" cy="269074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120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4C5F195-4D57-438D-AB45-F844391D6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Konkursy ekonomiczne</a:t>
            </a:r>
            <a:endParaRPr lang="pl-PL" sz="4800" b="1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4" name="Obraz 4" descr="Obraz zawierający osoba, podłoże, pozujący, krok&#10;&#10;Opis wygenerowany automatycznie">
            <a:extLst>
              <a:ext uri="{FF2B5EF4-FFF2-40B4-BE49-F238E27FC236}">
                <a16:creationId xmlns:a16="http://schemas.microsoft.com/office/drawing/2014/main" id="{041407AE-CE7C-4655-A862-267FC2070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66" r="1" b="36780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599B9863-2A5B-4582-81B9-51942CFF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18" r="2" b="35208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10" descr="Obraz zawierający osoba, podłoże, wewnątrz, grupa&#10;&#10;Opis wygenerowany automatycznie">
            <a:extLst>
              <a:ext uri="{FF2B5EF4-FFF2-40B4-BE49-F238E27FC236}">
                <a16:creationId xmlns:a16="http://schemas.microsoft.com/office/drawing/2014/main" id="{DEC486BD-9998-48AA-A09E-2870A1D187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3" r="-1" b="36842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82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4" descr="Obraz zawierający tekst, podłoże, osoba, stojące&#10;&#10;Opis wygenerowany automatycznie">
            <a:extLst>
              <a:ext uri="{FF2B5EF4-FFF2-40B4-BE49-F238E27FC236}">
                <a16:creationId xmlns:a16="http://schemas.microsoft.com/office/drawing/2014/main" id="{D0DA1327-F403-4539-8EFD-8FD401050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5" b="146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A85FE98-2005-4686-BCD0-E04A6755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3600" b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Olimpiada Wiedzy o Turystyce i Wiedzy Hotelarskiej</a:t>
            </a:r>
          </a:p>
        </p:txBody>
      </p: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513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6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23FDD62-2C7D-49B1-948D-26A19BDF1C75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5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Konkursy gastronomiczne</a:t>
            </a:r>
            <a:endParaRPr lang="pl-PL" sz="5400" b="1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3" name="Obraz 4">
            <a:extLst>
              <a:ext uri="{FF2B5EF4-FFF2-40B4-BE49-F238E27FC236}">
                <a16:creationId xmlns:a16="http://schemas.microsoft.com/office/drawing/2014/main" id="{ADA4FE1F-3A6C-4233-A6C3-8319B2EC5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6" b="4365"/>
          <a:stretch/>
        </p:blipFill>
        <p:spPr>
          <a:xfrm>
            <a:off x="320040" y="429393"/>
            <a:ext cx="5455917" cy="3754312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2DFF91C2-A536-4705-8617-59FEB023C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" r="5249" b="-3"/>
          <a:stretch/>
        </p:blipFill>
        <p:spPr>
          <a:xfrm>
            <a:off x="6416043" y="456364"/>
            <a:ext cx="5455917" cy="3700370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198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89AAF94-C479-43EB-8B3C-CAC9F0952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Wyjazdy w ramach projektów</a:t>
            </a:r>
            <a:endParaRPr lang="pl-PL" sz="4000" b="1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10" name="Obraz 10" descr="Obraz zawierający budynek, zewnętrzne, podłoże, osoba&#10;&#10;Opis wygenerowany automatycznie">
            <a:extLst>
              <a:ext uri="{FF2B5EF4-FFF2-40B4-BE49-F238E27FC236}">
                <a16:creationId xmlns:a16="http://schemas.microsoft.com/office/drawing/2014/main" id="{52592533-7D16-4C4E-87A0-C177262E3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9" r="1" b="1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8" name="Obraz 8" descr="Obraz zawierający tekst, niebo, zewnętrzne, pingwin&#10;&#10;Opis wygenerowany automatycznie">
            <a:extLst>
              <a:ext uri="{FF2B5EF4-FFF2-40B4-BE49-F238E27FC236}">
                <a16:creationId xmlns:a16="http://schemas.microsoft.com/office/drawing/2014/main" id="{5153C72C-828A-4135-A544-AD621F075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092" b="-2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7" name="Obraz 7" descr="Obraz zawierający zewnętrzne, niebo, osoby, osoba&#10;&#10;Opis wygenerowany automatycznie">
            <a:extLst>
              <a:ext uri="{FF2B5EF4-FFF2-40B4-BE49-F238E27FC236}">
                <a16:creationId xmlns:a16="http://schemas.microsoft.com/office/drawing/2014/main" id="{A5E425AA-9863-45EE-A224-1D2129F5A7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89" r="-4" b="-4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4" name="Obraz 4" descr="Obraz zawierający budynek, zewnętrzne, osoba, osoby&#10;&#10;Opis wygenerowany automatycznie">
            <a:extLst>
              <a:ext uri="{FF2B5EF4-FFF2-40B4-BE49-F238E27FC236}">
                <a16:creationId xmlns:a16="http://schemas.microsoft.com/office/drawing/2014/main" id="{5D01BC15-40DC-46EE-A2D0-A1811D195A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95" r="-2" b="7209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9" name="Obraz 9" descr="Obraz zawierający osoba, zewnętrzne, drzewo, pozujący&#10;&#10;Opis wygenerowany automatycznie">
            <a:extLst>
              <a:ext uri="{FF2B5EF4-FFF2-40B4-BE49-F238E27FC236}">
                <a16:creationId xmlns:a16="http://schemas.microsoft.com/office/drawing/2014/main" id="{100FA389-FF5C-4120-9760-A58D5BFE16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243" r="-4" b="-4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6" name="Obraz 6" descr="Obraz zawierający osoba, niebo, zewnętrzne, podłoże&#10;&#10;Opis wygenerowany automatycznie">
            <a:extLst>
              <a:ext uri="{FF2B5EF4-FFF2-40B4-BE49-F238E27FC236}">
                <a16:creationId xmlns:a16="http://schemas.microsoft.com/office/drawing/2014/main" id="{0FB52AF4-2D8F-4C73-B2B5-7718F852C9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142" r="1" b="2706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845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11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1A2631D-513C-4C99-B609-2F8C67A69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Nasz czas wolny</a:t>
            </a:r>
            <a:endParaRPr lang="pl-PL" sz="4800" b="1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7" name="Obraz 7" descr="Obraz zawierający drzewo, trawa, zewnętrzne, osoba&#10;&#10;Opis wygenerowany automatycznie">
            <a:extLst>
              <a:ext uri="{FF2B5EF4-FFF2-40B4-BE49-F238E27FC236}">
                <a16:creationId xmlns:a16="http://schemas.microsoft.com/office/drawing/2014/main" id="{58097986-A3D1-4D65-9913-F5D056F0E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01" r="-1" b="2168"/>
          <a:stretch/>
        </p:blipFill>
        <p:spPr>
          <a:xfrm>
            <a:off x="317635" y="321733"/>
            <a:ext cx="4160452" cy="2222497"/>
          </a:xfrm>
          <a:prstGeom prst="rect">
            <a:avLst/>
          </a:prstGeom>
        </p:spPr>
      </p:pic>
      <p:cxnSp>
        <p:nvCxnSpPr>
          <p:cNvPr id="69" name="Straight Connector 1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5" descr="Obraz zawierający podłoże, osoba, grupa, sport&#10;&#10;Opis wygenerowany automatycznie">
            <a:extLst>
              <a:ext uri="{FF2B5EF4-FFF2-40B4-BE49-F238E27FC236}">
                <a16:creationId xmlns:a16="http://schemas.microsoft.com/office/drawing/2014/main" id="{AC2280EE-0A9F-429F-B7DC-0652DFB2E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8" r="10999" b="3"/>
          <a:stretch/>
        </p:blipFill>
        <p:spPr>
          <a:xfrm>
            <a:off x="317635" y="2705099"/>
            <a:ext cx="4160452" cy="3831167"/>
          </a:xfrm>
          <a:prstGeom prst="rect">
            <a:avLst/>
          </a:prstGeom>
        </p:spPr>
      </p:pic>
      <p:pic>
        <p:nvPicPr>
          <p:cNvPr id="4" name="Obraz 4" descr="Obraz zawierający wewnątrz, podłoże, okno, ściana&#10;&#10;Opis wygenerowany automatycznie">
            <a:extLst>
              <a:ext uri="{FF2B5EF4-FFF2-40B4-BE49-F238E27FC236}">
                <a16:creationId xmlns:a16="http://schemas.microsoft.com/office/drawing/2014/main" id="{B5E8C102-28CF-4709-9257-938D398321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65" r="13772" b="1"/>
          <a:stretch/>
        </p:blipFill>
        <p:spPr>
          <a:xfrm>
            <a:off x="4638675" y="299364"/>
            <a:ext cx="2775313" cy="3008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6" descr="Obraz zawierający niebo, zewnętrzne, osoba, śnieg&#10;&#10;Opis wygenerowany automatycznie">
            <a:extLst>
              <a:ext uri="{FF2B5EF4-FFF2-40B4-BE49-F238E27FC236}">
                <a16:creationId xmlns:a16="http://schemas.microsoft.com/office/drawing/2014/main" id="{4C53714E-020E-4C07-B8F9-3A1147C089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7" r="2454"/>
          <a:stretch/>
        </p:blipFill>
        <p:spPr>
          <a:xfrm>
            <a:off x="7574805" y="299363"/>
            <a:ext cx="4308687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55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0E2F8DF-F7E4-4DF5-A18A-C83F745FF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Obraz 37">
            <a:extLst>
              <a:ext uri="{FF2B5EF4-FFF2-40B4-BE49-F238E27FC236}">
                <a16:creationId xmlns:a16="http://schemas.microsoft.com/office/drawing/2014/main" id="{BCCF0FA2-CBE8-4450-AEA8-5FFD6C6A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68" y="267729"/>
            <a:ext cx="11480101" cy="642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70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1EE285D5-8110-4AE6-AF36-F83E457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 descr="Obraz zawierający wewnątrz, ściana, podłoże, okno&#10;&#10;Opis wygenerowany automatycznie">
            <a:extLst>
              <a:ext uri="{FF2B5EF4-FFF2-40B4-BE49-F238E27FC236}">
                <a16:creationId xmlns:a16="http://schemas.microsoft.com/office/drawing/2014/main" id="{D8F10B8E-A5A4-44D3-A75D-B2029941A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55" r="11906"/>
          <a:stretch/>
        </p:blipFill>
        <p:spPr>
          <a:xfrm>
            <a:off x="8344949" y="453323"/>
            <a:ext cx="3451906" cy="3553662"/>
          </a:xfrm>
          <a:custGeom>
            <a:avLst/>
            <a:gdLst/>
            <a:ahLst/>
            <a:cxnLst/>
            <a:rect l="l" t="t" r="r" b="b"/>
            <a:pathLst>
              <a:path w="3451906" h="3553662">
                <a:moveTo>
                  <a:pt x="723689" y="906"/>
                </a:moveTo>
                <a:cubicBezTo>
                  <a:pt x="772066" y="2729"/>
                  <a:pt x="820443" y="7023"/>
                  <a:pt x="868820" y="11181"/>
                </a:cubicBezTo>
                <a:cubicBezTo>
                  <a:pt x="1039107" y="26039"/>
                  <a:pt x="1209273" y="19359"/>
                  <a:pt x="1379198" y="8454"/>
                </a:cubicBezTo>
                <a:cubicBezTo>
                  <a:pt x="1496186" y="1474"/>
                  <a:pt x="1613486" y="5305"/>
                  <a:pt x="1729930" y="19904"/>
                </a:cubicBezTo>
                <a:lnTo>
                  <a:pt x="1770732" y="22354"/>
                </a:lnTo>
                <a:lnTo>
                  <a:pt x="1793470" y="25525"/>
                </a:lnTo>
                <a:lnTo>
                  <a:pt x="1895014" y="29765"/>
                </a:lnTo>
                <a:lnTo>
                  <a:pt x="1895984" y="30265"/>
                </a:lnTo>
                <a:lnTo>
                  <a:pt x="1908078" y="30265"/>
                </a:lnTo>
                <a:lnTo>
                  <a:pt x="1909048" y="29667"/>
                </a:lnTo>
                <a:lnTo>
                  <a:pt x="2008240" y="25525"/>
                </a:lnTo>
                <a:lnTo>
                  <a:pt x="2081672" y="15283"/>
                </a:lnTo>
                <a:lnTo>
                  <a:pt x="2184918" y="9562"/>
                </a:lnTo>
                <a:cubicBezTo>
                  <a:pt x="2268544" y="8356"/>
                  <a:pt x="2352209" y="10573"/>
                  <a:pt x="2435750" y="16224"/>
                </a:cubicBezTo>
                <a:cubicBezTo>
                  <a:pt x="2589588" y="24540"/>
                  <a:pt x="2743185" y="15952"/>
                  <a:pt x="2896904" y="5864"/>
                </a:cubicBezTo>
                <a:cubicBezTo>
                  <a:pt x="2988276" y="-133"/>
                  <a:pt x="3079618" y="1639"/>
                  <a:pt x="3170959" y="5268"/>
                </a:cubicBezTo>
                <a:lnTo>
                  <a:pt x="3437940" y="15543"/>
                </a:lnTo>
                <a:lnTo>
                  <a:pt x="3440062" y="77084"/>
                </a:lnTo>
                <a:cubicBezTo>
                  <a:pt x="3439759" y="207598"/>
                  <a:pt x="3426999" y="337557"/>
                  <a:pt x="3419542" y="467764"/>
                </a:cubicBezTo>
                <a:cubicBezTo>
                  <a:pt x="3416314" y="527314"/>
                  <a:pt x="3411472" y="587156"/>
                  <a:pt x="3410666" y="646723"/>
                </a:cubicBezTo>
                <a:cubicBezTo>
                  <a:pt x="3409858" y="706293"/>
                  <a:pt x="3413086" y="765586"/>
                  <a:pt x="3425999" y="824040"/>
                </a:cubicBezTo>
                <a:cubicBezTo>
                  <a:pt x="3458153" y="973974"/>
                  <a:pt x="3447305" y="1120693"/>
                  <a:pt x="3425999" y="1269168"/>
                </a:cubicBezTo>
                <a:cubicBezTo>
                  <a:pt x="3415281" y="1344279"/>
                  <a:pt x="3402111" y="1421878"/>
                  <a:pt x="3425353" y="1494944"/>
                </a:cubicBezTo>
                <a:cubicBezTo>
                  <a:pt x="3464867" y="1616236"/>
                  <a:pt x="3452342" y="1736506"/>
                  <a:pt x="3438266" y="1858381"/>
                </a:cubicBezTo>
                <a:cubicBezTo>
                  <a:pt x="3429228" y="1937294"/>
                  <a:pt x="3419930" y="2017084"/>
                  <a:pt x="3430518" y="2095996"/>
                </a:cubicBezTo>
                <a:cubicBezTo>
                  <a:pt x="3446660" y="2216411"/>
                  <a:pt x="3439170" y="2335949"/>
                  <a:pt x="3431293" y="2456072"/>
                </a:cubicBezTo>
                <a:cubicBezTo>
                  <a:pt x="3426129" y="2537469"/>
                  <a:pt x="3413086" y="2619889"/>
                  <a:pt x="3430002" y="2700556"/>
                </a:cubicBezTo>
                <a:cubicBezTo>
                  <a:pt x="3441812" y="2765790"/>
                  <a:pt x="3444254" y="2832749"/>
                  <a:pt x="3437233" y="2898861"/>
                </a:cubicBezTo>
                <a:cubicBezTo>
                  <a:pt x="3429485" y="3003493"/>
                  <a:pt x="3415798" y="3108125"/>
                  <a:pt x="3435297" y="3213050"/>
                </a:cubicBezTo>
                <a:cubicBezTo>
                  <a:pt x="3445497" y="3268582"/>
                  <a:pt x="3441754" y="3324843"/>
                  <a:pt x="3438137" y="3380812"/>
                </a:cubicBezTo>
                <a:lnTo>
                  <a:pt x="3429447" y="3533975"/>
                </a:lnTo>
                <a:lnTo>
                  <a:pt x="3428457" y="3533971"/>
                </a:lnTo>
                <a:cubicBezTo>
                  <a:pt x="3362736" y="3534214"/>
                  <a:pt x="3297429" y="3530092"/>
                  <a:pt x="3232020" y="3523062"/>
                </a:cubicBezTo>
                <a:cubicBezTo>
                  <a:pt x="3137124" y="3513000"/>
                  <a:pt x="3042746" y="3525122"/>
                  <a:pt x="2949304" y="3541245"/>
                </a:cubicBezTo>
                <a:cubicBezTo>
                  <a:pt x="2884196" y="3550796"/>
                  <a:pt x="2818577" y="3554844"/>
                  <a:pt x="2752970" y="3553366"/>
                </a:cubicBezTo>
                <a:cubicBezTo>
                  <a:pt x="2592664" y="3553487"/>
                  <a:pt x="2432670" y="3545124"/>
                  <a:pt x="2272778" y="3529971"/>
                </a:cubicBezTo>
                <a:cubicBezTo>
                  <a:pt x="2213920" y="3526298"/>
                  <a:pt x="2154916" y="3527959"/>
                  <a:pt x="2096275" y="3534941"/>
                </a:cubicBezTo>
                <a:cubicBezTo>
                  <a:pt x="2030066" y="3541923"/>
                  <a:pt x="1963369" y="3539486"/>
                  <a:pt x="1897658" y="3527668"/>
                </a:cubicBezTo>
                <a:cubicBezTo>
                  <a:pt x="1858723" y="3520213"/>
                  <a:pt x="1819789" y="3518153"/>
                  <a:pt x="1780854" y="3518637"/>
                </a:cubicBezTo>
                <a:cubicBezTo>
                  <a:pt x="1741920" y="3519123"/>
                  <a:pt x="1702985" y="3522153"/>
                  <a:pt x="1664051" y="3524880"/>
                </a:cubicBezTo>
                <a:cubicBezTo>
                  <a:pt x="1450275" y="3539790"/>
                  <a:pt x="1236498" y="3557973"/>
                  <a:pt x="1021996" y="3545850"/>
                </a:cubicBezTo>
                <a:cubicBezTo>
                  <a:pt x="976208" y="3543304"/>
                  <a:pt x="931564" y="3532154"/>
                  <a:pt x="886089" y="3527546"/>
                </a:cubicBezTo>
                <a:cubicBezTo>
                  <a:pt x="753918" y="3514091"/>
                  <a:pt x="622269" y="3529851"/>
                  <a:pt x="490410" y="3536275"/>
                </a:cubicBezTo>
                <a:cubicBezTo>
                  <a:pt x="344484" y="3545511"/>
                  <a:pt x="198194" y="3543645"/>
                  <a:pt x="52476" y="3530699"/>
                </a:cubicBezTo>
                <a:lnTo>
                  <a:pt x="16096" y="3528137"/>
                </a:lnTo>
                <a:lnTo>
                  <a:pt x="13820" y="3457111"/>
                </a:lnTo>
                <a:cubicBezTo>
                  <a:pt x="6425" y="3369848"/>
                  <a:pt x="-1454" y="3282586"/>
                  <a:pt x="8728" y="3195323"/>
                </a:cubicBezTo>
                <a:cubicBezTo>
                  <a:pt x="18037" y="3120746"/>
                  <a:pt x="19541" y="3045559"/>
                  <a:pt x="13214" y="2970732"/>
                </a:cubicBezTo>
                <a:cubicBezTo>
                  <a:pt x="6911" y="2888880"/>
                  <a:pt x="6911" y="2806721"/>
                  <a:pt x="13214" y="2724870"/>
                </a:cubicBezTo>
                <a:cubicBezTo>
                  <a:pt x="18062" y="2646442"/>
                  <a:pt x="26184" y="2567797"/>
                  <a:pt x="17457" y="2489589"/>
                </a:cubicBezTo>
                <a:cubicBezTo>
                  <a:pt x="5335" y="2379639"/>
                  <a:pt x="9335" y="2270015"/>
                  <a:pt x="16729" y="2160282"/>
                </a:cubicBezTo>
                <a:cubicBezTo>
                  <a:pt x="22790" y="2069639"/>
                  <a:pt x="31640" y="1978667"/>
                  <a:pt x="17335" y="1888460"/>
                </a:cubicBezTo>
                <a:cubicBezTo>
                  <a:pt x="159" y="1768104"/>
                  <a:pt x="-4267" y="1646557"/>
                  <a:pt x="4122" y="1525448"/>
                </a:cubicBezTo>
                <a:cubicBezTo>
                  <a:pt x="17093" y="1276969"/>
                  <a:pt x="13820" y="1028271"/>
                  <a:pt x="23760" y="779682"/>
                </a:cubicBezTo>
                <a:cubicBezTo>
                  <a:pt x="27153" y="697655"/>
                  <a:pt x="8971" y="616065"/>
                  <a:pt x="8002" y="534256"/>
                </a:cubicBezTo>
                <a:cubicBezTo>
                  <a:pt x="6790" y="436250"/>
                  <a:pt x="11124" y="337998"/>
                  <a:pt x="14291" y="239596"/>
                </a:cubicBezTo>
                <a:lnTo>
                  <a:pt x="13744" y="13183"/>
                </a:lnTo>
                <a:lnTo>
                  <a:pt x="56934" y="10499"/>
                </a:lnTo>
                <a:cubicBezTo>
                  <a:pt x="147688" y="3411"/>
                  <a:pt x="238784" y="3411"/>
                  <a:pt x="329538" y="10499"/>
                </a:cubicBezTo>
                <a:cubicBezTo>
                  <a:pt x="412505" y="17614"/>
                  <a:pt x="495870" y="15924"/>
                  <a:pt x="578558" y="5455"/>
                </a:cubicBezTo>
                <a:cubicBezTo>
                  <a:pt x="626936" y="-270"/>
                  <a:pt x="675313" y="-917"/>
                  <a:pt x="723689" y="906"/>
                </a:cubicBezTo>
                <a:close/>
              </a:path>
            </a:pathLst>
          </a:custGeom>
        </p:spPr>
      </p:pic>
      <p:pic>
        <p:nvPicPr>
          <p:cNvPr id="5" name="Obraz 5" descr="Obraz zawierający podłoże, wewnątrz, ściana, sufit&#10;&#10;Opis wygenerowany automatycznie">
            <a:extLst>
              <a:ext uri="{FF2B5EF4-FFF2-40B4-BE49-F238E27FC236}">
                <a16:creationId xmlns:a16="http://schemas.microsoft.com/office/drawing/2014/main" id="{4570D22B-22F2-4A45-BA33-CBCCC845C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71" r="-2" b="-2"/>
          <a:stretch/>
        </p:blipFill>
        <p:spPr>
          <a:xfrm>
            <a:off x="8350554" y="4171427"/>
            <a:ext cx="3434858" cy="2084130"/>
          </a:xfrm>
          <a:custGeom>
            <a:avLst/>
            <a:gdLst/>
            <a:ahLst/>
            <a:cxnLst/>
            <a:rect l="l" t="t" r="r" b="b"/>
            <a:pathLst>
              <a:path w="3434858" h="2084130">
                <a:moveTo>
                  <a:pt x="1225971" y="1141"/>
                </a:moveTo>
                <a:cubicBezTo>
                  <a:pt x="1283624" y="3345"/>
                  <a:pt x="1341187" y="8746"/>
                  <a:pt x="1398467" y="17334"/>
                </a:cubicBezTo>
                <a:cubicBezTo>
                  <a:pt x="1484331" y="31639"/>
                  <a:pt x="1570921" y="22789"/>
                  <a:pt x="1657200" y="16728"/>
                </a:cubicBezTo>
                <a:cubicBezTo>
                  <a:pt x="1761649" y="9334"/>
                  <a:pt x="1865993" y="5334"/>
                  <a:pt x="1970648" y="17456"/>
                </a:cubicBezTo>
                <a:cubicBezTo>
                  <a:pt x="2045091" y="26183"/>
                  <a:pt x="2119948" y="18061"/>
                  <a:pt x="2194600" y="13213"/>
                </a:cubicBezTo>
                <a:cubicBezTo>
                  <a:pt x="2272509" y="6910"/>
                  <a:pt x="2350711" y="6910"/>
                  <a:pt x="2428622" y="13213"/>
                </a:cubicBezTo>
                <a:cubicBezTo>
                  <a:pt x="2499846" y="19540"/>
                  <a:pt x="2571412" y="18037"/>
                  <a:pt x="2642398" y="8727"/>
                </a:cubicBezTo>
                <a:cubicBezTo>
                  <a:pt x="2725458" y="-1455"/>
                  <a:pt x="2808518" y="6424"/>
                  <a:pt x="2891579" y="13819"/>
                </a:cubicBezTo>
                <a:cubicBezTo>
                  <a:pt x="3037765" y="27031"/>
                  <a:pt x="3183847" y="21092"/>
                  <a:pt x="3329721" y="11394"/>
                </a:cubicBezTo>
                <a:lnTo>
                  <a:pt x="3422995" y="10092"/>
                </a:lnTo>
                <a:lnTo>
                  <a:pt x="3423106" y="30386"/>
                </a:lnTo>
                <a:cubicBezTo>
                  <a:pt x="3435867" y="237971"/>
                  <a:pt x="3438238" y="446198"/>
                  <a:pt x="3430208" y="654090"/>
                </a:cubicBezTo>
                <a:cubicBezTo>
                  <a:pt x="3423106" y="827990"/>
                  <a:pt x="3429304" y="1002474"/>
                  <a:pt x="3417295" y="1176228"/>
                </a:cubicBezTo>
                <a:cubicBezTo>
                  <a:pt x="3411355" y="1261425"/>
                  <a:pt x="3404770" y="1348083"/>
                  <a:pt x="3419490" y="1431526"/>
                </a:cubicBezTo>
                <a:cubicBezTo>
                  <a:pt x="3444413" y="1572253"/>
                  <a:pt x="3430724" y="1710643"/>
                  <a:pt x="3415229" y="1849910"/>
                </a:cubicBezTo>
                <a:cubicBezTo>
                  <a:pt x="3410101" y="1894678"/>
                  <a:pt x="3408864" y="1939801"/>
                  <a:pt x="3411481" y="1984635"/>
                </a:cubicBezTo>
                <a:lnTo>
                  <a:pt x="3420281" y="2045052"/>
                </a:lnTo>
                <a:lnTo>
                  <a:pt x="3334389" y="2032837"/>
                </a:lnTo>
                <a:cubicBezTo>
                  <a:pt x="3297879" y="2029644"/>
                  <a:pt x="3261227" y="2028419"/>
                  <a:pt x="3224622" y="2029160"/>
                </a:cubicBezTo>
                <a:cubicBezTo>
                  <a:pt x="3151412" y="2030641"/>
                  <a:pt x="3078391" y="2039983"/>
                  <a:pt x="3007079" y="2057157"/>
                </a:cubicBezTo>
                <a:cubicBezTo>
                  <a:pt x="2872697" y="2088306"/>
                  <a:pt x="2737925" y="2094750"/>
                  <a:pt x="2602371" y="2064436"/>
                </a:cubicBezTo>
                <a:cubicBezTo>
                  <a:pt x="2476389" y="2035818"/>
                  <a:pt x="2344507" y="2037215"/>
                  <a:pt x="2219280" y="2068494"/>
                </a:cubicBezTo>
                <a:cubicBezTo>
                  <a:pt x="2186857" y="2075416"/>
                  <a:pt x="2153821" y="2079653"/>
                  <a:pt x="2120577" y="2081145"/>
                </a:cubicBezTo>
                <a:cubicBezTo>
                  <a:pt x="1999217" y="2090573"/>
                  <a:pt x="1879549" y="2074701"/>
                  <a:pt x="1759622" y="2061453"/>
                </a:cubicBezTo>
                <a:cubicBezTo>
                  <a:pt x="1683186" y="2052622"/>
                  <a:pt x="1605969" y="2039136"/>
                  <a:pt x="1530313" y="2061453"/>
                </a:cubicBezTo>
                <a:cubicBezTo>
                  <a:pt x="1477590" y="2076742"/>
                  <a:pt x="1421623" y="2080142"/>
                  <a:pt x="1367155" y="2071358"/>
                </a:cubicBezTo>
                <a:cubicBezTo>
                  <a:pt x="1270484" y="2056548"/>
                  <a:pt x="1172107" y="2053457"/>
                  <a:pt x="1074563" y="2062169"/>
                </a:cubicBezTo>
                <a:cubicBezTo>
                  <a:pt x="1010251" y="2067921"/>
                  <a:pt x="945429" y="2067038"/>
                  <a:pt x="881325" y="2059543"/>
                </a:cubicBezTo>
                <a:cubicBezTo>
                  <a:pt x="795121" y="2049639"/>
                  <a:pt x="707357" y="2034243"/>
                  <a:pt x="620895" y="2052980"/>
                </a:cubicBezTo>
                <a:cubicBezTo>
                  <a:pt x="483518" y="2082816"/>
                  <a:pt x="346272" y="2076848"/>
                  <a:pt x="207854" y="2064914"/>
                </a:cubicBezTo>
                <a:cubicBezTo>
                  <a:pt x="156354" y="2060439"/>
                  <a:pt x="104562" y="2055725"/>
                  <a:pt x="52622" y="2054367"/>
                </a:cubicBezTo>
                <a:lnTo>
                  <a:pt x="12047" y="2054851"/>
                </a:lnTo>
                <a:lnTo>
                  <a:pt x="2957" y="1815310"/>
                </a:lnTo>
                <a:cubicBezTo>
                  <a:pt x="-270" y="1732929"/>
                  <a:pt x="-1846" y="1650548"/>
                  <a:pt x="3487" y="1568139"/>
                </a:cubicBezTo>
                <a:cubicBezTo>
                  <a:pt x="12457" y="1429500"/>
                  <a:pt x="20094" y="1290971"/>
                  <a:pt x="12700" y="1152224"/>
                </a:cubicBezTo>
                <a:cubicBezTo>
                  <a:pt x="7675" y="1076879"/>
                  <a:pt x="5703" y="1001421"/>
                  <a:pt x="6775" y="925999"/>
                </a:cubicBezTo>
                <a:lnTo>
                  <a:pt x="11863" y="832882"/>
                </a:lnTo>
                <a:lnTo>
                  <a:pt x="20970" y="766654"/>
                </a:lnTo>
                <a:lnTo>
                  <a:pt x="24654" y="677192"/>
                </a:lnTo>
                <a:lnTo>
                  <a:pt x="25185" y="676317"/>
                </a:lnTo>
                <a:lnTo>
                  <a:pt x="25185" y="665409"/>
                </a:lnTo>
                <a:lnTo>
                  <a:pt x="24741" y="664535"/>
                </a:lnTo>
                <a:lnTo>
                  <a:pt x="20970" y="572951"/>
                </a:lnTo>
                <a:lnTo>
                  <a:pt x="18150" y="552445"/>
                </a:lnTo>
                <a:lnTo>
                  <a:pt x="15972" y="515645"/>
                </a:lnTo>
                <a:cubicBezTo>
                  <a:pt x="2990" y="410624"/>
                  <a:pt x="-416" y="304831"/>
                  <a:pt x="5790" y="199319"/>
                </a:cubicBezTo>
                <a:lnTo>
                  <a:pt x="13901" y="9025"/>
                </a:lnTo>
                <a:lnTo>
                  <a:pt x="109477" y="8001"/>
                </a:lnTo>
                <a:cubicBezTo>
                  <a:pt x="187346" y="8970"/>
                  <a:pt x="265007" y="27152"/>
                  <a:pt x="343084" y="23759"/>
                </a:cubicBezTo>
                <a:cubicBezTo>
                  <a:pt x="579702" y="13819"/>
                  <a:pt x="816423" y="17092"/>
                  <a:pt x="1052937" y="4121"/>
                </a:cubicBezTo>
                <a:cubicBezTo>
                  <a:pt x="1110576" y="-73"/>
                  <a:pt x="1168318" y="-1064"/>
                  <a:pt x="1225971" y="1141"/>
                </a:cubicBezTo>
                <a:close/>
              </a:path>
            </a:pathLst>
          </a:custGeom>
        </p:spPr>
      </p:pic>
      <p:pic>
        <p:nvPicPr>
          <p:cNvPr id="6" name="Obraz 6" descr="Obraz zawierający tekst, droga, zewnętrzne, niebo&#10;&#10;Opis wygenerowany automatycznie">
            <a:extLst>
              <a:ext uri="{FF2B5EF4-FFF2-40B4-BE49-F238E27FC236}">
                <a16:creationId xmlns:a16="http://schemas.microsoft.com/office/drawing/2014/main" id="{BE7CBCB8-4465-45F5-8971-51BB707CAD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49" r="24759" b="1"/>
          <a:stretch/>
        </p:blipFill>
        <p:spPr>
          <a:xfrm>
            <a:off x="5376648" y="448967"/>
            <a:ext cx="2800021" cy="2607952"/>
          </a:xfrm>
          <a:custGeom>
            <a:avLst/>
            <a:gdLst/>
            <a:ahLst/>
            <a:cxnLst/>
            <a:rect l="l" t="t" r="r" b="b"/>
            <a:pathLst>
              <a:path w="2800021" h="2607952">
                <a:moveTo>
                  <a:pt x="1896921" y="1283"/>
                </a:moveTo>
                <a:cubicBezTo>
                  <a:pt x="1964079" y="3763"/>
                  <a:pt x="2031133" y="9836"/>
                  <a:pt x="2097856" y="19493"/>
                </a:cubicBezTo>
                <a:cubicBezTo>
                  <a:pt x="2197875" y="35580"/>
                  <a:pt x="2298741" y="25628"/>
                  <a:pt x="2399244" y="18812"/>
                </a:cubicBezTo>
                <a:cubicBezTo>
                  <a:pt x="2520913" y="10497"/>
                  <a:pt x="2642460" y="5999"/>
                  <a:pt x="2764369" y="19631"/>
                </a:cubicBezTo>
                <a:lnTo>
                  <a:pt x="2781331" y="20066"/>
                </a:lnTo>
                <a:lnTo>
                  <a:pt x="2771027" y="223244"/>
                </a:lnTo>
                <a:cubicBezTo>
                  <a:pt x="2770027" y="306498"/>
                  <a:pt x="2772785" y="389724"/>
                  <a:pt x="2780906" y="472842"/>
                </a:cubicBezTo>
                <a:cubicBezTo>
                  <a:pt x="2793852" y="625932"/>
                  <a:pt x="2795719" y="779623"/>
                  <a:pt x="2786483" y="932933"/>
                </a:cubicBezTo>
                <a:cubicBezTo>
                  <a:pt x="2780058" y="1071462"/>
                  <a:pt x="2764299" y="1209772"/>
                  <a:pt x="2777754" y="1348629"/>
                </a:cubicBezTo>
                <a:cubicBezTo>
                  <a:pt x="2782361" y="1396405"/>
                  <a:pt x="2793512" y="1443308"/>
                  <a:pt x="2796058" y="1491412"/>
                </a:cubicBezTo>
                <a:cubicBezTo>
                  <a:pt x="2808180" y="1716767"/>
                  <a:pt x="2789997" y="1941359"/>
                  <a:pt x="2775088" y="2165950"/>
                </a:cubicBezTo>
                <a:cubicBezTo>
                  <a:pt x="2769633" y="2247759"/>
                  <a:pt x="2762966" y="2329567"/>
                  <a:pt x="2777876" y="2411376"/>
                </a:cubicBezTo>
                <a:cubicBezTo>
                  <a:pt x="2783785" y="2445894"/>
                  <a:pt x="2787349" y="2480670"/>
                  <a:pt x="2788562" y="2515512"/>
                </a:cubicBezTo>
                <a:lnTo>
                  <a:pt x="2785862" y="2598193"/>
                </a:lnTo>
                <a:lnTo>
                  <a:pt x="2765823" y="2598670"/>
                </a:lnTo>
                <a:cubicBezTo>
                  <a:pt x="2658539" y="2600165"/>
                  <a:pt x="2550823" y="2613972"/>
                  <a:pt x="2444081" y="2598670"/>
                </a:cubicBezTo>
                <a:cubicBezTo>
                  <a:pt x="2255735" y="2573645"/>
                  <a:pt x="2065408" y="2570205"/>
                  <a:pt x="1876379" y="2588429"/>
                </a:cubicBezTo>
                <a:cubicBezTo>
                  <a:pt x="1663187" y="2606148"/>
                  <a:pt x="1449075" y="2607414"/>
                  <a:pt x="1235711" y="2592226"/>
                </a:cubicBezTo>
                <a:cubicBezTo>
                  <a:pt x="1077655" y="2581411"/>
                  <a:pt x="919274" y="2573358"/>
                  <a:pt x="760677" y="2583023"/>
                </a:cubicBezTo>
                <a:cubicBezTo>
                  <a:pt x="699945" y="2586819"/>
                  <a:pt x="640728" y="2603387"/>
                  <a:pt x="580211" y="2605228"/>
                </a:cubicBezTo>
                <a:cubicBezTo>
                  <a:pt x="409739" y="2610520"/>
                  <a:pt x="239309" y="2608104"/>
                  <a:pt x="68912" y="2597979"/>
                </a:cubicBezTo>
                <a:lnTo>
                  <a:pt x="9851" y="2595036"/>
                </a:lnTo>
                <a:lnTo>
                  <a:pt x="14918" y="2533474"/>
                </a:lnTo>
                <a:cubicBezTo>
                  <a:pt x="24226" y="2470964"/>
                  <a:pt x="33057" y="2409078"/>
                  <a:pt x="21123" y="2345943"/>
                </a:cubicBezTo>
                <a:cubicBezTo>
                  <a:pt x="15873" y="2318439"/>
                  <a:pt x="11935" y="2290684"/>
                  <a:pt x="9189" y="2262929"/>
                </a:cubicBezTo>
                <a:cubicBezTo>
                  <a:pt x="3723" y="2192068"/>
                  <a:pt x="5681" y="2120806"/>
                  <a:pt x="15036" y="2050394"/>
                </a:cubicBezTo>
                <a:cubicBezTo>
                  <a:pt x="23988" y="1968631"/>
                  <a:pt x="9428" y="1886367"/>
                  <a:pt x="21362" y="1804853"/>
                </a:cubicBezTo>
                <a:cubicBezTo>
                  <a:pt x="29835" y="1739206"/>
                  <a:pt x="30157" y="1672681"/>
                  <a:pt x="22317" y="1606945"/>
                </a:cubicBezTo>
                <a:cubicBezTo>
                  <a:pt x="8211" y="1482675"/>
                  <a:pt x="9093" y="1357041"/>
                  <a:pt x="24942" y="1233009"/>
                </a:cubicBezTo>
                <a:cubicBezTo>
                  <a:pt x="34728" y="1160621"/>
                  <a:pt x="40337" y="1086110"/>
                  <a:pt x="22794" y="1015097"/>
                </a:cubicBezTo>
                <a:cubicBezTo>
                  <a:pt x="-18498" y="848195"/>
                  <a:pt x="5610" y="681043"/>
                  <a:pt x="22794" y="515015"/>
                </a:cubicBezTo>
                <a:cubicBezTo>
                  <a:pt x="33236" y="425851"/>
                  <a:pt x="33475" y="335698"/>
                  <a:pt x="23510" y="246472"/>
                </a:cubicBezTo>
                <a:cubicBezTo>
                  <a:pt x="14667" y="180579"/>
                  <a:pt x="9392" y="114270"/>
                  <a:pt x="7698" y="47862"/>
                </a:cubicBezTo>
                <a:lnTo>
                  <a:pt x="8577" y="16981"/>
                </a:lnTo>
                <a:lnTo>
                  <a:pt x="105876" y="19483"/>
                </a:lnTo>
                <a:cubicBezTo>
                  <a:pt x="269744" y="18941"/>
                  <a:pt x="433357" y="6953"/>
                  <a:pt x="596356" y="8998"/>
                </a:cubicBezTo>
                <a:cubicBezTo>
                  <a:pt x="687063" y="10088"/>
                  <a:pt x="777528" y="30535"/>
                  <a:pt x="868476" y="26719"/>
                </a:cubicBezTo>
                <a:cubicBezTo>
                  <a:pt x="1144104" y="15541"/>
                  <a:pt x="1419853" y="19221"/>
                  <a:pt x="1695360" y="4635"/>
                </a:cubicBezTo>
                <a:cubicBezTo>
                  <a:pt x="1762501" y="-82"/>
                  <a:pt x="1829763" y="-1196"/>
                  <a:pt x="1896921" y="1283"/>
                </a:cubicBezTo>
                <a:close/>
              </a:path>
            </a:pathLst>
          </a:custGeom>
        </p:spPr>
      </p:pic>
      <p:pic>
        <p:nvPicPr>
          <p:cNvPr id="4" name="Obraz 4" descr="Obraz zawierający wewnątrz, podłoże, ściana, pomieszczenie&#10;&#10;Opis wygenerowany automatycznie">
            <a:extLst>
              <a:ext uri="{FF2B5EF4-FFF2-40B4-BE49-F238E27FC236}">
                <a16:creationId xmlns:a16="http://schemas.microsoft.com/office/drawing/2014/main" id="{E78CD0B9-BBEA-44F3-8355-ECC2BD027C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70" r="-1" b="-1"/>
          <a:stretch/>
        </p:blipFill>
        <p:spPr>
          <a:xfrm>
            <a:off x="5371395" y="3215684"/>
            <a:ext cx="2809123" cy="3034623"/>
          </a:xfrm>
          <a:custGeom>
            <a:avLst/>
            <a:gdLst/>
            <a:ahLst/>
            <a:cxnLst/>
            <a:rect l="l" t="t" r="r" b="b"/>
            <a:pathLst>
              <a:path w="2809123" h="3034623">
                <a:moveTo>
                  <a:pt x="909359" y="1412"/>
                </a:moveTo>
                <a:cubicBezTo>
                  <a:pt x="958144" y="-855"/>
                  <a:pt x="1007041" y="-392"/>
                  <a:pt x="1055844" y="2812"/>
                </a:cubicBezTo>
                <a:cubicBezTo>
                  <a:pt x="1188892" y="11671"/>
                  <a:pt x="1321724" y="23752"/>
                  <a:pt x="1455098" y="27433"/>
                </a:cubicBezTo>
                <a:cubicBezTo>
                  <a:pt x="1585007" y="30886"/>
                  <a:pt x="1714916" y="19724"/>
                  <a:pt x="1844174" y="11211"/>
                </a:cubicBezTo>
                <a:cubicBezTo>
                  <a:pt x="2032760" y="-1215"/>
                  <a:pt x="2221452" y="7644"/>
                  <a:pt x="2410145" y="15353"/>
                </a:cubicBezTo>
                <a:cubicBezTo>
                  <a:pt x="2481555" y="18287"/>
                  <a:pt x="2552964" y="17014"/>
                  <a:pt x="2624374" y="15060"/>
                </a:cubicBezTo>
                <a:lnTo>
                  <a:pt x="2784992" y="11774"/>
                </a:lnTo>
                <a:lnTo>
                  <a:pt x="2785432" y="38761"/>
                </a:lnTo>
                <a:cubicBezTo>
                  <a:pt x="2800584" y="206742"/>
                  <a:pt x="2808948" y="374831"/>
                  <a:pt x="2808827" y="543247"/>
                </a:cubicBezTo>
                <a:cubicBezTo>
                  <a:pt x="2810305" y="612173"/>
                  <a:pt x="2806257" y="681111"/>
                  <a:pt x="2796705" y="749514"/>
                </a:cubicBezTo>
                <a:cubicBezTo>
                  <a:pt x="2780583" y="847684"/>
                  <a:pt x="2768461" y="946836"/>
                  <a:pt x="2778522" y="1046533"/>
                </a:cubicBezTo>
                <a:cubicBezTo>
                  <a:pt x="2785553" y="1115252"/>
                  <a:pt x="2789675" y="1183862"/>
                  <a:pt x="2789432" y="1252908"/>
                </a:cubicBezTo>
                <a:cubicBezTo>
                  <a:pt x="2789432" y="1411618"/>
                  <a:pt x="2787978" y="1570434"/>
                  <a:pt x="2791008" y="1729144"/>
                </a:cubicBezTo>
                <a:cubicBezTo>
                  <a:pt x="2793675" y="1870399"/>
                  <a:pt x="2799493" y="2011110"/>
                  <a:pt x="2784826" y="2152475"/>
                </a:cubicBezTo>
                <a:cubicBezTo>
                  <a:pt x="2763249" y="2361141"/>
                  <a:pt x="2770159" y="2570898"/>
                  <a:pt x="2772704" y="2780218"/>
                </a:cubicBezTo>
                <a:lnTo>
                  <a:pt x="2785201" y="3024103"/>
                </a:lnTo>
                <a:lnTo>
                  <a:pt x="2729575" y="3019707"/>
                </a:lnTo>
                <a:cubicBezTo>
                  <a:pt x="2664468" y="3010397"/>
                  <a:pt x="2600011" y="3001566"/>
                  <a:pt x="2534253" y="3013501"/>
                </a:cubicBezTo>
                <a:cubicBezTo>
                  <a:pt x="2505606" y="3018752"/>
                  <a:pt x="2476698" y="3022690"/>
                  <a:pt x="2447790" y="3025435"/>
                </a:cubicBezTo>
                <a:cubicBezTo>
                  <a:pt x="2373985" y="3030901"/>
                  <a:pt x="2299762" y="3028945"/>
                  <a:pt x="2226426" y="3019587"/>
                </a:cubicBezTo>
                <a:cubicBezTo>
                  <a:pt x="2141266" y="3010636"/>
                  <a:pt x="2055584" y="3025196"/>
                  <a:pt x="1970684" y="3013262"/>
                </a:cubicBezTo>
                <a:cubicBezTo>
                  <a:pt x="1902309" y="3004788"/>
                  <a:pt x="1833021" y="3004466"/>
                  <a:pt x="1764554" y="3012307"/>
                </a:cubicBezTo>
                <a:cubicBezTo>
                  <a:pt x="1635120" y="3026413"/>
                  <a:pt x="1504268" y="3025530"/>
                  <a:pt x="1375082" y="3009682"/>
                </a:cubicBezTo>
                <a:cubicBezTo>
                  <a:pt x="1299687" y="2999895"/>
                  <a:pt x="1222081" y="2994286"/>
                  <a:pt x="1148118" y="3011830"/>
                </a:cubicBezTo>
                <a:cubicBezTo>
                  <a:pt x="974281" y="3053123"/>
                  <a:pt x="800184" y="3029015"/>
                  <a:pt x="627259" y="3011830"/>
                </a:cubicBezTo>
                <a:cubicBezTo>
                  <a:pt x="534391" y="3001387"/>
                  <a:pt x="440493" y="3001148"/>
                  <a:pt x="347559" y="3011113"/>
                </a:cubicBezTo>
                <a:cubicBezTo>
                  <a:pt x="278929" y="3019957"/>
                  <a:pt x="209866" y="3025232"/>
                  <a:pt x="140699" y="3026927"/>
                </a:cubicBezTo>
                <a:lnTo>
                  <a:pt x="44501" y="3024299"/>
                </a:lnTo>
                <a:lnTo>
                  <a:pt x="26973" y="2893528"/>
                </a:lnTo>
                <a:cubicBezTo>
                  <a:pt x="-4174" y="2764506"/>
                  <a:pt x="-10619" y="2635110"/>
                  <a:pt x="19693" y="2504963"/>
                </a:cubicBezTo>
                <a:cubicBezTo>
                  <a:pt x="48311" y="2384006"/>
                  <a:pt x="46914" y="2257385"/>
                  <a:pt x="15637" y="2137152"/>
                </a:cubicBezTo>
                <a:cubicBezTo>
                  <a:pt x="8714" y="2106022"/>
                  <a:pt x="4478" y="2074304"/>
                  <a:pt x="2986" y="2042386"/>
                </a:cubicBezTo>
                <a:cubicBezTo>
                  <a:pt x="-6442" y="1925867"/>
                  <a:pt x="9430" y="1810973"/>
                  <a:pt x="22676" y="1695829"/>
                </a:cubicBezTo>
                <a:cubicBezTo>
                  <a:pt x="31508" y="1622442"/>
                  <a:pt x="44993" y="1548304"/>
                  <a:pt x="22676" y="1475668"/>
                </a:cubicBezTo>
                <a:cubicBezTo>
                  <a:pt x="7389" y="1425047"/>
                  <a:pt x="3989" y="1371313"/>
                  <a:pt x="12773" y="1319017"/>
                </a:cubicBezTo>
                <a:cubicBezTo>
                  <a:pt x="27582" y="1226202"/>
                  <a:pt x="30672" y="1131749"/>
                  <a:pt x="21961" y="1038096"/>
                </a:cubicBezTo>
                <a:cubicBezTo>
                  <a:pt x="16209" y="976348"/>
                  <a:pt x="17092" y="914112"/>
                  <a:pt x="24587" y="852564"/>
                </a:cubicBezTo>
                <a:cubicBezTo>
                  <a:pt x="34491" y="769801"/>
                  <a:pt x="49886" y="685536"/>
                  <a:pt x="31150" y="602524"/>
                </a:cubicBezTo>
                <a:cubicBezTo>
                  <a:pt x="1315" y="470626"/>
                  <a:pt x="7282" y="338854"/>
                  <a:pt x="19217" y="205958"/>
                </a:cubicBezTo>
                <a:cubicBezTo>
                  <a:pt x="23692" y="156512"/>
                  <a:pt x="28406" y="106785"/>
                  <a:pt x="29763" y="56918"/>
                </a:cubicBezTo>
                <a:lnTo>
                  <a:pt x="29335" y="22484"/>
                </a:lnTo>
                <a:lnTo>
                  <a:pt x="182423" y="11326"/>
                </a:lnTo>
                <a:cubicBezTo>
                  <a:pt x="307134" y="-180"/>
                  <a:pt x="431415" y="11326"/>
                  <a:pt x="556126" y="18689"/>
                </a:cubicBezTo>
                <a:cubicBezTo>
                  <a:pt x="625195" y="22602"/>
                  <a:pt x="694588" y="27319"/>
                  <a:pt x="763549" y="16388"/>
                </a:cubicBezTo>
                <a:cubicBezTo>
                  <a:pt x="811902" y="8674"/>
                  <a:pt x="860574" y="3678"/>
                  <a:pt x="909359" y="1412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26A2D6E-CEA3-408F-B235-DB1539C8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64408"/>
            <a:ext cx="4399872" cy="1642533"/>
          </a:xfrm>
        </p:spPr>
        <p:txBody>
          <a:bodyPr anchor="b">
            <a:normAutofit/>
          </a:bodyPr>
          <a:lstStyle/>
          <a:p>
            <a:r>
              <a:rPr lang="pl-PL" sz="5400" b="1">
                <a:cs typeface="Calibri Light"/>
              </a:rPr>
              <a:t>Internat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5780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D1843A-6EEB-4D14-BFFD-953B685B6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62" y="2605565"/>
            <a:ext cx="4550175" cy="40127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000" b="1">
                <a:ea typeface="+mn-lt"/>
                <a:cs typeface="+mn-lt"/>
              </a:rPr>
              <a:t>Internat</a:t>
            </a:r>
            <a:r>
              <a:rPr lang="pl-PL" sz="2000">
                <a:ea typeface="+mn-lt"/>
                <a:cs typeface="+mn-lt"/>
              </a:rPr>
              <a:t> Zespołu Szkół Gastronomiczno-Hotelarskich w Wiśle jest placówką opiekuńczo-wychowawczą, gdzie Wychowankom zapewniamy </a:t>
            </a:r>
            <a:r>
              <a:rPr lang="pl-PL" sz="2000" b="1">
                <a:ea typeface="+mn-lt"/>
                <a:cs typeface="+mn-lt"/>
              </a:rPr>
              <a:t>całodobową opiekę</a:t>
            </a:r>
            <a:r>
              <a:rPr lang="pl-PL" sz="2000">
                <a:ea typeface="+mn-lt"/>
                <a:cs typeface="+mn-lt"/>
              </a:rPr>
              <a:t>. Wychowawcy dbają nie tylko o porządek i dyscyplinę, ale przede wszystkim służą pomocą i wsparciem swoim podopiecznym. Czas wolny jest urozmaicony, każdy znajdzie coś dla siebie i trudno się tu nudzić. Kultywujemy takie tradycje jak  </a:t>
            </a:r>
            <a:r>
              <a:rPr lang="pl-PL" sz="2000" b="1">
                <a:ea typeface="+mn-lt"/>
                <a:cs typeface="+mn-lt"/>
              </a:rPr>
              <a:t>Walentynki, Dzień Kobiet, Dzień Chłopaka, Mikołajki, </a:t>
            </a:r>
            <a:r>
              <a:rPr lang="pl-PL" sz="2000" b="1" err="1">
                <a:ea typeface="+mn-lt"/>
                <a:cs typeface="+mn-lt"/>
              </a:rPr>
              <a:t>Wigilijkę</a:t>
            </a:r>
            <a:r>
              <a:rPr lang="pl-PL" sz="2000" b="1">
                <a:ea typeface="+mn-lt"/>
                <a:cs typeface="+mn-lt"/>
              </a:rPr>
              <a:t> i inne</a:t>
            </a:r>
            <a:r>
              <a:rPr lang="pl-PL" sz="2000">
                <a:ea typeface="+mn-lt"/>
                <a:cs typeface="+mn-lt"/>
              </a:rPr>
              <a:t>. </a:t>
            </a:r>
            <a:endParaRPr lang="pl-PL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8019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236E0934-89D4-4C7C-9F6D-C380CA1B2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315350"/>
              </p:ext>
            </p:extLst>
          </p:nvPr>
        </p:nvGraphicFramePr>
        <p:xfrm>
          <a:off x="-10438" y="10438"/>
          <a:ext cx="12239579" cy="6876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623">
                  <a:extLst>
                    <a:ext uri="{9D8B030D-6E8A-4147-A177-3AD203B41FA5}">
                      <a16:colId xmlns:a16="http://schemas.microsoft.com/office/drawing/2014/main" val="967609578"/>
                    </a:ext>
                  </a:extLst>
                </a:gridCol>
                <a:gridCol w="4249482">
                  <a:extLst>
                    <a:ext uri="{9D8B030D-6E8A-4147-A177-3AD203B41FA5}">
                      <a16:colId xmlns:a16="http://schemas.microsoft.com/office/drawing/2014/main" val="3713134075"/>
                    </a:ext>
                  </a:extLst>
                </a:gridCol>
                <a:gridCol w="4010474">
                  <a:extLst>
                    <a:ext uri="{9D8B030D-6E8A-4147-A177-3AD203B41FA5}">
                      <a16:colId xmlns:a16="http://schemas.microsoft.com/office/drawing/2014/main" val="3732131639"/>
                    </a:ext>
                  </a:extLst>
                </a:gridCol>
              </a:tblGrid>
              <a:tr h="2287722">
                <a:tc>
                  <a:txBody>
                    <a:bodyPr/>
                    <a:lstStyle/>
                    <a:p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600">
                          <a:solidFill>
                            <a:srgbClr val="FF0000"/>
                          </a:solidFill>
                        </a:rPr>
                        <a:t>SZUKASZ</a:t>
                      </a:r>
                      <a:endParaRPr lang="pl-PL">
                        <a:solidFill>
                          <a:srgbClr val="FF0000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pl-PL" sz="3600">
                          <a:solidFill>
                            <a:srgbClr val="FF0000"/>
                          </a:solidFill>
                        </a:rPr>
                        <a:t>ZAWODU </a:t>
                      </a:r>
                      <a:br>
                        <a:rPr lang="pl-PL" sz="3600">
                          <a:solidFill>
                            <a:srgbClr val="FF0000"/>
                          </a:solidFill>
                        </a:rPr>
                      </a:br>
                      <a:r>
                        <a:rPr lang="pl-PL" sz="3600">
                          <a:solidFill>
                            <a:schemeClr val="tx1"/>
                          </a:solidFill>
                        </a:rPr>
                        <a:t>Z PRZYSZŁOŚCIĄ? 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017352"/>
                  </a:ext>
                </a:extLst>
              </a:tr>
              <a:tr h="2287722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600" b="1">
                          <a:solidFill>
                            <a:schemeClr val="bg1"/>
                          </a:solidFill>
                        </a:rPr>
                        <a:t>TECHNIK EKONOMISTA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/>
                        <a:t>T</a:t>
                      </a:r>
                      <a:r>
                        <a:rPr lang="pl-PL" sz="1800" b="1" i="0" u="none" strike="noStrike" noProof="0">
                          <a:latin typeface="Calibri"/>
                        </a:rPr>
                        <a:t>echnik ekonomista to: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Wingdings,Sans-Serif"/>
                        <a:buChar char="ü"/>
                      </a:pPr>
                      <a:r>
                        <a:rPr lang="pl-PL" sz="1800" b="1" i="0" u="none" strike="noStrike" noProof="0">
                          <a:latin typeface="Calibri"/>
                        </a:rPr>
                        <a:t>doskonały analityk rynku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Wingdings,Sans-Serif"/>
                        <a:buChar char="ü"/>
                      </a:pPr>
                      <a:r>
                        <a:rPr lang="pl-PL" sz="1800" b="1" i="0" u="none" strike="noStrike" noProof="0">
                          <a:latin typeface="Calibri"/>
                        </a:rPr>
                        <a:t>bystry doradca finansowy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Wingdings,Sans-Serif"/>
                        <a:buChar char="ü"/>
                      </a:pPr>
                      <a:r>
                        <a:rPr lang="pl-PL" sz="1800" b="1" i="0" u="none" strike="noStrike" noProof="0">
                          <a:latin typeface="Calibri"/>
                        </a:rPr>
                        <a:t>świetny doradca podatkowy</a:t>
                      </a: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Wingdings,Sans-Serif"/>
                        <a:buChar char="ü"/>
                      </a:pPr>
                      <a:r>
                        <a:rPr lang="pl-PL" sz="1800" b="1" i="0" u="none" strike="noStrike" noProof="0">
                          <a:latin typeface="Calibri"/>
                        </a:rPr>
                        <a:t>niezastąpiony księgowy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Wingdings,Sans-Serif"/>
                        <a:buChar char="ü"/>
                      </a:pPr>
                      <a:r>
                        <a:rPr lang="pl-PL" sz="1800" b="1" i="0" u="none" strike="noStrike" noProof="0">
                          <a:latin typeface="Calibri"/>
                        </a:rPr>
                        <a:t>biegły specjalista ds. kadr i płac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Wingdings,Sans-Serif"/>
                        <a:buChar char="ü"/>
                      </a:pPr>
                      <a:r>
                        <a:rPr lang="pl-PL" sz="1800" b="1" i="0" u="none" strike="noStrike" noProof="0">
                          <a:latin typeface="Calibri"/>
                        </a:rPr>
                        <a:t>i bardzo fajny gość ...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104581"/>
                  </a:ext>
                </a:extLst>
              </a:tr>
              <a:tr h="2300874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/>
                        <a:t>ZATRUDNIENIE ZNAJDZIESZ:</a:t>
                      </a:r>
                    </a:p>
                    <a:p>
                      <a:pPr lvl="0" algn="ctr">
                        <a:buNone/>
                      </a:pPr>
                      <a:r>
                        <a:rPr lang="pl-PL" sz="1600" b="1"/>
                        <a:t>W DZIAŁACH FINANSOWO-KSIĘGOWYCH FIRM, URZĘDACH SKARBOWYCH I INNYCH INSTYTUCJACH FINANSOWYCH, BANKACH, TOWARZYSTWACH UBEZPIECZENIOWYCH, BIURACH RACHUNKOWYCH, CENTRACH USŁUG WSPÓLNYCH W OBSZARACH RACHUNKOWOŚCI, EKONOMII, PŁAC I KADR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600" b="1"/>
                        <a:t>ZDOBĄDŹ ZAWÓD</a:t>
                      </a:r>
                    </a:p>
                    <a:p>
                      <a:pPr lvl="0" algn="ctr">
                        <a:buNone/>
                      </a:pPr>
                      <a:endParaRPr lang="pl-PL" sz="3600" b="1"/>
                    </a:p>
                    <a:p>
                      <a:pPr lvl="0" algn="ctr">
                        <a:buNone/>
                      </a:pPr>
                      <a:endParaRPr lang="pl-PL" sz="3600" b="1"/>
                    </a:p>
                    <a:p>
                      <a:pPr lvl="0" algn="ctr">
                        <a:buNone/>
                      </a:pPr>
                      <a:r>
                        <a:rPr lang="pl-PL" sz="3600" b="1"/>
                        <a:t>SPEŁNIJ MARZENIA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926089"/>
                  </a:ext>
                </a:extLst>
              </a:tr>
            </a:tbl>
          </a:graphicData>
        </a:graphic>
      </p:graphicFrame>
      <p:pic>
        <p:nvPicPr>
          <p:cNvPr id="5" name="Obraz 5">
            <a:extLst>
              <a:ext uri="{FF2B5EF4-FFF2-40B4-BE49-F238E27FC236}">
                <a16:creationId xmlns:a16="http://schemas.microsoft.com/office/drawing/2014/main" id="{F147E2DA-8FAF-4FEC-9984-B3A53CAE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304" y="150499"/>
            <a:ext cx="4162815" cy="1682286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70442AD8-9843-4E94-8AFE-A25FB7874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980" y="5145261"/>
            <a:ext cx="1278699" cy="1149915"/>
          </a:xfrm>
          <a:prstGeom prst="rect">
            <a:avLst/>
          </a:prstGeom>
        </p:spPr>
      </p:pic>
      <p:pic>
        <p:nvPicPr>
          <p:cNvPr id="7" name="Obraz 7" descr="Obraz zawierający wewnątrz, computer, komputer, stół&#10;&#10;Opis wygenerowany automatycznie">
            <a:extLst>
              <a:ext uri="{FF2B5EF4-FFF2-40B4-BE49-F238E27FC236}">
                <a16:creationId xmlns:a16="http://schemas.microsoft.com/office/drawing/2014/main" id="{05351AC7-7B2A-4172-9C4A-25A07E5EF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14" y="2383188"/>
            <a:ext cx="3265115" cy="21333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az 10">
            <a:extLst>
              <a:ext uri="{FF2B5EF4-FFF2-40B4-BE49-F238E27FC236}">
                <a16:creationId xmlns:a16="http://schemas.microsoft.com/office/drawing/2014/main" id="{EBC738E8-360C-46D2-AD87-35E099312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74" y="4599212"/>
            <a:ext cx="3974925" cy="227333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6B99BCF-47EE-4ED6-B378-1D1CD775AB7D}"/>
              </a:ext>
            </a:extLst>
          </p:cNvPr>
          <p:cNvSpPr txBox="1"/>
          <p:nvPr/>
        </p:nvSpPr>
        <p:spPr>
          <a:xfrm rot="-5400000">
            <a:off x="-865340" y="804797"/>
            <a:ext cx="23778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b="1">
                <a:cs typeface="Calibri"/>
              </a:rPr>
              <a:t>Ekipa naszego miniprzedsiębiorstwa</a:t>
            </a:r>
          </a:p>
        </p:txBody>
      </p:sp>
      <p:pic>
        <p:nvPicPr>
          <p:cNvPr id="18" name="Obraz 18" descr="Obraz zawierający osoba, wewnątrz, pozujący, zdjęcie&#10;&#10;Opis wygenerowany automatycznie">
            <a:extLst>
              <a:ext uri="{FF2B5EF4-FFF2-40B4-BE49-F238E27FC236}">
                <a16:creationId xmlns:a16="http://schemas.microsoft.com/office/drawing/2014/main" id="{B575048E-EA68-4961-A629-B33624C37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93" y="114300"/>
            <a:ext cx="2753639" cy="2067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236E0934-89D4-4C7C-9F6D-C380CA1B2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285693"/>
              </p:ext>
            </p:extLst>
          </p:nvPr>
        </p:nvGraphicFramePr>
        <p:xfrm>
          <a:off x="-10438" y="10438"/>
          <a:ext cx="12239579" cy="6876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623">
                  <a:extLst>
                    <a:ext uri="{9D8B030D-6E8A-4147-A177-3AD203B41FA5}">
                      <a16:colId xmlns:a16="http://schemas.microsoft.com/office/drawing/2014/main" val="967609578"/>
                    </a:ext>
                  </a:extLst>
                </a:gridCol>
                <a:gridCol w="4249482">
                  <a:extLst>
                    <a:ext uri="{9D8B030D-6E8A-4147-A177-3AD203B41FA5}">
                      <a16:colId xmlns:a16="http://schemas.microsoft.com/office/drawing/2014/main" val="3713134075"/>
                    </a:ext>
                  </a:extLst>
                </a:gridCol>
                <a:gridCol w="4010474">
                  <a:extLst>
                    <a:ext uri="{9D8B030D-6E8A-4147-A177-3AD203B41FA5}">
                      <a16:colId xmlns:a16="http://schemas.microsoft.com/office/drawing/2014/main" val="3732131639"/>
                    </a:ext>
                  </a:extLst>
                </a:gridCol>
              </a:tblGrid>
              <a:tr h="2287722">
                <a:tc>
                  <a:txBody>
                    <a:bodyPr/>
                    <a:lstStyle/>
                    <a:p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600">
                          <a:solidFill>
                            <a:srgbClr val="FF0000"/>
                          </a:solidFill>
                        </a:rPr>
                        <a:t>SZUKASZ</a:t>
                      </a:r>
                      <a:endParaRPr lang="pl-PL">
                        <a:solidFill>
                          <a:srgbClr val="FF0000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pl-PL" sz="3600">
                          <a:solidFill>
                            <a:schemeClr val="tx1"/>
                          </a:solidFill>
                        </a:rPr>
                        <a:t>KREATYWNEGO</a:t>
                      </a:r>
                    </a:p>
                    <a:p>
                      <a:pPr lvl="0" algn="ctr">
                        <a:buNone/>
                      </a:pPr>
                      <a:r>
                        <a:rPr lang="pl-PL" sz="3600">
                          <a:solidFill>
                            <a:srgbClr val="FF0000"/>
                          </a:solidFill>
                        </a:rPr>
                        <a:t>ZAWODU?</a:t>
                      </a:r>
                      <a:r>
                        <a:rPr lang="pl-PL" sz="360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017352"/>
                  </a:ext>
                </a:extLst>
              </a:tr>
              <a:tr h="2287722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600" b="1">
                          <a:solidFill>
                            <a:schemeClr val="bg1"/>
                          </a:solidFill>
                        </a:rPr>
                        <a:t>TECHNIK RACHUNKOWOŚCI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/>
                        <a:t>Technik rachunkowości to: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b="1"/>
                        <a:t>doskonały analityk rynku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b="1"/>
                        <a:t>bystry doradca podatkowy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b="1"/>
                        <a:t>świetny doradca finansowy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b="1"/>
                        <a:t>niezastąpiony główny księgowy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b="1"/>
                        <a:t>biegły specjalista ds. kadr i płac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b="1"/>
                        <a:t>właściciel biura rachunkowego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b="1"/>
                        <a:t>i bardzo fajny gość ...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104581"/>
                  </a:ext>
                </a:extLst>
              </a:tr>
              <a:tr h="2300874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/>
                        <a:t>ZATRUDNIENIE ZNAJDZIESZ:</a:t>
                      </a:r>
                    </a:p>
                    <a:p>
                      <a:pPr lvl="0" algn="ctr">
                        <a:buNone/>
                      </a:pPr>
                      <a:r>
                        <a:rPr lang="pl-PL" sz="1600" b="1"/>
                        <a:t>W DZIAŁACH FINANSOWO-KSIĘGOWYCH FIRM, URZĘDACH SKARBOWYCH I INNYCH INSTYTUCJACH FINANSOWYCH, BANKACH, TOWARZYSTWACH UBEZPIECZENIOWYCH, BIURACH RACHUNKOWYCH, CENTRACH USŁUG WSPÓLNYCH W OBSZARACH RACHUNKOWOŚCI, EKONOMII, PŁAC I KADR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600" b="1"/>
                        <a:t>ZDOBĄDŹ ZAWÓD</a:t>
                      </a:r>
                    </a:p>
                    <a:p>
                      <a:pPr lvl="0" algn="ctr">
                        <a:buNone/>
                      </a:pPr>
                      <a:endParaRPr lang="pl-PL" sz="3600" b="1"/>
                    </a:p>
                    <a:p>
                      <a:pPr lvl="0" algn="ctr">
                        <a:buNone/>
                      </a:pPr>
                      <a:endParaRPr lang="pl-PL" sz="3600" b="1"/>
                    </a:p>
                    <a:p>
                      <a:pPr lvl="0" algn="ctr">
                        <a:buNone/>
                      </a:pPr>
                      <a:r>
                        <a:rPr lang="pl-PL" sz="3600" b="1"/>
                        <a:t>SPEŁNIJ MARZENIA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926089"/>
                  </a:ext>
                </a:extLst>
              </a:tr>
            </a:tbl>
          </a:graphicData>
        </a:graphic>
      </p:graphicFrame>
      <p:pic>
        <p:nvPicPr>
          <p:cNvPr id="5" name="Obraz 5">
            <a:extLst>
              <a:ext uri="{FF2B5EF4-FFF2-40B4-BE49-F238E27FC236}">
                <a16:creationId xmlns:a16="http://schemas.microsoft.com/office/drawing/2014/main" id="{F147E2DA-8FAF-4FEC-9984-B3A53CAE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304" y="150499"/>
            <a:ext cx="4162815" cy="1682286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70442AD8-9843-4E94-8AFE-A25FB7874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980" y="5145261"/>
            <a:ext cx="1278699" cy="1149915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6B99BCF-47EE-4ED6-B378-1D1CD775AB7D}"/>
              </a:ext>
            </a:extLst>
          </p:cNvPr>
          <p:cNvSpPr txBox="1"/>
          <p:nvPr/>
        </p:nvSpPr>
        <p:spPr>
          <a:xfrm rot="16200000">
            <a:off x="-802711" y="655861"/>
            <a:ext cx="235698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b="1">
                <a:cs typeface="Calibri"/>
              </a:rPr>
              <a:t>Ekipa naszego miniprzedsiębiorstwa w pracy</a:t>
            </a:r>
          </a:p>
        </p:txBody>
      </p:sp>
      <p:pic>
        <p:nvPicPr>
          <p:cNvPr id="3" name="Obraz 8" descr="Obraz zawierający sprzęt elektroniczny, klawiatura&#10;&#10;Opis wygenerowany automatycznie">
            <a:extLst>
              <a:ext uri="{FF2B5EF4-FFF2-40B4-BE49-F238E27FC236}">
                <a16:creationId xmlns:a16="http://schemas.microsoft.com/office/drawing/2014/main" id="{C48B5240-80A6-4629-B134-825AF32BB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85" y="4706025"/>
            <a:ext cx="3713966" cy="2070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10" descr="Obraz zawierający osoba, stół, wewnątrz, computer&#10;&#10;Opis wygenerowany automatycznie">
            <a:extLst>
              <a:ext uri="{FF2B5EF4-FFF2-40B4-BE49-F238E27FC236}">
                <a16:creationId xmlns:a16="http://schemas.microsoft.com/office/drawing/2014/main" id="{5CD89472-8402-470B-A0FC-A7F7E6F34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4" y="2396250"/>
            <a:ext cx="3806972" cy="21176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1" descr="Obraz zawierający osoba, stół, wewnątrz, żywność&#10;&#10;Opis wygenerowany automatycznie">
            <a:extLst>
              <a:ext uri="{FF2B5EF4-FFF2-40B4-BE49-F238E27FC236}">
                <a16:creationId xmlns:a16="http://schemas.microsoft.com/office/drawing/2014/main" id="{81A8846E-8F02-40DF-816C-4E718FD4E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645" y="144501"/>
            <a:ext cx="2962406" cy="2038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F124E897-3162-43A5-B2B3-1D720349CD8D}"/>
              </a:ext>
            </a:extLst>
          </p:cNvPr>
          <p:cNvSpPr/>
          <p:nvPr/>
        </p:nvSpPr>
        <p:spPr>
          <a:xfrm rot="-2460000">
            <a:off x="3321484" y="1776127"/>
            <a:ext cx="1336109" cy="615863"/>
          </a:xfrm>
          <a:prstGeom prst="wedgeRect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cs typeface="Calibri"/>
              </a:rPr>
              <a:t>NOWOŚĆ</a:t>
            </a:r>
            <a:endParaRPr lang="pl-PL" b="1"/>
          </a:p>
        </p:txBody>
      </p:sp>
    </p:spTree>
    <p:extLst>
      <p:ext uri="{BB962C8B-B14F-4D97-AF65-F5344CB8AC3E}">
        <p14:creationId xmlns:p14="http://schemas.microsoft.com/office/powerpoint/2010/main" val="2475684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236E0934-89D4-4C7C-9F6D-C380CA1B2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520103"/>
              </p:ext>
            </p:extLst>
          </p:nvPr>
        </p:nvGraphicFramePr>
        <p:xfrm>
          <a:off x="-10438" y="10438"/>
          <a:ext cx="12239579" cy="6876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623">
                  <a:extLst>
                    <a:ext uri="{9D8B030D-6E8A-4147-A177-3AD203B41FA5}">
                      <a16:colId xmlns:a16="http://schemas.microsoft.com/office/drawing/2014/main" val="967609578"/>
                    </a:ext>
                  </a:extLst>
                </a:gridCol>
                <a:gridCol w="4249482">
                  <a:extLst>
                    <a:ext uri="{9D8B030D-6E8A-4147-A177-3AD203B41FA5}">
                      <a16:colId xmlns:a16="http://schemas.microsoft.com/office/drawing/2014/main" val="3713134075"/>
                    </a:ext>
                  </a:extLst>
                </a:gridCol>
                <a:gridCol w="4010474">
                  <a:extLst>
                    <a:ext uri="{9D8B030D-6E8A-4147-A177-3AD203B41FA5}">
                      <a16:colId xmlns:a16="http://schemas.microsoft.com/office/drawing/2014/main" val="3732131639"/>
                    </a:ext>
                  </a:extLst>
                </a:gridCol>
              </a:tblGrid>
              <a:tr h="2287722">
                <a:tc>
                  <a:txBody>
                    <a:bodyPr/>
                    <a:lstStyle/>
                    <a:p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600">
                          <a:solidFill>
                            <a:srgbClr val="FF0000"/>
                          </a:solidFill>
                        </a:rPr>
                        <a:t>SZUKASZ</a:t>
                      </a:r>
                      <a:endParaRPr lang="pl-PL">
                        <a:solidFill>
                          <a:srgbClr val="FF0000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pl-PL" sz="3600">
                          <a:solidFill>
                            <a:schemeClr val="tx1"/>
                          </a:solidFill>
                        </a:rPr>
                        <a:t>DYNAMICZNEGO</a:t>
                      </a:r>
                    </a:p>
                    <a:p>
                      <a:pPr lvl="0" algn="ctr">
                        <a:buNone/>
                      </a:pPr>
                      <a:r>
                        <a:rPr lang="pl-PL" sz="3600">
                          <a:solidFill>
                            <a:srgbClr val="FF0000"/>
                          </a:solidFill>
                        </a:rPr>
                        <a:t>ZAWODU?</a:t>
                      </a:r>
                      <a:r>
                        <a:rPr lang="pl-PL" sz="360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017352"/>
                  </a:ext>
                </a:extLst>
              </a:tr>
              <a:tr h="2287722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600" b="1">
                          <a:solidFill>
                            <a:schemeClr val="bg1"/>
                          </a:solidFill>
                        </a:rPr>
                        <a:t>TECHNIK HANDLOWIEC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/>
                        <a:t>Technik handlowiec to: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b="1"/>
                        <a:t>doskonały menedżer produktu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b="1"/>
                        <a:t>bystry pracownik działu marketingu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b="1"/>
                        <a:t>niezastąpiony pracownik agencji reklamowej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b="1"/>
                        <a:t>biegły sprzedawca usług finansowych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b="1"/>
                        <a:t>świetny m</a:t>
                      </a:r>
                      <a:r>
                        <a:rPr lang="pl-PL" sz="1800" b="1" i="0" u="none" strike="noStrike" noProof="0">
                          <a:latin typeface="Calibri"/>
                        </a:rPr>
                        <a:t>erchandiser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800" b="1" i="0" u="none" strike="noStrike" noProof="0">
                          <a:latin typeface="Calibri"/>
                        </a:rPr>
                        <a:t>i bardzo fajny gość ...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104581"/>
                  </a:ext>
                </a:extLst>
              </a:tr>
              <a:tr h="2300874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/>
                        <a:t>ZATRUDNIENIE ZNAJDZIESZ:</a:t>
                      </a:r>
                    </a:p>
                    <a:p>
                      <a:pPr lvl="0" algn="ctr">
                        <a:buNone/>
                      </a:pPr>
                      <a:r>
                        <a:rPr lang="pl-PL" sz="1600" b="1"/>
                        <a:t>W DZIAŁACH ZAOPATRZENIA, SPRZEDAŻY, SPEDYCJI, MARKETINGU I REKLAMY, </a:t>
                      </a:r>
                    </a:p>
                    <a:p>
                      <a:pPr lvl="0" algn="ctr">
                        <a:buNone/>
                      </a:pPr>
                      <a:r>
                        <a:rPr lang="pl-PL" sz="1600" b="1"/>
                        <a:t>DZIAŁACH ADMINISTRACYJNO-ORGANIZACYJNYCH W DOWOLNEJ FIRMIE, MOŻESZ TAKŻE PROWADZIĆ WŁASNĄ FIRMĘ 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600" b="1"/>
                        <a:t>ZDOBĄDŹ ZAWÓD</a:t>
                      </a:r>
                    </a:p>
                    <a:p>
                      <a:pPr lvl="0" algn="ctr">
                        <a:buNone/>
                      </a:pPr>
                      <a:endParaRPr lang="pl-PL" sz="3600" b="1"/>
                    </a:p>
                    <a:p>
                      <a:pPr lvl="0" algn="ctr">
                        <a:buNone/>
                      </a:pPr>
                      <a:endParaRPr lang="pl-PL" sz="3600" b="1"/>
                    </a:p>
                    <a:p>
                      <a:pPr lvl="0" algn="ctr">
                        <a:buNone/>
                      </a:pPr>
                      <a:r>
                        <a:rPr lang="pl-PL" sz="3600" b="1"/>
                        <a:t>SPEŁNIJ MARZENIA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926089"/>
                  </a:ext>
                </a:extLst>
              </a:tr>
            </a:tbl>
          </a:graphicData>
        </a:graphic>
      </p:graphicFrame>
      <p:pic>
        <p:nvPicPr>
          <p:cNvPr id="5" name="Obraz 5">
            <a:extLst>
              <a:ext uri="{FF2B5EF4-FFF2-40B4-BE49-F238E27FC236}">
                <a16:creationId xmlns:a16="http://schemas.microsoft.com/office/drawing/2014/main" id="{F147E2DA-8FAF-4FEC-9984-B3A53CAE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304" y="150499"/>
            <a:ext cx="4162815" cy="1682286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70442AD8-9843-4E94-8AFE-A25FB7874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980" y="5145261"/>
            <a:ext cx="1278699" cy="1149915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6B99BCF-47EE-4ED6-B378-1D1CD775AB7D}"/>
              </a:ext>
            </a:extLst>
          </p:cNvPr>
          <p:cNvSpPr txBox="1"/>
          <p:nvPr/>
        </p:nvSpPr>
        <p:spPr>
          <a:xfrm rot="16200000">
            <a:off x="-802710" y="687175"/>
            <a:ext cx="237785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b="1">
                <a:cs typeface="Calibri"/>
              </a:rPr>
              <a:t>Ekipa naszego miniprzedsiębiorstwa w pracy</a:t>
            </a:r>
          </a:p>
        </p:txBody>
      </p:sp>
      <p:pic>
        <p:nvPicPr>
          <p:cNvPr id="2" name="Obraz 6" descr="Obraz zawierający osoba, siedzi, stół, kobieta&#10;&#10;Opis wygenerowany automatycznie">
            <a:extLst>
              <a:ext uri="{FF2B5EF4-FFF2-40B4-BE49-F238E27FC236}">
                <a16:creationId xmlns:a16="http://schemas.microsoft.com/office/drawing/2014/main" id="{11258335-8584-49F4-8A51-E10D190E9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74" y="146007"/>
            <a:ext cx="2899776" cy="1993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7" descr="Obraz zawierający osoba, stół, komputer, computer&#10;&#10;Opis wygenerowany automatycznie">
            <a:extLst>
              <a:ext uri="{FF2B5EF4-FFF2-40B4-BE49-F238E27FC236}">
                <a16:creationId xmlns:a16="http://schemas.microsoft.com/office/drawing/2014/main" id="{4AD0D34B-6E32-4D0A-8298-CD7530049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86" y="2406720"/>
            <a:ext cx="3713967" cy="2065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10" descr="Obraz zawierający osoba, wewnątrz, stół, kobieta&#10;&#10;Opis wygenerowany automatycznie">
            <a:extLst>
              <a:ext uri="{FF2B5EF4-FFF2-40B4-BE49-F238E27FC236}">
                <a16:creationId xmlns:a16="http://schemas.microsoft.com/office/drawing/2014/main" id="{7F4FA2F5-F4FB-4019-8392-B58C88C7C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32" y="4667673"/>
            <a:ext cx="3797472" cy="21468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A2770405-3ABB-4103-850F-62CA38009EC7}"/>
              </a:ext>
            </a:extLst>
          </p:cNvPr>
          <p:cNvSpPr/>
          <p:nvPr/>
        </p:nvSpPr>
        <p:spPr>
          <a:xfrm rot="19140000">
            <a:off x="3321484" y="1776127"/>
            <a:ext cx="1336109" cy="615863"/>
          </a:xfrm>
          <a:prstGeom prst="wedgeRect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cs typeface="Calibri"/>
              </a:rPr>
              <a:t>NOWOŚĆ</a:t>
            </a:r>
            <a:endParaRPr lang="pl-PL" b="1"/>
          </a:p>
        </p:txBody>
      </p:sp>
    </p:spTree>
    <p:extLst>
      <p:ext uri="{BB962C8B-B14F-4D97-AF65-F5344CB8AC3E}">
        <p14:creationId xmlns:p14="http://schemas.microsoft.com/office/powerpoint/2010/main" val="2666578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DDAD9F9-EC19-451D-9263-33F4103887C0}"/>
              </a:ext>
            </a:extLst>
          </p:cNvPr>
          <p:cNvSpPr txBox="1"/>
          <p:nvPr/>
        </p:nvSpPr>
        <p:spPr>
          <a:xfrm>
            <a:off x="1363250" y="1634647"/>
            <a:ext cx="84425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endParaRPr lang="pl-PL">
              <a:cs typeface="Arial"/>
            </a:endParaRPr>
          </a:p>
        </p:txBody>
      </p:sp>
      <p:pic>
        <p:nvPicPr>
          <p:cNvPr id="13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4F40F544-1533-408F-98E2-BA65EC027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75" y="372111"/>
            <a:ext cx="11365280" cy="635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66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236E0934-89D4-4C7C-9F6D-C380CA1B2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5562"/>
              </p:ext>
            </p:extLst>
          </p:nvPr>
        </p:nvGraphicFramePr>
        <p:xfrm>
          <a:off x="-10438" y="10438"/>
          <a:ext cx="12239579" cy="6845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623">
                  <a:extLst>
                    <a:ext uri="{9D8B030D-6E8A-4147-A177-3AD203B41FA5}">
                      <a16:colId xmlns:a16="http://schemas.microsoft.com/office/drawing/2014/main" val="967609578"/>
                    </a:ext>
                  </a:extLst>
                </a:gridCol>
                <a:gridCol w="4249482">
                  <a:extLst>
                    <a:ext uri="{9D8B030D-6E8A-4147-A177-3AD203B41FA5}">
                      <a16:colId xmlns:a16="http://schemas.microsoft.com/office/drawing/2014/main" val="3713134075"/>
                    </a:ext>
                  </a:extLst>
                </a:gridCol>
                <a:gridCol w="4010474">
                  <a:extLst>
                    <a:ext uri="{9D8B030D-6E8A-4147-A177-3AD203B41FA5}">
                      <a16:colId xmlns:a16="http://schemas.microsoft.com/office/drawing/2014/main" val="3732131639"/>
                    </a:ext>
                  </a:extLst>
                </a:gridCol>
              </a:tblGrid>
              <a:tr h="1996335">
                <a:tc>
                  <a:txBody>
                    <a:bodyPr/>
                    <a:lstStyle/>
                    <a:p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600">
                          <a:solidFill>
                            <a:schemeClr val="tx1"/>
                          </a:solidFill>
                        </a:rPr>
                        <a:t>ZAWÓD </a:t>
                      </a:r>
                      <a:br>
                        <a:rPr lang="pl-PL" sz="3600">
                          <a:solidFill>
                            <a:schemeClr val="tx1"/>
                          </a:solidFill>
                        </a:rPr>
                      </a:br>
                      <a:r>
                        <a:rPr lang="pl-PL" sz="3600">
                          <a:solidFill>
                            <a:schemeClr val="tx1"/>
                          </a:solidFill>
                        </a:rPr>
                        <a:t>DLA</a:t>
                      </a:r>
                      <a:r>
                        <a:rPr lang="pl-PL" sz="3600">
                          <a:solidFill>
                            <a:srgbClr val="FF0000"/>
                          </a:solidFill>
                        </a:rPr>
                        <a:t> </a:t>
                      </a:r>
                      <a:br>
                        <a:rPr lang="pl-PL" sz="3600">
                          <a:solidFill>
                            <a:srgbClr val="FF0000"/>
                          </a:solidFill>
                        </a:rPr>
                      </a:br>
                      <a:r>
                        <a:rPr lang="pl-PL" sz="3600">
                          <a:solidFill>
                            <a:srgbClr val="FF0000"/>
                          </a:solidFill>
                        </a:rPr>
                        <a:t>LUDZI Z PASJĄ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017352"/>
                  </a:ext>
                </a:extLst>
              </a:tr>
              <a:tr h="2547937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400" b="1">
                          <a:solidFill>
                            <a:schemeClr val="bg1"/>
                          </a:solidFill>
                        </a:rPr>
                        <a:t>TECHNIK ŻYWIENIA </a:t>
                      </a:r>
                      <a:br>
                        <a:rPr lang="pl-PL" sz="3400" b="1">
                          <a:solidFill>
                            <a:srgbClr val="FFFFFF"/>
                          </a:solidFill>
                        </a:rPr>
                      </a:br>
                      <a:r>
                        <a:rPr lang="pl-PL" sz="3400" b="1">
                          <a:solidFill>
                            <a:schemeClr val="bg1"/>
                          </a:solidFill>
                        </a:rPr>
                        <a:t>I USŁUG GASTRONOMICZNYCH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700" b="1"/>
                        <a:t>Technik żywienia i usług gastronomicznych: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>
                          <a:latin typeface="Calibri"/>
                        </a:rPr>
                        <a:t>doskonały kucharz</a:t>
                      </a:r>
                      <a:endParaRPr lang="pl-PL" sz="1700" b="1"/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>
                          <a:latin typeface="Calibri"/>
                        </a:rPr>
                        <a:t>zwinny kelner</a:t>
                      </a:r>
                      <a:endParaRPr lang="pl-PL" sz="1700" b="1"/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>
                          <a:latin typeface="Calibri"/>
                        </a:rPr>
                        <a:t>niezastąpiony barman</a:t>
                      </a:r>
                      <a:endParaRPr lang="pl-PL" sz="1700" b="1"/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>
                          <a:latin typeface="Calibri"/>
                        </a:rPr>
                        <a:t>świetny kierownik do spraw żywienia 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>
                          <a:latin typeface="Calibri"/>
                        </a:rPr>
                        <a:t>bystry organizator usług cateringowych</a:t>
                      </a:r>
                      <a:endParaRPr lang="pl-PL" sz="1700" b="1"/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>
                          <a:latin typeface="Calibri"/>
                        </a:rPr>
                        <a:t>profesjonalny szef kuchni ...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104581"/>
                  </a:ext>
                </a:extLst>
              </a:tr>
              <a:tr h="2300874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b="1" i="0" u="none" strike="noStrike" noProof="0">
                          <a:latin typeface="Calibri"/>
                        </a:rPr>
                        <a:t>ZATRUDNIENIE ZNAJDZIESZ:</a:t>
                      </a:r>
                      <a:endParaRPr lang="pl-PL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b="1" i="0" u="none" strike="noStrike" noProof="0"/>
                        <a:t>W RESTAURACJACH, BARACH, KAWIARNIACH, ZAKŁADACH GASTRONOMICZNYCH, INSTYTUCJACH ZAJMUJĄCYCH SIĘ UPOWSZECHNIANIEM WIEDZY O ŻYWNOŚCI</a:t>
                      </a:r>
                      <a:br>
                        <a:rPr lang="pl-PL" sz="1600" b="1" i="0" u="none" strike="noStrike" noProof="0"/>
                      </a:br>
                      <a:r>
                        <a:rPr lang="pl-PL" sz="1600" b="1" i="0" u="none" strike="noStrike" noProof="0"/>
                        <a:t>I ŻYWIENIU, </a:t>
                      </a:r>
                      <a:r>
                        <a:rPr lang="pl-PL" sz="1600" b="1" i="0" u="none" strike="noStrike" noProof="0">
                          <a:latin typeface="Calibri"/>
                        </a:rPr>
                        <a:t>MOŻESZ TAKŻE PROWADZIĆ WŁASNĄ FIRMĘ LUB ZOSTAĆ SZEFEM KUCHNI</a:t>
                      </a:r>
                      <a:endParaRPr lang="pl-PL" b="1"/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3600" b="1" i="0" u="none" strike="noStrike" noProof="0">
                          <a:latin typeface="Calibri"/>
                        </a:rPr>
                        <a:t>ZDOBĄDŹ ZAWÓD</a:t>
                      </a:r>
                      <a:endParaRPr lang="en-US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pl-PL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pl-PL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pl-PL" sz="3600" b="1" i="0" u="none" strike="noStrike" noProof="0">
                          <a:latin typeface="Calibri"/>
                        </a:rPr>
                        <a:t>SPEŁNIJ MARZENIA</a:t>
                      </a:r>
                      <a:endParaRPr lang="pl-PL"/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926089"/>
                  </a:ext>
                </a:extLst>
              </a:tr>
            </a:tbl>
          </a:graphicData>
        </a:graphic>
      </p:graphicFrame>
      <p:pic>
        <p:nvPicPr>
          <p:cNvPr id="5" name="Obraz 5">
            <a:extLst>
              <a:ext uri="{FF2B5EF4-FFF2-40B4-BE49-F238E27FC236}">
                <a16:creationId xmlns:a16="http://schemas.microsoft.com/office/drawing/2014/main" id="{F147E2DA-8FAF-4FEC-9984-B3A53CAE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304" y="150499"/>
            <a:ext cx="4162815" cy="1682286"/>
          </a:xfrm>
          <a:prstGeom prst="rect">
            <a:avLst/>
          </a:prstGeom>
        </p:spPr>
      </p:pic>
      <p:pic>
        <p:nvPicPr>
          <p:cNvPr id="9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82B82348-BDAF-4D0B-AF60-BEF2E483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980" y="5145261"/>
            <a:ext cx="1278699" cy="1149915"/>
          </a:xfrm>
          <a:prstGeom prst="rect">
            <a:avLst/>
          </a:prstGeom>
        </p:spPr>
      </p:pic>
      <p:pic>
        <p:nvPicPr>
          <p:cNvPr id="3" name="Obraz 6" descr="Obraz zawierający wewnątrz, osoba, sufit, ściana&#10;&#10;Opis wygenerowany automatycznie">
            <a:extLst>
              <a:ext uri="{FF2B5EF4-FFF2-40B4-BE49-F238E27FC236}">
                <a16:creationId xmlns:a16="http://schemas.microsoft.com/office/drawing/2014/main" id="{28AE3AB4-0E15-4AEA-8289-3D93BA058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2181225"/>
            <a:ext cx="2990850" cy="2238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9" descr="Obraz zawierający tekst, pozujący, zrzut ekranu&#10;&#10;Opis wygenerowany automatycznie">
            <a:extLst>
              <a:ext uri="{FF2B5EF4-FFF2-40B4-BE49-F238E27FC236}">
                <a16:creationId xmlns:a16="http://schemas.microsoft.com/office/drawing/2014/main" id="{BB042910-5F3D-4D19-8F0C-DF85E241B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5" y="4647158"/>
            <a:ext cx="2857500" cy="2145209"/>
          </a:xfrm>
          <a:prstGeom prst="rect">
            <a:avLst/>
          </a:prstGeom>
        </p:spPr>
      </p:pic>
      <p:pic>
        <p:nvPicPr>
          <p:cNvPr id="2" name="Obraz 5" descr="Obraz zawierający tekst, wewnątrz, osoba, przygotowywanie&#10;&#10;Opis wygenerowany automatycznie">
            <a:extLst>
              <a:ext uri="{FF2B5EF4-FFF2-40B4-BE49-F238E27FC236}">
                <a16:creationId xmlns:a16="http://schemas.microsoft.com/office/drawing/2014/main" id="{955B2E8D-CBDC-490F-A764-B10F382FB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62" y="68764"/>
            <a:ext cx="3453005" cy="1929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6189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236E0934-89D4-4C7C-9F6D-C380CA1B2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992624"/>
              </p:ext>
            </p:extLst>
          </p:nvPr>
        </p:nvGraphicFramePr>
        <p:xfrm>
          <a:off x="-10438" y="10438"/>
          <a:ext cx="12239579" cy="6845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623">
                  <a:extLst>
                    <a:ext uri="{9D8B030D-6E8A-4147-A177-3AD203B41FA5}">
                      <a16:colId xmlns:a16="http://schemas.microsoft.com/office/drawing/2014/main" val="967609578"/>
                    </a:ext>
                  </a:extLst>
                </a:gridCol>
                <a:gridCol w="4249482">
                  <a:extLst>
                    <a:ext uri="{9D8B030D-6E8A-4147-A177-3AD203B41FA5}">
                      <a16:colId xmlns:a16="http://schemas.microsoft.com/office/drawing/2014/main" val="3713134075"/>
                    </a:ext>
                  </a:extLst>
                </a:gridCol>
                <a:gridCol w="4010474">
                  <a:extLst>
                    <a:ext uri="{9D8B030D-6E8A-4147-A177-3AD203B41FA5}">
                      <a16:colId xmlns:a16="http://schemas.microsoft.com/office/drawing/2014/main" val="3732131639"/>
                    </a:ext>
                  </a:extLst>
                </a:gridCol>
              </a:tblGrid>
              <a:tr h="1996335">
                <a:tc>
                  <a:txBody>
                    <a:bodyPr/>
                    <a:lstStyle/>
                    <a:p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600">
                          <a:solidFill>
                            <a:srgbClr val="FF0000"/>
                          </a:solidFill>
                        </a:rPr>
                        <a:t>SZUKASZ</a:t>
                      </a:r>
                      <a:endParaRPr lang="pl-PL">
                        <a:solidFill>
                          <a:srgbClr val="FF0000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pl-PL" sz="3600">
                          <a:solidFill>
                            <a:srgbClr val="FF0000"/>
                          </a:solidFill>
                        </a:rPr>
                        <a:t>ZAWODU</a:t>
                      </a:r>
                      <a:br>
                        <a:rPr lang="pl-PL" sz="3600">
                          <a:solidFill>
                            <a:srgbClr val="FF0000"/>
                          </a:solidFill>
                        </a:rPr>
                      </a:br>
                      <a:r>
                        <a:rPr lang="pl-PL" sz="3600">
                          <a:solidFill>
                            <a:schemeClr val="tx1"/>
                          </a:solidFill>
                        </a:rPr>
                        <a:t>Z PRZYSZŁOŚCIĄ? 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017352"/>
                  </a:ext>
                </a:extLst>
              </a:tr>
              <a:tr h="2547937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600" b="1">
                          <a:solidFill>
                            <a:schemeClr val="bg1"/>
                          </a:solidFill>
                        </a:rPr>
                        <a:t>TECHNIK HOTELARSTWA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700" b="1"/>
                        <a:t>Technik hotelarstwa to: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>
                          <a:latin typeface="Calibri"/>
                        </a:rPr>
                        <a:t>doskonały recepcjonista</a:t>
                      </a:r>
                      <a:endParaRPr lang="pl-PL" sz="1700" b="1"/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>
                          <a:latin typeface="Calibri"/>
                        </a:rPr>
                        <a:t>zwinny kelner</a:t>
                      </a:r>
                      <a:endParaRPr lang="pl-PL" sz="1700" b="1"/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>
                          <a:latin typeface="Calibri"/>
                        </a:rPr>
                        <a:t>niezastąpiony barman</a:t>
                      </a:r>
                      <a:endParaRPr lang="pl-PL" sz="1700" b="1"/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>
                          <a:latin typeface="Calibri"/>
                        </a:rPr>
                        <a:t>świetny pracownik służby pięter</a:t>
                      </a:r>
                      <a:endParaRPr lang="pl-PL" sz="1700" b="1"/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>
                          <a:latin typeface="Calibri"/>
                        </a:rPr>
                        <a:t>bystry organizator usług cateringowych</a:t>
                      </a:r>
                      <a:endParaRPr lang="pl-PL" sz="1700" b="1"/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>
                          <a:latin typeface="Calibri"/>
                        </a:rPr>
                        <a:t>perfekcyjny pracownik ruchomej bazy hotelarskiej: lotniczej, morskiej, kolejowej ...</a:t>
                      </a:r>
                      <a:endParaRPr lang="pl-PL" sz="1700" b="1"/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104581"/>
                  </a:ext>
                </a:extLst>
              </a:tr>
              <a:tr h="2300874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b="1" i="0" u="none" strike="noStrike" noProof="0">
                          <a:latin typeface="Calibri"/>
                        </a:rPr>
                        <a:t>ZATRUDNIENIE ZNAJDZIESZ: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b="1" i="0" u="none" strike="noStrike" noProof="0">
                          <a:latin typeface="Calibri"/>
                        </a:rPr>
                        <a:t>W ZAKŁADACH HOTELARSKICH, OŚRODKACH WYPOCZYNKOWYCH, ZAKŁADACH UZDROWISKOWYCH, KWATERACH PRYWATNYCH,  ORGANACH ADMINISTRACJI </a:t>
                      </a:r>
                      <a:br>
                        <a:rPr lang="pl-PL" sz="1600" b="1" i="0" u="none" strike="noStrike" noProof="0">
                          <a:latin typeface="Calibri"/>
                        </a:rPr>
                      </a:br>
                      <a:r>
                        <a:rPr lang="pl-PL" sz="1600" b="1" i="0" u="none" strike="noStrike" noProof="0">
                          <a:latin typeface="Calibri"/>
                        </a:rPr>
                        <a:t>SAMORZĄDOWEJ, BRANŻOWYCH ORGANIZACJACH I STOWARZYSZENIACH, </a:t>
                      </a:r>
                      <a:br>
                        <a:rPr lang="pl-PL" sz="1600" b="1" i="0" u="none" strike="noStrike" noProof="0">
                          <a:latin typeface="Calibri"/>
                        </a:rPr>
                      </a:br>
                      <a:r>
                        <a:rPr lang="pl-PL" sz="1600" b="1" i="0" u="none" strike="noStrike" noProof="0"/>
                        <a:t>MOŻESZ TAKŻE PROWADZIĆ WŁASNĄ FIRMĘ</a:t>
                      </a:r>
                      <a:endParaRPr lang="pl-PL" sz="1600" b="1"/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3600" b="1" i="0" u="none" strike="noStrike" noProof="0">
                          <a:latin typeface="Calibri"/>
                        </a:rPr>
                        <a:t>ZDOBĄDŹ ZAWÓD</a:t>
                      </a:r>
                      <a:endParaRPr lang="en-US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pl-PL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pl-PL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pl-PL" sz="3600" b="1" i="0" u="none" strike="noStrike" noProof="0">
                          <a:latin typeface="Calibri"/>
                        </a:rPr>
                        <a:t>SPEŁNIJ MARZENIA</a:t>
                      </a:r>
                      <a:endParaRPr lang="pl-PL"/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926089"/>
                  </a:ext>
                </a:extLst>
              </a:tr>
            </a:tbl>
          </a:graphicData>
        </a:graphic>
      </p:graphicFrame>
      <p:pic>
        <p:nvPicPr>
          <p:cNvPr id="5" name="Obraz 5">
            <a:extLst>
              <a:ext uri="{FF2B5EF4-FFF2-40B4-BE49-F238E27FC236}">
                <a16:creationId xmlns:a16="http://schemas.microsoft.com/office/drawing/2014/main" id="{F147E2DA-8FAF-4FEC-9984-B3A53CAE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304" y="150499"/>
            <a:ext cx="4162815" cy="1682286"/>
          </a:xfrm>
          <a:prstGeom prst="rect">
            <a:avLst/>
          </a:prstGeom>
        </p:spPr>
      </p:pic>
      <p:pic>
        <p:nvPicPr>
          <p:cNvPr id="9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82B82348-BDAF-4D0B-AF60-BEF2E483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980" y="5145261"/>
            <a:ext cx="1278699" cy="1149915"/>
          </a:xfrm>
          <a:prstGeom prst="rect">
            <a:avLst/>
          </a:prstGeom>
        </p:spPr>
      </p:pic>
      <p:pic>
        <p:nvPicPr>
          <p:cNvPr id="6" name="Obraz 6" descr="Obraz zawierający tekst, kobieta, osoba, pozujący&#10;&#10;Opis wygenerowany automatycznie">
            <a:extLst>
              <a:ext uri="{FF2B5EF4-FFF2-40B4-BE49-F238E27FC236}">
                <a16:creationId xmlns:a16="http://schemas.microsoft.com/office/drawing/2014/main" id="{AF11EFE5-2C7B-4773-B5D1-03F75175B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" y="4696427"/>
            <a:ext cx="3638550" cy="2046670"/>
          </a:xfrm>
          <a:prstGeom prst="rect">
            <a:avLst/>
          </a:prstGeom>
        </p:spPr>
      </p:pic>
      <p:pic>
        <p:nvPicPr>
          <p:cNvPr id="3" name="Obraz 6" descr="Obraz zawierający tekst, osoba, wewnątrz, komputer&#10;&#10;Opis wygenerowany automatycznie">
            <a:extLst>
              <a:ext uri="{FF2B5EF4-FFF2-40B4-BE49-F238E27FC236}">
                <a16:creationId xmlns:a16="http://schemas.microsoft.com/office/drawing/2014/main" id="{D1FB3443-676D-4792-A024-B3F3FEE1F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" y="2028825"/>
            <a:ext cx="3324225" cy="2495550"/>
          </a:xfrm>
          <a:prstGeom prst="rect">
            <a:avLst/>
          </a:prstGeom>
        </p:spPr>
      </p:pic>
      <p:pic>
        <p:nvPicPr>
          <p:cNvPr id="7" name="Obraz 9" descr="Obraz zawierający tekst, ściana, wewnątrz, osoba&#10;&#10;Opis wygenerowany automatycznie">
            <a:extLst>
              <a:ext uri="{FF2B5EF4-FFF2-40B4-BE49-F238E27FC236}">
                <a16:creationId xmlns:a16="http://schemas.microsoft.com/office/drawing/2014/main" id="{A6A1EBC1-77AC-4979-B4C0-7B87DB22AD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8" y="66675"/>
            <a:ext cx="3000375" cy="2000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4382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236E0934-89D4-4C7C-9F6D-C380CA1B2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062654"/>
              </p:ext>
            </p:extLst>
          </p:nvPr>
        </p:nvGraphicFramePr>
        <p:xfrm>
          <a:off x="-10438" y="10438"/>
          <a:ext cx="12239579" cy="6845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623">
                  <a:extLst>
                    <a:ext uri="{9D8B030D-6E8A-4147-A177-3AD203B41FA5}">
                      <a16:colId xmlns:a16="http://schemas.microsoft.com/office/drawing/2014/main" val="967609578"/>
                    </a:ext>
                  </a:extLst>
                </a:gridCol>
                <a:gridCol w="4249482">
                  <a:extLst>
                    <a:ext uri="{9D8B030D-6E8A-4147-A177-3AD203B41FA5}">
                      <a16:colId xmlns:a16="http://schemas.microsoft.com/office/drawing/2014/main" val="3713134075"/>
                    </a:ext>
                  </a:extLst>
                </a:gridCol>
                <a:gridCol w="4010474">
                  <a:extLst>
                    <a:ext uri="{9D8B030D-6E8A-4147-A177-3AD203B41FA5}">
                      <a16:colId xmlns:a16="http://schemas.microsoft.com/office/drawing/2014/main" val="3732131639"/>
                    </a:ext>
                  </a:extLst>
                </a:gridCol>
              </a:tblGrid>
              <a:tr h="1996335">
                <a:tc>
                  <a:txBody>
                    <a:bodyPr/>
                    <a:lstStyle/>
                    <a:p>
                      <a:endParaRPr lang="pl-PL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34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PRAGNIESZ </a:t>
                      </a:r>
                      <a:br>
                        <a:rPr lang="pl-PL" sz="3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pl-PL" sz="34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POŁĄCZYĆ</a:t>
                      </a:r>
                      <a:r>
                        <a:rPr lang="pl-PL" sz="3400" b="1" i="0" u="none" strike="noStrike" noProof="0">
                          <a:latin typeface="Calibri"/>
                        </a:rPr>
                        <a:t> </a:t>
                      </a:r>
                      <a:br>
                        <a:rPr lang="pl-PL" sz="3400" b="1" i="0" u="none" strike="noStrike" noProof="0">
                          <a:latin typeface="Calibri"/>
                        </a:rPr>
                      </a:br>
                      <a:r>
                        <a:rPr lang="pl-PL" sz="3400" b="1" i="0" u="none" strike="noStrike" noProof="0">
                          <a:solidFill>
                            <a:srgbClr val="FF0000"/>
                          </a:solidFill>
                          <a:latin typeface="Calibri"/>
                        </a:rPr>
                        <a:t>PRACĘ Z PASJĄ?</a:t>
                      </a:r>
                      <a:endParaRPr lang="pl-PL" sz="3400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017352"/>
                  </a:ext>
                </a:extLst>
              </a:tr>
              <a:tr h="2547937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400" b="1">
                          <a:solidFill>
                            <a:schemeClr val="bg1"/>
                          </a:solidFill>
                        </a:rPr>
                        <a:t>TECHNIK ORGANIZACJI TURYSTYKI</a:t>
                      </a:r>
                      <a:endParaRPr lang="pl-PL" sz="34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700" b="1"/>
                        <a:t>Technik organizacji turystyki to: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/>
                        <a:t>niezastąpiony specjalista do spraw turystyki</a:t>
                      </a:r>
                      <a:endParaRPr lang="pl-PL" b="1"/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/>
                        <a:t>doskonały organizator  imprez, kongresów i konferencji</a:t>
                      </a:r>
                      <a:endParaRPr lang="pl-PL" b="1"/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/>
                        <a:t>znakomity rezydent biura podróży</a:t>
                      </a:r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>
                          <a:latin typeface="Calibri"/>
                        </a:rPr>
                        <a:t>profesjonalny animator czasu wolnego</a:t>
                      </a:r>
                      <a:endParaRPr lang="pl-PL" b="1"/>
                    </a:p>
                    <a:p>
                      <a:pPr marL="285750" lvl="0" indent="-285750">
                        <a:buFont typeface="Wingdings"/>
                        <a:buChar char="ü"/>
                      </a:pPr>
                      <a:r>
                        <a:rPr lang="pl-PL" sz="1700" b="1" i="0" u="none" strike="noStrike" noProof="0">
                          <a:latin typeface="Calibri"/>
                        </a:rPr>
                        <a:t>perfekcyjny pracownik informacji turystycznej ...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104581"/>
                  </a:ext>
                </a:extLst>
              </a:tr>
              <a:tr h="2300874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b="1" i="0" u="none" strike="noStrike" noProof="0">
                          <a:latin typeface="Calibri"/>
                        </a:rPr>
                        <a:t>ZATRUDNIENIE ZNAJDZIESZ: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b="1" i="0" u="none" strike="noStrike" noProof="0"/>
                        <a:t>W BIURACH PODRÓŻY, DZIAŁACH PROMOCJI TURYSTYKI MIAST I GMIN, JEDNOSTKACH OBSŁUGI RUCHU TURYSTYCZNEGO, </a:t>
                      </a:r>
                      <a:br>
                        <a:rPr lang="pl-PL" sz="1600" b="1" i="0" u="none" strike="noStrike" noProof="0"/>
                      </a:br>
                      <a:r>
                        <a:rPr lang="pl-PL" sz="1600" b="1" i="0" u="none" strike="noStrike" noProof="0"/>
                        <a:t>PLACÓWKACH INFORMACJI TURYSTYCZNEJ, ADMINISTRACJI RZĄDOWEJ </a:t>
                      </a:r>
                      <a:br>
                        <a:rPr lang="pl-PL" sz="1600" b="1" i="0" u="none" strike="noStrike" noProof="0"/>
                      </a:br>
                      <a:r>
                        <a:rPr lang="pl-PL" sz="1600" b="1" i="0" u="none" strike="noStrike" noProof="0"/>
                        <a:t>I SAMORZĄDOWEJ, BIURACH ORGANIZATORÓW KONGRESÓW I KONFERENCJI, </a:t>
                      </a:r>
                      <a:br>
                        <a:rPr lang="pl-PL" sz="1600" b="1" i="0" u="none" strike="noStrike" noProof="0"/>
                      </a:br>
                      <a:r>
                        <a:rPr lang="pl-PL" sz="1600" b="1" i="0" u="none" strike="noStrike" noProof="0">
                          <a:latin typeface="Calibri"/>
                        </a:rPr>
                        <a:t>MOŻESZ TAKŻE PROWADZIĆ WŁASNĄ FIRMĘ</a:t>
                      </a:r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3600" b="1" i="0" u="none" strike="noStrike" noProof="0">
                          <a:latin typeface="Calibri"/>
                        </a:rPr>
                        <a:t>ZDOBĄDŹ ZAWÓD</a:t>
                      </a:r>
                      <a:endParaRPr lang="en-US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pl-PL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pl-PL" sz="36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pl-PL" sz="3600" b="1" i="0" u="none" strike="noStrike" noProof="0">
                          <a:latin typeface="Calibri"/>
                        </a:rPr>
                        <a:t>SPEŁNIJ MARZENIA</a:t>
                      </a:r>
                      <a:endParaRPr lang="pl-PL"/>
                    </a:p>
                  </a:txBody>
                  <a:tcPr anchor="ctr">
                    <a:lnL w="19050">
                      <a:solidFill>
                        <a:schemeClr val="bg1"/>
                      </a:solidFill>
                    </a:lnL>
                    <a:lnR w="19050">
                      <a:solidFill>
                        <a:schemeClr val="bg1"/>
                      </a:solidFill>
                    </a:lnR>
                    <a:lnT w="19050">
                      <a:solidFill>
                        <a:schemeClr val="bg1"/>
                      </a:solidFill>
                    </a:lnT>
                    <a:lnB w="19050">
                      <a:solidFill>
                        <a:schemeClr val="bg1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926089"/>
                  </a:ext>
                </a:extLst>
              </a:tr>
            </a:tbl>
          </a:graphicData>
        </a:graphic>
      </p:graphicFrame>
      <p:pic>
        <p:nvPicPr>
          <p:cNvPr id="5" name="Obraz 5">
            <a:extLst>
              <a:ext uri="{FF2B5EF4-FFF2-40B4-BE49-F238E27FC236}">
                <a16:creationId xmlns:a16="http://schemas.microsoft.com/office/drawing/2014/main" id="{F147E2DA-8FAF-4FEC-9984-B3A53CAE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304" y="150499"/>
            <a:ext cx="4162815" cy="1682286"/>
          </a:xfrm>
          <a:prstGeom prst="rect">
            <a:avLst/>
          </a:prstGeom>
        </p:spPr>
      </p:pic>
      <p:pic>
        <p:nvPicPr>
          <p:cNvPr id="9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82B82348-BDAF-4D0B-AF60-BEF2E483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130" y="5211936"/>
            <a:ext cx="1278699" cy="1149915"/>
          </a:xfrm>
          <a:prstGeom prst="rect">
            <a:avLst/>
          </a:prstGeom>
        </p:spPr>
      </p:pic>
      <p:pic>
        <p:nvPicPr>
          <p:cNvPr id="2" name="Obraz 5" descr="Obraz zawierający tekst, niebo, zewnętrzne, roślina&#10;&#10;Opis wygenerowany automatycznie">
            <a:extLst>
              <a:ext uri="{FF2B5EF4-FFF2-40B4-BE49-F238E27FC236}">
                <a16:creationId xmlns:a16="http://schemas.microsoft.com/office/drawing/2014/main" id="{204EAA92-1D97-411D-AF82-7075A813A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277077"/>
            <a:ext cx="3676650" cy="20561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7" descr="Obraz zawierający osoba, pozujący, zewnętrzne, grupa&#10;&#10;Opis wygenerowany automatycznie">
            <a:extLst>
              <a:ext uri="{FF2B5EF4-FFF2-40B4-BE49-F238E27FC236}">
                <a16:creationId xmlns:a16="http://schemas.microsoft.com/office/drawing/2014/main" id="{FFF74D13-7A8F-4A26-81B6-734B64B4F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5" y="146951"/>
            <a:ext cx="3390900" cy="1715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82097038-21BB-4DE7-9319-2CBF20245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4672511"/>
            <a:ext cx="2743200" cy="2027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39760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20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Sukcesy w konkursach i olimpiadach</vt:lpstr>
      <vt:lpstr>Konkursy ekonomiczne</vt:lpstr>
      <vt:lpstr>Olimpiada Wiedzy o Turystyce i Wiedzy Hotelarskiej</vt:lpstr>
      <vt:lpstr>Prezentacja programu PowerPoint</vt:lpstr>
      <vt:lpstr>Wyjazdy w ramach projektów</vt:lpstr>
      <vt:lpstr>Nasz czas wolny</vt:lpstr>
      <vt:lpstr>Internat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3</cp:revision>
  <dcterms:created xsi:type="dcterms:W3CDTF">2021-01-30T19:18:06Z</dcterms:created>
  <dcterms:modified xsi:type="dcterms:W3CDTF">2021-02-26T23:50:03Z</dcterms:modified>
</cp:coreProperties>
</file>