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7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52" r:id="rId10"/>
    <p:sldId id="453" r:id="rId11"/>
    <p:sldId id="454" r:id="rId12"/>
    <p:sldId id="455" r:id="rId13"/>
    <p:sldId id="456" r:id="rId14"/>
    <p:sldId id="457" r:id="rId15"/>
    <p:sldId id="460" r:id="rId16"/>
    <p:sldId id="462" r:id="rId17"/>
    <p:sldId id="463" r:id="rId18"/>
  </p:sldIdLst>
  <p:sldSz cx="10039350" cy="7562850"/>
  <p:notesSz cx="9928225" cy="6797675"/>
  <p:defaultTextStyle>
    <a:defPPr>
      <a:defRPr lang="de-DE"/>
    </a:defPPr>
    <a:lvl1pPr marL="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92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84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876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168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752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044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336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140543A-9984-4281-8349-E46EAF58647A}">
          <p14:sldIdLst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52"/>
            <p14:sldId id="453"/>
            <p14:sldId id="454"/>
            <p14:sldId id="455"/>
            <p14:sldId id="456"/>
            <p14:sldId id="457"/>
            <p14:sldId id="460"/>
            <p14:sldId id="462"/>
            <p14:sldId id="463"/>
          </p14:sldIdLst>
        </p14:section>
        <p14:section name="Sekcja bez tytułu" id="{DA33E71F-843D-43B4-A954-5BE8C0AEF4C5}">
          <p14:sldIdLst/>
        </p14:section>
      </p14:sectionLst>
    </p:ex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609">
          <p15:clr>
            <a:srgbClr val="A4A3A4"/>
          </p15:clr>
        </p15:guide>
        <p15:guide id="2" orient="horz" pos="4415">
          <p15:clr>
            <a:srgbClr val="A4A3A4"/>
          </p15:clr>
        </p15:guide>
        <p15:guide id="3" orient="horz" pos="1019">
          <p15:clr>
            <a:srgbClr val="A4A3A4"/>
          </p15:clr>
        </p15:guide>
        <p15:guide id="4" pos="531">
          <p15:clr>
            <a:srgbClr val="A4A3A4"/>
          </p15:clr>
        </p15:guide>
        <p15:guide id="5" pos="5755">
          <p15:clr>
            <a:srgbClr val="A4A3A4"/>
          </p15:clr>
        </p15:guide>
        <p15:guide id="6" pos="29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n Leoprechting, Konstantin" initials="vLK" lastIdx="16" clrIdx="0"/>
  <p:cmAuthor id="1" name="Romina Kleinau" initials="" lastIdx="0" clrIdx="1"/>
  <p:cmAuthor id="2" name="Benjamin Domjahn" initials="BDO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1"/>
    <a:srgbClr val="FFD5DA"/>
    <a:srgbClr val="EA4E3E"/>
    <a:srgbClr val="FFE1E5"/>
    <a:srgbClr val="FEFDFE"/>
    <a:srgbClr val="FFAE00"/>
    <a:srgbClr val="FFFDFE"/>
    <a:srgbClr val="FFFDFF"/>
    <a:srgbClr val="FFFFFE"/>
    <a:srgbClr val="FF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664" autoAdjust="0"/>
  </p:normalViewPr>
  <p:slideViewPr>
    <p:cSldViewPr>
      <p:cViewPr varScale="1">
        <p:scale>
          <a:sx n="73" d="100"/>
          <a:sy n="73" d="100"/>
        </p:scale>
        <p:origin x="-2370" y="-90"/>
      </p:cViewPr>
      <p:guideLst>
        <p:guide orient="horz" pos="1475"/>
        <p:guide orient="horz" pos="4151"/>
        <p:guide orient="horz" pos="295"/>
        <p:guide pos="6246"/>
        <p:guide pos="6065"/>
        <p:guide pos="3207"/>
        <p:guide pos="3117"/>
        <p:guide pos="4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3006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81733215880613E-2"/>
          <c:y val="0.11981670658484896"/>
          <c:w val="0.94610932170470563"/>
          <c:h val="0.8898599080388917"/>
        </c:manualLayout>
      </c:layout>
      <c:pieChart>
        <c:varyColors val="1"/>
        <c:ser>
          <c:idx val="1"/>
          <c:order val="0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cat>
            <c:strRef>
              <c:f>Arkusz1!$A$2:$A$5</c:f>
              <c:strCache>
                <c:ptCount val="2"/>
                <c:pt idx="0">
                  <c:v>potencjalni</c:v>
                </c:pt>
                <c:pt idx="1">
                  <c:v>realni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48000</c:v>
                </c:pt>
                <c:pt idx="1">
                  <c:v>2660</c:v>
                </c:pt>
              </c:numCache>
            </c:numRef>
          </c:val>
        </c:ser>
        <c:ser>
          <c:idx val="2"/>
          <c:order val="1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Arkusz1!$A$2:$A$5</c:f>
              <c:strCache>
                <c:ptCount val="2"/>
                <c:pt idx="0">
                  <c:v>potencjalni</c:v>
                </c:pt>
                <c:pt idx="1">
                  <c:v>realni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700" y="0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34828DE1-0E11-B64D-A41F-7A43EB8E707E}" type="datetimeFigureOut">
              <a:rPr lang="de-DE" smtClean="0">
                <a:latin typeface="Arial"/>
              </a:rPr>
              <a:pPr/>
              <a:t>20.05.2016</a:t>
            </a:fld>
            <a:endParaRPr lang="de-DE" dirty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6612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700" y="6456612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0393E023-15B4-6147-84B2-73786978E116}" type="slidenum">
              <a:rPr lang="de-DE" smtClean="0">
                <a:latin typeface="Arial"/>
              </a:rPr>
              <a:pPr/>
              <a:t>‹#›</a:t>
            </a:fld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025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700" y="0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>
                <a:latin typeface="Arial"/>
              </a:defRPr>
            </a:lvl1pPr>
          </a:lstStyle>
          <a:p>
            <a:fld id="{6C2630E4-910F-A74D-AC68-2AD61283E0F8}" type="datetimeFigureOut">
              <a:rPr lang="de-DE" smtClean="0"/>
              <a:pPr/>
              <a:t>20.05.2016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73425" y="511175"/>
            <a:ext cx="338137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42" tIns="45721" rIns="91442" bIns="45721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700" y="6456612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>
                <a:latin typeface="Arial"/>
              </a:defRPr>
            </a:lvl1pPr>
          </a:lstStyle>
          <a:p>
            <a:fld id="{564B82E6-225B-0844-8C39-6E0930CD9BA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00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2920" rtl="0" eaLnBrk="1" latinLnBrk="0" hangingPunct="1">
      <a:defRPr sz="1400" kern="1200">
        <a:solidFill>
          <a:schemeClr val="tx1"/>
        </a:solidFill>
        <a:latin typeface="Arial"/>
        <a:ea typeface="+mn-ea"/>
        <a:cs typeface="+mn-cs"/>
      </a:defRPr>
    </a:lvl1pPr>
    <a:lvl2pPr marL="176213" indent="-176213" algn="l" defTabSz="50292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Arial"/>
        <a:ea typeface="+mn-ea"/>
        <a:cs typeface="+mn-cs"/>
      </a:defRPr>
    </a:lvl2pPr>
    <a:lvl3pPr marL="360363" indent="-184150" algn="l" defTabSz="50292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Arial"/>
        <a:ea typeface="+mn-ea"/>
        <a:cs typeface="+mn-cs"/>
      </a:defRPr>
    </a:lvl3pPr>
    <a:lvl4pPr marL="536575" indent="-195263" algn="l" defTabSz="50292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Arial"/>
        <a:ea typeface="+mn-ea"/>
        <a:cs typeface="+mn-cs"/>
      </a:defRPr>
    </a:lvl4pPr>
    <a:lvl5pPr marL="720725" indent="-203200" algn="l" defTabSz="50292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Arial"/>
        <a:ea typeface="+mn-ea"/>
        <a:cs typeface="+mn-cs"/>
      </a:defRPr>
    </a:lvl5pPr>
    <a:lvl6pPr marL="251460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752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044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336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194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08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08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08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08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081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081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081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41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83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42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31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35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34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44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82E6-225B-0844-8C39-6E0930CD9BA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0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_Vo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5198" y="2214748"/>
            <a:ext cx="8892989" cy="3186857"/>
          </a:xfrm>
        </p:spPr>
        <p:txBody>
          <a:bodyPr anchor="t" anchorCtr="0"/>
          <a:lstStyle>
            <a:lvl1pPr>
              <a:defRPr sz="4800" b="0" i="1" spc="-15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8692083" y="6866339"/>
            <a:ext cx="5019675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200" noProof="0" dirty="0" smtClean="0"/>
              <a:t>www.dkms.pl</a:t>
            </a:r>
            <a:endParaRPr lang="en-GB" sz="1200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5" y="5113573"/>
            <a:ext cx="338844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4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ell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ellenplatzhalter 3"/>
          <p:cNvSpPr>
            <a:spLocks noGrp="1"/>
          </p:cNvSpPr>
          <p:nvPr>
            <p:ph type="tbl" sz="quarter" idx="13"/>
          </p:nvPr>
        </p:nvSpPr>
        <p:spPr>
          <a:xfrm>
            <a:off x="411163" y="2233612"/>
            <a:ext cx="9217025" cy="3960081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table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0400" y="385200"/>
            <a:ext cx="9217788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11163" y="6409717"/>
            <a:ext cx="9217025" cy="214282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180000" indent="-1800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latin typeface="Arial"/>
              </a:defRPr>
            </a:lvl2pPr>
            <a:lvl3pPr marL="355600" indent="-17938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Tabellen-/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0400" y="385199"/>
            <a:ext cx="9217788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5091113" y="2161245"/>
            <a:ext cx="4537075" cy="4393713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Aft>
                <a:spcPts val="600"/>
              </a:spcAft>
              <a:defRPr sz="2400">
                <a:latin typeface="Arial"/>
              </a:defRPr>
            </a:lvl1pPr>
            <a:lvl2pPr marL="266700" indent="-2667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latin typeface="Arial"/>
              </a:defRPr>
            </a:lvl2pPr>
            <a:lvl3pPr marL="542925" indent="-277813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447675" indent="-44767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6409717"/>
            <a:ext cx="4537075" cy="214282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Tabellenplatzhalter 3"/>
          <p:cNvSpPr>
            <a:spLocks noGrp="1"/>
          </p:cNvSpPr>
          <p:nvPr>
            <p:ph type="tbl" sz="quarter" idx="13"/>
          </p:nvPr>
        </p:nvSpPr>
        <p:spPr>
          <a:xfrm>
            <a:off x="411163" y="2233612"/>
            <a:ext cx="4537075" cy="3960081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table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36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gramm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0400" y="385199"/>
            <a:ext cx="9217788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 b="1"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 b="1"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 b="1"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11163" y="2233613"/>
            <a:ext cx="9217025" cy="3960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>
                <a:latin typeface="Arial"/>
              </a:defRPr>
            </a:lvl1pPr>
          </a:lstStyle>
          <a:p>
            <a:r>
              <a:rPr lang="en-US" smtClean="0"/>
              <a:t>Click icon to add chart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11163" y="6409716"/>
            <a:ext cx="9217025" cy="21428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180000" indent="-1800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latin typeface="Arial"/>
              </a:defRPr>
            </a:lvl2pPr>
            <a:lvl3pPr marL="355600" indent="-17938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710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gramm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0400" y="385199"/>
            <a:ext cx="9217788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11163" y="2233613"/>
            <a:ext cx="9217025" cy="279180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>
                <a:latin typeface="Arial"/>
              </a:defRPr>
            </a:lvl1pPr>
          </a:lstStyle>
          <a:p>
            <a:r>
              <a:rPr lang="en-US" smtClean="0"/>
              <a:t>Click icon to add chart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11163" y="5101270"/>
            <a:ext cx="9217025" cy="22832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411163" y="5552115"/>
            <a:ext cx="9217025" cy="103759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Aft>
                <a:spcPts val="600"/>
              </a:spcAft>
              <a:defRPr sz="2400">
                <a:latin typeface="Arial"/>
              </a:defRPr>
            </a:lvl1pPr>
            <a:lvl2pPr marL="266700" indent="-2667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2pPr>
            <a:lvl3pPr marL="542925" indent="-2762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447675" indent="-44767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14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gramm-/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0400" y="385200"/>
            <a:ext cx="9217788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11163" y="2233613"/>
            <a:ext cx="5976663" cy="3960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>
                <a:latin typeface="Arial"/>
              </a:defRPr>
            </a:lvl1pPr>
          </a:lstStyle>
          <a:p>
            <a:r>
              <a:rPr lang="en-US" smtClean="0"/>
              <a:t>Click icon to add chart</a:t>
            </a:r>
            <a:endParaRPr lang="de-DE" dirty="0"/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6480000" y="2196000"/>
            <a:ext cx="3148188" cy="4393713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Aft>
                <a:spcPts val="1200"/>
              </a:spcAft>
              <a:defRPr sz="2400">
                <a:latin typeface="Arial"/>
              </a:defRPr>
            </a:lvl1pPr>
            <a:lvl2pPr marL="266700" indent="-26670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latin typeface="Arial"/>
              </a:defRPr>
            </a:lvl2pPr>
            <a:lvl3pPr marL="542925" indent="-277813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447675" indent="-447675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11164" y="6409716"/>
            <a:ext cx="5976664" cy="21428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180000" indent="-1800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latin typeface="Arial"/>
              </a:defRPr>
            </a:lvl2pPr>
            <a:lvl3pPr marL="355600" indent="-17938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59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/ leer / Info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0400" y="385199"/>
            <a:ext cx="9217788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11163" y="6409717"/>
            <a:ext cx="9217025" cy="214282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180000" indent="-1800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latin typeface="Arial"/>
              </a:defRPr>
            </a:lvl2pPr>
            <a:lvl3pPr marL="355600" indent="-17938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78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lle Inhalte / 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sz="quarter" idx="16"/>
          </p:nvPr>
        </p:nvSpPr>
        <p:spPr>
          <a:xfrm>
            <a:off x="411163" y="397048"/>
            <a:ext cx="9217025" cy="59402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 marL="0">
              <a:spcAft>
                <a:spcPts val="0"/>
              </a:spcAft>
              <a:buFontTx/>
              <a:buNone/>
              <a:defRPr/>
            </a:lvl1pPr>
            <a:lvl2pPr marL="0">
              <a:spcAft>
                <a:spcPts val="0"/>
              </a:spcAft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/>
            </a:lvl3pPr>
            <a:lvl4pPr marL="0" indent="0">
              <a:spcAft>
                <a:spcPts val="0"/>
              </a:spcAft>
              <a:buFontTx/>
              <a:buNone/>
              <a:defRPr/>
            </a:lvl4pPr>
            <a:lvl5pPr marL="0" indent="0">
              <a:spcAft>
                <a:spcPts val="0"/>
              </a:spcAft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11163" y="6409716"/>
            <a:ext cx="9217025" cy="21428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180000" indent="-1800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latin typeface="Arial"/>
              </a:defRPr>
            </a:lvl2pPr>
            <a:lvl3pPr marL="355600" indent="-17938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61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a_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f der gleichen Seite des Rechtecks liegende Ecken abrunden 12"/>
          <p:cNvSpPr/>
          <p:nvPr userDrawn="1"/>
        </p:nvSpPr>
        <p:spPr>
          <a:xfrm rot="5400000">
            <a:off x="908381" y="33493"/>
            <a:ext cx="1997999" cy="3814763"/>
          </a:xfrm>
          <a:prstGeom prst="round2SameRect">
            <a:avLst>
              <a:gd name="adj1" fmla="val 6935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1163" y="1352203"/>
            <a:ext cx="3276364" cy="1493118"/>
          </a:xfrm>
        </p:spPr>
        <p:txBody>
          <a:bodyPr anchor="t" anchorCtr="0"/>
          <a:lstStyle>
            <a:lvl1pPr>
              <a:lnSpc>
                <a:spcPct val="105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11163" y="3313373"/>
            <a:ext cx="5019675" cy="198054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100" b="1" noProof="0" dirty="0" smtClean="0">
                <a:solidFill>
                  <a:schemeClr val="tx1"/>
                </a:solidFill>
              </a:rPr>
              <a:t>F</a:t>
            </a:r>
            <a:r>
              <a:rPr lang="pl-PL" sz="1100" b="1" noProof="0" dirty="0" err="1" smtClean="0">
                <a:solidFill>
                  <a:schemeClr val="tx1"/>
                </a:solidFill>
              </a:rPr>
              <a:t>undacja</a:t>
            </a:r>
            <a:r>
              <a:rPr lang="en-GB" sz="1100" b="1" noProof="0" dirty="0" smtClean="0">
                <a:solidFill>
                  <a:srgbClr val="E2001A"/>
                </a:solidFill>
              </a:rPr>
              <a:t> DKMS </a:t>
            </a:r>
            <a:endParaRPr lang="pl-PL" sz="1100" b="1" noProof="0" dirty="0" smtClean="0">
              <a:solidFill>
                <a:srgbClr val="E2001A"/>
              </a:solidFill>
            </a:endParaRPr>
          </a:p>
          <a:p>
            <a:pPr>
              <a:lnSpc>
                <a:spcPct val="130000"/>
              </a:lnSpc>
            </a:pPr>
            <a:r>
              <a:rPr lang="pl-PL" sz="1100" b="1" noProof="0" dirty="0" smtClean="0">
                <a:solidFill>
                  <a:schemeClr val="tx1"/>
                </a:solidFill>
              </a:rPr>
              <a:t>Baza</a:t>
            </a:r>
            <a:r>
              <a:rPr lang="pl-PL" sz="1100" b="1" baseline="0" noProof="0" dirty="0" smtClean="0">
                <a:solidFill>
                  <a:schemeClr val="tx1"/>
                </a:solidFill>
              </a:rPr>
              <a:t> Dawców Komórek Macierzystych Polska</a:t>
            </a:r>
          </a:p>
          <a:p>
            <a:pPr>
              <a:lnSpc>
                <a:spcPct val="130000"/>
              </a:lnSpc>
            </a:pPr>
            <a:r>
              <a:rPr lang="en-GB" sz="1100" baseline="0" noProof="0" dirty="0" err="1" smtClean="0">
                <a:solidFill>
                  <a:prstClr val="black"/>
                </a:solidFill>
              </a:rPr>
              <a:t>ul</a:t>
            </a:r>
            <a:r>
              <a:rPr lang="en-GB" sz="1100" baseline="0" noProof="0" dirty="0" smtClean="0">
                <a:solidFill>
                  <a:prstClr val="black"/>
                </a:solidFill>
              </a:rPr>
              <a:t>. </a:t>
            </a:r>
            <a:r>
              <a:rPr lang="en-GB" sz="1100" baseline="0" noProof="0" dirty="0" err="1" smtClean="0">
                <a:solidFill>
                  <a:prstClr val="black"/>
                </a:solidFill>
              </a:rPr>
              <a:t>Altowa</a:t>
            </a:r>
            <a:r>
              <a:rPr lang="en-GB" sz="1100" baseline="0" noProof="0" dirty="0" smtClean="0">
                <a:solidFill>
                  <a:prstClr val="black"/>
                </a:solidFill>
              </a:rPr>
              <a:t> 6 lok.9</a:t>
            </a:r>
            <a:r>
              <a:rPr lang="en-GB" sz="1100" noProof="0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GB" sz="1100" noProof="0" dirty="0" smtClean="0">
                <a:solidFill>
                  <a:prstClr val="black"/>
                </a:solidFill>
              </a:rPr>
              <a:t>02-386 Warszawa </a:t>
            </a:r>
          </a:p>
          <a:p>
            <a:pPr>
              <a:lnSpc>
                <a:spcPct val="130000"/>
              </a:lnSpc>
            </a:pPr>
            <a:r>
              <a:rPr lang="en-GB" sz="1100" baseline="0" noProof="0" dirty="0" smtClean="0">
                <a:solidFill>
                  <a:prstClr val="black"/>
                </a:solidFill>
              </a:rPr>
              <a:t>T 22 882 94 00  F 22 882 94 02</a:t>
            </a:r>
            <a:r>
              <a:rPr lang="en-GB" sz="1100" noProof="0" dirty="0" smtClean="0">
                <a:solidFill>
                  <a:prstClr val="black"/>
                </a:solidFill>
              </a:rPr>
              <a:t/>
            </a:r>
            <a:br>
              <a:rPr lang="en-GB" sz="1100" noProof="0" dirty="0" smtClean="0">
                <a:solidFill>
                  <a:prstClr val="black"/>
                </a:solidFill>
              </a:rPr>
            </a:br>
            <a:r>
              <a:rPr lang="en-GB" sz="1100" noProof="0" dirty="0" smtClean="0">
                <a:solidFill>
                  <a:prstClr val="black"/>
                </a:solidFill>
              </a:rPr>
              <a:t>kontakt@dkms.pl</a:t>
            </a:r>
          </a:p>
          <a:p>
            <a:pPr>
              <a:lnSpc>
                <a:spcPct val="130000"/>
              </a:lnSpc>
            </a:pPr>
            <a:endParaRPr lang="en-GB" sz="1100" noProof="0" dirty="0" smtClean="0"/>
          </a:p>
          <a:p>
            <a:pPr>
              <a:lnSpc>
                <a:spcPct val="130000"/>
              </a:lnSpc>
            </a:pPr>
            <a:r>
              <a:rPr lang="en-GB" sz="1100" noProof="0" dirty="0" smtClean="0"/>
              <a:t>www.dkms.pl   </a:t>
            </a:r>
          </a:p>
          <a:p>
            <a:pPr>
              <a:lnSpc>
                <a:spcPct val="130000"/>
              </a:lnSpc>
            </a:pPr>
            <a:r>
              <a:rPr lang="en-GB" sz="1100" noProof="0" dirty="0" smtClean="0"/>
              <a:t>© DKMS 2014</a:t>
            </a:r>
            <a:endParaRPr lang="en-GB" sz="1100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55" y="5113573"/>
            <a:ext cx="338844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0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b_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1163" y="4321163"/>
            <a:ext cx="5019675" cy="198054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100" b="1" noProof="0" dirty="0" smtClean="0">
                <a:solidFill>
                  <a:schemeClr val="tx1"/>
                </a:solidFill>
              </a:rPr>
              <a:t>F</a:t>
            </a:r>
            <a:r>
              <a:rPr lang="pl-PL" sz="1100" b="1" noProof="0" dirty="0" err="1" smtClean="0">
                <a:solidFill>
                  <a:schemeClr val="tx1"/>
                </a:solidFill>
              </a:rPr>
              <a:t>undacja</a:t>
            </a:r>
            <a:r>
              <a:rPr lang="en-GB" sz="1100" b="1" noProof="0" dirty="0" smtClean="0">
                <a:solidFill>
                  <a:srgbClr val="E2001A"/>
                </a:solidFill>
              </a:rPr>
              <a:t> DKMS </a:t>
            </a:r>
            <a:endParaRPr lang="pl-PL" sz="1100" b="1" noProof="0" dirty="0" smtClean="0">
              <a:solidFill>
                <a:srgbClr val="E2001A"/>
              </a:solidFill>
            </a:endParaRPr>
          </a:p>
          <a:p>
            <a:pPr>
              <a:lnSpc>
                <a:spcPct val="130000"/>
              </a:lnSpc>
            </a:pPr>
            <a:r>
              <a:rPr lang="pl-PL" sz="1100" b="1" noProof="0" dirty="0" smtClean="0">
                <a:solidFill>
                  <a:schemeClr val="tx1"/>
                </a:solidFill>
              </a:rPr>
              <a:t>Baza</a:t>
            </a:r>
            <a:r>
              <a:rPr lang="pl-PL" sz="1100" b="1" baseline="0" noProof="0" dirty="0" smtClean="0">
                <a:solidFill>
                  <a:schemeClr val="tx1"/>
                </a:solidFill>
              </a:rPr>
              <a:t> Dawców Komórek Macierzystych Polska</a:t>
            </a:r>
          </a:p>
          <a:p>
            <a:pPr>
              <a:lnSpc>
                <a:spcPct val="130000"/>
              </a:lnSpc>
            </a:pPr>
            <a:r>
              <a:rPr lang="en-GB" sz="1100" baseline="0" noProof="0" dirty="0" err="1" smtClean="0">
                <a:solidFill>
                  <a:prstClr val="black"/>
                </a:solidFill>
              </a:rPr>
              <a:t>ul</a:t>
            </a:r>
            <a:r>
              <a:rPr lang="en-GB" sz="1100" baseline="0" noProof="0" dirty="0" smtClean="0">
                <a:solidFill>
                  <a:prstClr val="black"/>
                </a:solidFill>
              </a:rPr>
              <a:t>. </a:t>
            </a:r>
            <a:r>
              <a:rPr lang="en-GB" sz="1100" baseline="0" noProof="0" dirty="0" err="1" smtClean="0">
                <a:solidFill>
                  <a:prstClr val="black"/>
                </a:solidFill>
              </a:rPr>
              <a:t>Altowa</a:t>
            </a:r>
            <a:r>
              <a:rPr lang="en-GB" sz="1100" baseline="0" noProof="0" dirty="0" smtClean="0">
                <a:solidFill>
                  <a:prstClr val="black"/>
                </a:solidFill>
              </a:rPr>
              <a:t> 6 lok.9</a:t>
            </a:r>
            <a:r>
              <a:rPr lang="en-GB" sz="1100" noProof="0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GB" sz="1100" noProof="0" dirty="0" smtClean="0">
                <a:solidFill>
                  <a:prstClr val="black"/>
                </a:solidFill>
              </a:rPr>
              <a:t>02-386 Warszawa </a:t>
            </a:r>
          </a:p>
          <a:p>
            <a:pPr>
              <a:lnSpc>
                <a:spcPct val="130000"/>
              </a:lnSpc>
            </a:pPr>
            <a:r>
              <a:rPr lang="en-GB" sz="1100" baseline="0" noProof="0" dirty="0" smtClean="0">
                <a:solidFill>
                  <a:prstClr val="black"/>
                </a:solidFill>
              </a:rPr>
              <a:t>T 22 882 94 00  F 22 882 94 02</a:t>
            </a:r>
            <a:r>
              <a:rPr lang="en-GB" sz="1100" noProof="0" dirty="0" smtClean="0">
                <a:solidFill>
                  <a:prstClr val="black"/>
                </a:solidFill>
              </a:rPr>
              <a:t/>
            </a:r>
            <a:br>
              <a:rPr lang="en-GB" sz="1100" noProof="0" dirty="0" smtClean="0">
                <a:solidFill>
                  <a:prstClr val="black"/>
                </a:solidFill>
              </a:rPr>
            </a:br>
            <a:r>
              <a:rPr lang="en-GB" sz="1100" noProof="0" dirty="0" smtClean="0">
                <a:solidFill>
                  <a:prstClr val="black"/>
                </a:solidFill>
              </a:rPr>
              <a:t>kontakt@dkms.pl</a:t>
            </a:r>
          </a:p>
          <a:p>
            <a:pPr>
              <a:lnSpc>
                <a:spcPct val="130000"/>
              </a:lnSpc>
            </a:pPr>
            <a:endParaRPr lang="en-GB" sz="1100" noProof="0" dirty="0" smtClean="0"/>
          </a:p>
          <a:p>
            <a:pPr>
              <a:lnSpc>
                <a:spcPct val="130000"/>
              </a:lnSpc>
            </a:pPr>
            <a:r>
              <a:rPr lang="en-GB" sz="1100" noProof="0" dirty="0" smtClean="0"/>
              <a:t>www.dkms.pl   </a:t>
            </a:r>
          </a:p>
          <a:p>
            <a:pPr>
              <a:lnSpc>
                <a:spcPct val="130000"/>
              </a:lnSpc>
            </a:pPr>
            <a:r>
              <a:rPr lang="en-GB" sz="1100" noProof="0" dirty="0" smtClean="0"/>
              <a:t>© DKMS 2014</a:t>
            </a:r>
            <a:endParaRPr lang="en-GB" sz="1100" noProof="0" dirty="0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4"/>
          </p:nvPr>
        </p:nvSpPr>
        <p:spPr>
          <a:xfrm>
            <a:off x="-7876" y="0"/>
            <a:ext cx="2016000" cy="2004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1999930" y="0"/>
            <a:ext cx="2016000" cy="2004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6"/>
          </p:nvPr>
        </p:nvSpPr>
        <p:spPr>
          <a:xfrm>
            <a:off x="4007736" y="0"/>
            <a:ext cx="2016000" cy="2004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015542" y="0"/>
            <a:ext cx="2016000" cy="2004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8"/>
          </p:nvPr>
        </p:nvSpPr>
        <p:spPr>
          <a:xfrm>
            <a:off x="8023349" y="0"/>
            <a:ext cx="2016000" cy="2004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9"/>
          </p:nvPr>
        </p:nvSpPr>
        <p:spPr>
          <a:xfrm>
            <a:off x="-7876" y="2004821"/>
            <a:ext cx="2016000" cy="19924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20"/>
          </p:nvPr>
        </p:nvSpPr>
        <p:spPr>
          <a:xfrm>
            <a:off x="1999930" y="2004821"/>
            <a:ext cx="2016000" cy="19924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007735" y="2004821"/>
            <a:ext cx="2202565" cy="1992403"/>
          </a:xfrm>
          <a:custGeom>
            <a:avLst/>
            <a:gdLst>
              <a:gd name="connsiteX0" fmla="*/ 0 w 2200072"/>
              <a:gd name="connsiteY0" fmla="*/ 0 h 1992403"/>
              <a:gd name="connsiteX1" fmla="*/ 2200072 w 2200072"/>
              <a:gd name="connsiteY1" fmla="*/ 0 h 1992403"/>
              <a:gd name="connsiteX2" fmla="*/ 2200072 w 2200072"/>
              <a:gd name="connsiteY2" fmla="*/ 1992403 h 1992403"/>
              <a:gd name="connsiteX3" fmla="*/ 0 w 2200072"/>
              <a:gd name="connsiteY3" fmla="*/ 1992403 h 1992403"/>
              <a:gd name="connsiteX4" fmla="*/ 0 w 2200072"/>
              <a:gd name="connsiteY4" fmla="*/ 0 h 1992403"/>
              <a:gd name="connsiteX0" fmla="*/ 0 w 2202565"/>
              <a:gd name="connsiteY0" fmla="*/ 0 h 1992403"/>
              <a:gd name="connsiteX1" fmla="*/ 2200072 w 2202565"/>
              <a:gd name="connsiteY1" fmla="*/ 0 h 1992403"/>
              <a:gd name="connsiteX2" fmla="*/ 2202565 w 2202565"/>
              <a:gd name="connsiteY2" fmla="*/ 1316229 h 1992403"/>
              <a:gd name="connsiteX3" fmla="*/ 2200072 w 2202565"/>
              <a:gd name="connsiteY3" fmla="*/ 1992403 h 1992403"/>
              <a:gd name="connsiteX4" fmla="*/ 0 w 2202565"/>
              <a:gd name="connsiteY4" fmla="*/ 1992403 h 1992403"/>
              <a:gd name="connsiteX5" fmla="*/ 0 w 2202565"/>
              <a:gd name="connsiteY5" fmla="*/ 0 h 19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565" h="1992403">
                <a:moveTo>
                  <a:pt x="0" y="0"/>
                </a:moveTo>
                <a:lnTo>
                  <a:pt x="2200072" y="0"/>
                </a:lnTo>
                <a:lnTo>
                  <a:pt x="2202565" y="1316229"/>
                </a:lnTo>
                <a:lnTo>
                  <a:pt x="2200072" y="1992403"/>
                </a:lnTo>
                <a:lnTo>
                  <a:pt x="0" y="199240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Auf der gleichen Seite des Rechtecks liegende Ecken abrunden 12"/>
          <p:cNvSpPr/>
          <p:nvPr userDrawn="1"/>
        </p:nvSpPr>
        <p:spPr>
          <a:xfrm rot="16200000">
            <a:off x="7032411" y="999908"/>
            <a:ext cx="2002320" cy="4011563"/>
          </a:xfrm>
          <a:prstGeom prst="round2SameRect">
            <a:avLst>
              <a:gd name="adj1" fmla="val 6935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3831" y="2004822"/>
            <a:ext cx="3204357" cy="2004822"/>
          </a:xfrm>
        </p:spPr>
        <p:txBody>
          <a:bodyPr bIns="36000" anchor="ctr" anchorCtr="0"/>
          <a:lstStyle>
            <a:lvl1pPr>
              <a:lnSpc>
                <a:spcPct val="105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55" y="5113573"/>
            <a:ext cx="338844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8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11163" y="2880531"/>
            <a:ext cx="4537075" cy="2773102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30000"/>
              </a:lnSpc>
              <a:spcAft>
                <a:spcPts val="0"/>
              </a:spcAft>
              <a:buFontTx/>
              <a:buNone/>
              <a:defRPr sz="1100" b="1">
                <a:solidFill>
                  <a:srgbClr val="E2001A"/>
                </a:solidFill>
                <a:latin typeface="Arial"/>
              </a:defRPr>
            </a:lvl1pPr>
            <a:lvl2pPr marL="0">
              <a:lnSpc>
                <a:spcPct val="130000"/>
              </a:lnSpc>
              <a:spcAft>
                <a:spcPts val="0"/>
              </a:spcAft>
              <a:buFontTx/>
              <a:buNone/>
              <a:defRPr sz="1100">
                <a:latin typeface="Arial"/>
              </a:defRPr>
            </a:lvl2pPr>
            <a:lvl3pPr marL="0" indent="0">
              <a:lnSpc>
                <a:spcPct val="130000"/>
              </a:lnSpc>
              <a:spcAft>
                <a:spcPts val="0"/>
              </a:spcAft>
              <a:buFontTx/>
              <a:buNone/>
              <a:defRPr sz="1100">
                <a:latin typeface="Arial"/>
              </a:defRPr>
            </a:lvl3pPr>
            <a:lvl4pPr marL="0" indent="0">
              <a:lnSpc>
                <a:spcPct val="130000"/>
              </a:lnSpc>
              <a:spcAft>
                <a:spcPts val="0"/>
              </a:spcAft>
              <a:buFontTx/>
              <a:buNone/>
              <a:defRPr sz="1100">
                <a:latin typeface="Arial"/>
              </a:defRPr>
            </a:lvl4pPr>
            <a:lvl5pPr marL="0" indent="0">
              <a:lnSpc>
                <a:spcPct val="130000"/>
              </a:lnSpc>
              <a:spcAft>
                <a:spcPts val="0"/>
              </a:spcAft>
              <a:buFontTx/>
              <a:buNone/>
              <a:defRPr sz="1100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9" name="Bildplatzhalter 3"/>
          <p:cNvSpPr>
            <a:spLocks noGrp="1"/>
          </p:cNvSpPr>
          <p:nvPr>
            <p:ph type="pic" sz="quarter" idx="23"/>
          </p:nvPr>
        </p:nvSpPr>
        <p:spPr>
          <a:xfrm>
            <a:off x="396169" y="937109"/>
            <a:ext cx="1656000" cy="16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2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55" y="5113573"/>
            <a:ext cx="338844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4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a_Titelvarina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f der gleichen Seite des Rechtecks liegende Ecken abrunden 9"/>
          <p:cNvSpPr/>
          <p:nvPr userDrawn="1"/>
        </p:nvSpPr>
        <p:spPr>
          <a:xfrm rot="5400000">
            <a:off x="1567773" y="-867451"/>
            <a:ext cx="2646127" cy="5781674"/>
          </a:xfrm>
          <a:prstGeom prst="round2SameRect">
            <a:avLst>
              <a:gd name="adj1" fmla="val 55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07946" y="1304769"/>
            <a:ext cx="5079781" cy="0"/>
          </a:xfrm>
          <a:prstGeom prst="line">
            <a:avLst/>
          </a:prstGeom>
          <a:ln w="635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413" y="1423457"/>
            <a:ext cx="5080314" cy="1129243"/>
          </a:xfrm>
        </p:spPr>
        <p:txBody>
          <a:bodyPr anchor="t" anchorCtr="0"/>
          <a:lstStyle>
            <a:lvl1pPr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1162" y="2567941"/>
            <a:ext cx="5074865" cy="6477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Arial"/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2" y="813857"/>
            <a:ext cx="5074866" cy="42058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8692083" y="6866339"/>
            <a:ext cx="5019675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200" noProof="0" dirty="0" smtClean="0"/>
              <a:t>www.dkms.pl</a:t>
            </a:r>
            <a:endParaRPr lang="en-GB" sz="1200" noProof="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5" y="5113573"/>
            <a:ext cx="338844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6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12" y="4859791"/>
            <a:ext cx="8533820" cy="15024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012" y="3204921"/>
            <a:ext cx="8533820" cy="16548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672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a_Titelvarina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f der gleichen Seite des Rechtecks liegende Ecken abrunden 9"/>
          <p:cNvSpPr/>
          <p:nvPr userDrawn="1"/>
        </p:nvSpPr>
        <p:spPr>
          <a:xfrm rot="5400000">
            <a:off x="1567773" y="-867451"/>
            <a:ext cx="2646127" cy="5781674"/>
          </a:xfrm>
          <a:prstGeom prst="round2SameRect">
            <a:avLst>
              <a:gd name="adj1" fmla="val 55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07946" y="1304769"/>
            <a:ext cx="5079781" cy="0"/>
          </a:xfrm>
          <a:prstGeom prst="line">
            <a:avLst/>
          </a:prstGeom>
          <a:ln w="635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413" y="1423457"/>
            <a:ext cx="5080314" cy="1129243"/>
          </a:xfrm>
        </p:spPr>
        <p:txBody>
          <a:bodyPr anchor="t" anchorCtr="0"/>
          <a:lstStyle>
            <a:lvl1pPr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1162" y="2567941"/>
            <a:ext cx="5074865" cy="6477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Arial"/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2" y="813857"/>
            <a:ext cx="5074866" cy="42058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8692083" y="6866339"/>
            <a:ext cx="5019675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200" noProof="0" dirty="0" smtClean="0"/>
              <a:t>www.dkms.pl</a:t>
            </a:r>
            <a:endParaRPr lang="en-GB" sz="1200" noProof="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5" y="5113573"/>
            <a:ext cx="338844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6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2" y="383963"/>
            <a:ext cx="9217025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439246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Aft>
                <a:spcPts val="2400"/>
              </a:spcAft>
              <a:defRPr sz="2400">
                <a:latin typeface="Arial"/>
              </a:defRPr>
            </a:lvl1pPr>
            <a:lvl2pPr marL="266700" indent="-266700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2pPr>
            <a:lvl3pPr marL="542925" indent="-276225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447675" indent="-447675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Date (</a:t>
            </a:r>
            <a:r>
              <a:rPr lang="de-DE" dirty="0" err="1" smtClean="0"/>
              <a:t>yyyy</a:t>
            </a:r>
            <a:r>
              <a:rPr lang="de-DE" dirty="0" smtClean="0"/>
              <a:t>-mm-</a:t>
            </a:r>
            <a:r>
              <a:rPr lang="de-DE" dirty="0" err="1" smtClean="0"/>
              <a:t>dd</a:t>
            </a:r>
            <a:r>
              <a:rPr lang="de-DE" dirty="0" smtClean="0"/>
              <a:t>), Name </a:t>
            </a:r>
            <a:r>
              <a:rPr lang="de-DE" dirty="0" err="1" smtClean="0"/>
              <a:t>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66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0b_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1163" y="4321163"/>
            <a:ext cx="5019675" cy="198054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100" b="1" noProof="0" dirty="0" smtClean="0">
                <a:solidFill>
                  <a:schemeClr val="tx1"/>
                </a:solidFill>
              </a:rPr>
              <a:t>F</a:t>
            </a:r>
            <a:r>
              <a:rPr lang="pl-PL" sz="1100" b="1" noProof="0" dirty="0" err="1" smtClean="0">
                <a:solidFill>
                  <a:schemeClr val="tx1"/>
                </a:solidFill>
              </a:rPr>
              <a:t>undacja</a:t>
            </a:r>
            <a:r>
              <a:rPr lang="en-GB" sz="1100" b="1" noProof="0" dirty="0" smtClean="0">
                <a:solidFill>
                  <a:srgbClr val="E2001A"/>
                </a:solidFill>
              </a:rPr>
              <a:t> DKMS </a:t>
            </a:r>
            <a:endParaRPr lang="pl-PL" sz="1100" b="1" noProof="0" dirty="0" smtClean="0">
              <a:solidFill>
                <a:srgbClr val="E2001A"/>
              </a:solidFill>
            </a:endParaRPr>
          </a:p>
          <a:p>
            <a:pPr>
              <a:lnSpc>
                <a:spcPct val="130000"/>
              </a:lnSpc>
            </a:pPr>
            <a:r>
              <a:rPr lang="pl-PL" sz="1100" b="1" noProof="0" dirty="0" smtClean="0">
                <a:solidFill>
                  <a:schemeClr val="tx1"/>
                </a:solidFill>
              </a:rPr>
              <a:t>Baza</a:t>
            </a:r>
            <a:r>
              <a:rPr lang="pl-PL" sz="1100" b="1" baseline="0" noProof="0" dirty="0" smtClean="0">
                <a:solidFill>
                  <a:schemeClr val="tx1"/>
                </a:solidFill>
              </a:rPr>
              <a:t> Dawców Komórek Macierzystych Polska</a:t>
            </a:r>
          </a:p>
          <a:p>
            <a:pPr>
              <a:lnSpc>
                <a:spcPct val="130000"/>
              </a:lnSpc>
            </a:pPr>
            <a:r>
              <a:rPr lang="en-GB" sz="1100" baseline="0" noProof="0" dirty="0" err="1" smtClean="0">
                <a:solidFill>
                  <a:prstClr val="black"/>
                </a:solidFill>
              </a:rPr>
              <a:t>ul</a:t>
            </a:r>
            <a:r>
              <a:rPr lang="en-GB" sz="1100" baseline="0" noProof="0" dirty="0" smtClean="0">
                <a:solidFill>
                  <a:prstClr val="black"/>
                </a:solidFill>
              </a:rPr>
              <a:t>. </a:t>
            </a:r>
            <a:r>
              <a:rPr lang="en-GB" sz="1100" baseline="0" noProof="0" dirty="0" err="1" smtClean="0">
                <a:solidFill>
                  <a:prstClr val="black"/>
                </a:solidFill>
              </a:rPr>
              <a:t>Altowa</a:t>
            </a:r>
            <a:r>
              <a:rPr lang="en-GB" sz="1100" baseline="0" noProof="0" dirty="0" smtClean="0">
                <a:solidFill>
                  <a:prstClr val="black"/>
                </a:solidFill>
              </a:rPr>
              <a:t> 6 lok.9</a:t>
            </a:r>
            <a:r>
              <a:rPr lang="en-GB" sz="1100" noProof="0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GB" sz="1100" noProof="0" dirty="0" smtClean="0">
                <a:solidFill>
                  <a:prstClr val="black"/>
                </a:solidFill>
              </a:rPr>
              <a:t>02-386 Warszawa </a:t>
            </a:r>
          </a:p>
          <a:p>
            <a:pPr>
              <a:lnSpc>
                <a:spcPct val="130000"/>
              </a:lnSpc>
            </a:pPr>
            <a:r>
              <a:rPr lang="en-GB" sz="1100" baseline="0" noProof="0" dirty="0" smtClean="0">
                <a:solidFill>
                  <a:prstClr val="black"/>
                </a:solidFill>
              </a:rPr>
              <a:t>T 22 882 94 00  F 22 882 94 02</a:t>
            </a:r>
            <a:r>
              <a:rPr lang="en-GB" sz="1100" noProof="0" dirty="0" smtClean="0">
                <a:solidFill>
                  <a:prstClr val="black"/>
                </a:solidFill>
              </a:rPr>
              <a:t/>
            </a:r>
            <a:br>
              <a:rPr lang="en-GB" sz="1100" noProof="0" dirty="0" smtClean="0">
                <a:solidFill>
                  <a:prstClr val="black"/>
                </a:solidFill>
              </a:rPr>
            </a:br>
            <a:r>
              <a:rPr lang="en-GB" sz="1100" noProof="0" dirty="0" smtClean="0">
                <a:solidFill>
                  <a:prstClr val="black"/>
                </a:solidFill>
              </a:rPr>
              <a:t>kontakt@dkms.pl</a:t>
            </a:r>
          </a:p>
          <a:p>
            <a:pPr>
              <a:lnSpc>
                <a:spcPct val="130000"/>
              </a:lnSpc>
            </a:pPr>
            <a:endParaRPr lang="en-GB" sz="1100" noProof="0" dirty="0" smtClean="0"/>
          </a:p>
          <a:p>
            <a:pPr>
              <a:lnSpc>
                <a:spcPct val="130000"/>
              </a:lnSpc>
            </a:pPr>
            <a:r>
              <a:rPr lang="en-GB" sz="1100" noProof="0" dirty="0" smtClean="0"/>
              <a:t>www.dkms.pl   </a:t>
            </a:r>
          </a:p>
          <a:p>
            <a:pPr>
              <a:lnSpc>
                <a:spcPct val="130000"/>
              </a:lnSpc>
            </a:pPr>
            <a:r>
              <a:rPr lang="en-GB" sz="1100" noProof="0" dirty="0" smtClean="0"/>
              <a:t>© DKMS 2014</a:t>
            </a:r>
            <a:endParaRPr lang="en-GB" sz="1100" noProof="0" dirty="0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4"/>
          </p:nvPr>
        </p:nvSpPr>
        <p:spPr>
          <a:xfrm>
            <a:off x="-7876" y="0"/>
            <a:ext cx="2016000" cy="2004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1999930" y="0"/>
            <a:ext cx="2016000" cy="2004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6"/>
          </p:nvPr>
        </p:nvSpPr>
        <p:spPr>
          <a:xfrm>
            <a:off x="4007736" y="0"/>
            <a:ext cx="2016000" cy="2004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015542" y="0"/>
            <a:ext cx="2016000" cy="2004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8"/>
          </p:nvPr>
        </p:nvSpPr>
        <p:spPr>
          <a:xfrm>
            <a:off x="8023349" y="0"/>
            <a:ext cx="2016000" cy="2004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9"/>
          </p:nvPr>
        </p:nvSpPr>
        <p:spPr>
          <a:xfrm>
            <a:off x="-7876" y="2004821"/>
            <a:ext cx="2016000" cy="19924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20"/>
          </p:nvPr>
        </p:nvSpPr>
        <p:spPr>
          <a:xfrm>
            <a:off x="1999930" y="2004821"/>
            <a:ext cx="2016000" cy="19924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007735" y="2004821"/>
            <a:ext cx="2202565" cy="1992403"/>
          </a:xfrm>
          <a:custGeom>
            <a:avLst/>
            <a:gdLst>
              <a:gd name="connsiteX0" fmla="*/ 0 w 2200072"/>
              <a:gd name="connsiteY0" fmla="*/ 0 h 1992403"/>
              <a:gd name="connsiteX1" fmla="*/ 2200072 w 2200072"/>
              <a:gd name="connsiteY1" fmla="*/ 0 h 1992403"/>
              <a:gd name="connsiteX2" fmla="*/ 2200072 w 2200072"/>
              <a:gd name="connsiteY2" fmla="*/ 1992403 h 1992403"/>
              <a:gd name="connsiteX3" fmla="*/ 0 w 2200072"/>
              <a:gd name="connsiteY3" fmla="*/ 1992403 h 1992403"/>
              <a:gd name="connsiteX4" fmla="*/ 0 w 2200072"/>
              <a:gd name="connsiteY4" fmla="*/ 0 h 1992403"/>
              <a:gd name="connsiteX0" fmla="*/ 0 w 2202565"/>
              <a:gd name="connsiteY0" fmla="*/ 0 h 1992403"/>
              <a:gd name="connsiteX1" fmla="*/ 2200072 w 2202565"/>
              <a:gd name="connsiteY1" fmla="*/ 0 h 1992403"/>
              <a:gd name="connsiteX2" fmla="*/ 2202565 w 2202565"/>
              <a:gd name="connsiteY2" fmla="*/ 1316229 h 1992403"/>
              <a:gd name="connsiteX3" fmla="*/ 2200072 w 2202565"/>
              <a:gd name="connsiteY3" fmla="*/ 1992403 h 1992403"/>
              <a:gd name="connsiteX4" fmla="*/ 0 w 2202565"/>
              <a:gd name="connsiteY4" fmla="*/ 1992403 h 1992403"/>
              <a:gd name="connsiteX5" fmla="*/ 0 w 2202565"/>
              <a:gd name="connsiteY5" fmla="*/ 0 h 19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565" h="1992403">
                <a:moveTo>
                  <a:pt x="0" y="0"/>
                </a:moveTo>
                <a:lnTo>
                  <a:pt x="2200072" y="0"/>
                </a:lnTo>
                <a:lnTo>
                  <a:pt x="2202565" y="1316229"/>
                </a:lnTo>
                <a:lnTo>
                  <a:pt x="2200072" y="1992403"/>
                </a:lnTo>
                <a:lnTo>
                  <a:pt x="0" y="199240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Auf der gleichen Seite des Rechtecks liegende Ecken abrunden 12"/>
          <p:cNvSpPr/>
          <p:nvPr userDrawn="1"/>
        </p:nvSpPr>
        <p:spPr>
          <a:xfrm rot="16200000">
            <a:off x="7032411" y="999908"/>
            <a:ext cx="2002320" cy="4011563"/>
          </a:xfrm>
          <a:prstGeom prst="round2SameRect">
            <a:avLst>
              <a:gd name="adj1" fmla="val 6935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3831" y="2004822"/>
            <a:ext cx="3204357" cy="2004822"/>
          </a:xfrm>
        </p:spPr>
        <p:txBody>
          <a:bodyPr bIns="36000" anchor="ctr" anchorCtr="0"/>
          <a:lstStyle>
            <a:lvl1pPr>
              <a:lnSpc>
                <a:spcPct val="105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55" y="5113573"/>
            <a:ext cx="338844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8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c_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10592" y="1042014"/>
            <a:ext cx="9217596" cy="4323587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2" y="289037"/>
            <a:ext cx="9217026" cy="50405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07946" y="865101"/>
            <a:ext cx="9220242" cy="0"/>
          </a:xfrm>
          <a:prstGeom prst="line">
            <a:avLst/>
          </a:prstGeom>
          <a:ln w="635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0" y="5112000"/>
            <a:ext cx="338844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1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d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039350" cy="7562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1163" y="3271845"/>
            <a:ext cx="4537075" cy="18312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2" y="1801713"/>
            <a:ext cx="4537075" cy="1107996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3600" b="0" i="1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72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2" y="383963"/>
            <a:ext cx="9217025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439246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Aft>
                <a:spcPts val="2400"/>
              </a:spcAft>
              <a:defRPr sz="2400">
                <a:latin typeface="Arial"/>
              </a:defRPr>
            </a:lvl1pPr>
            <a:lvl2pPr marL="266700" indent="-266700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2pPr>
            <a:lvl3pPr marL="542925" indent="-276225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447675" indent="-447675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Date (</a:t>
            </a:r>
            <a:r>
              <a:rPr lang="de-DE" dirty="0" err="1" smtClean="0"/>
              <a:t>yyyy</a:t>
            </a:r>
            <a:r>
              <a:rPr lang="de-DE" dirty="0" smtClean="0"/>
              <a:t>-mm-</a:t>
            </a:r>
            <a:r>
              <a:rPr lang="de-DE" dirty="0" err="1" smtClean="0"/>
              <a:t>dd</a:t>
            </a:r>
            <a:r>
              <a:rPr lang="de-DE" dirty="0" smtClean="0"/>
              <a:t>), Name </a:t>
            </a:r>
            <a:r>
              <a:rPr lang="de-DE" dirty="0" err="1" smtClean="0"/>
              <a:t>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66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Bild-/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2" y="383963"/>
            <a:ext cx="9217025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4537076" cy="439246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Aft>
                <a:spcPts val="2400"/>
              </a:spcAft>
              <a:defRPr sz="2400">
                <a:latin typeface="Arial"/>
              </a:defRPr>
            </a:lvl1pPr>
            <a:lvl2pPr marL="266700" indent="-266700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2pPr>
            <a:lvl3pPr marL="542925" indent="-277813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447675" indent="-447675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4"/>
          </p:nvPr>
        </p:nvSpPr>
        <p:spPr>
          <a:xfrm>
            <a:off x="5091112" y="2233613"/>
            <a:ext cx="4537075" cy="410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91112" y="6409716"/>
            <a:ext cx="4537075" cy="21428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68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Bild-/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2" y="383963"/>
            <a:ext cx="9217025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4537076" cy="439246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Aft>
                <a:spcPts val="2400"/>
              </a:spcAft>
              <a:defRPr sz="2400">
                <a:latin typeface="Arial"/>
              </a:defRPr>
            </a:lvl1pPr>
            <a:lvl2pPr marL="266700" indent="-266700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2pPr>
            <a:lvl3pPr marL="542925" indent="-277813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447675" indent="-447675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4"/>
          </p:nvPr>
        </p:nvSpPr>
        <p:spPr>
          <a:xfrm>
            <a:off x="5091111" y="2233613"/>
            <a:ext cx="2232000" cy="244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5091111" y="4752739"/>
            <a:ext cx="2232000" cy="15849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6"/>
          </p:nvPr>
        </p:nvSpPr>
        <p:spPr>
          <a:xfrm>
            <a:off x="7396187" y="3889437"/>
            <a:ext cx="2232000" cy="24482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7396187" y="2233613"/>
            <a:ext cx="2232000" cy="158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4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091112" y="6409716"/>
            <a:ext cx="4537075" cy="21428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9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85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0400" y="385199"/>
            <a:ext cx="9217788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11163" y="2233613"/>
            <a:ext cx="9217025" cy="410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6192000"/>
            <a:ext cx="9217025" cy="43204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182563" indent="-18256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latin typeface="Arial"/>
              </a:defRPr>
            </a:lvl2pPr>
            <a:lvl3pPr marL="355600" indent="-17938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/>
              </a:defRPr>
            </a:lvl3pPr>
            <a:lvl4pPr marL="447675" indent="-447675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  <a:endParaRPr lang="de-DE" noProof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-/Text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0400" y="385199"/>
            <a:ext cx="9217788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0"/>
              </a:spcAft>
              <a:buFontTx/>
              <a:buNone/>
              <a:defRPr sz="1600" b="1">
                <a:latin typeface="Arial"/>
                <a:cs typeface="Arial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Aft>
                <a:spcPts val="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1804542" y="2179613"/>
            <a:ext cx="7823646" cy="145934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Aft>
                <a:spcPts val="600"/>
              </a:spcAft>
              <a:defRPr sz="2400">
                <a:latin typeface="Arial"/>
              </a:defRPr>
            </a:lvl1pPr>
            <a:lvl2pPr marL="266700" indent="-2667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latin typeface="Arial"/>
              </a:defRPr>
            </a:lvl2pPr>
            <a:lvl3pPr marL="542925" indent="-2762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3pPr>
            <a:lvl4pPr marL="361950" indent="-3619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360000" indent="-360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00542" y="2233613"/>
            <a:ext cx="1260000" cy="97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2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3233283"/>
            <a:ext cx="1264734" cy="248143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15"/>
          </p:nvPr>
        </p:nvSpPr>
        <p:spPr>
          <a:xfrm>
            <a:off x="400542" y="3732571"/>
            <a:ext cx="1260000" cy="97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2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11163" y="4745451"/>
            <a:ext cx="1264734" cy="248143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00542" y="5264689"/>
            <a:ext cx="1260000" cy="97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/>
          <a:lstStyle>
            <a:lvl1pPr>
              <a:defRPr sz="1200">
                <a:latin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11163" y="6259238"/>
            <a:ext cx="1264734" cy="248143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1pPr>
            <a:lvl2pPr marL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>
                <a:latin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23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1804542" y="3674958"/>
            <a:ext cx="7823646" cy="146168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Aft>
                <a:spcPts val="600"/>
              </a:spcAft>
              <a:defRPr sz="2400">
                <a:latin typeface="Arial"/>
              </a:defRPr>
            </a:lvl1pPr>
            <a:lvl2pPr marL="266700" indent="-2667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latin typeface="Arial"/>
              </a:defRPr>
            </a:lvl2pPr>
            <a:lvl3pPr marL="542925" indent="-2762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3pPr>
            <a:lvl4pPr marL="361950" indent="-3619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360000" indent="-360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4" name="Textplatzhalter 15"/>
          <p:cNvSpPr>
            <a:spLocks noGrp="1"/>
          </p:cNvSpPr>
          <p:nvPr>
            <p:ph type="body" sz="quarter" idx="20"/>
          </p:nvPr>
        </p:nvSpPr>
        <p:spPr>
          <a:xfrm>
            <a:off x="1804542" y="5200065"/>
            <a:ext cx="7823646" cy="146168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Aft>
                <a:spcPts val="600"/>
              </a:spcAft>
              <a:defRPr sz="2400">
                <a:latin typeface="Arial"/>
              </a:defRPr>
            </a:lvl1pPr>
            <a:lvl2pPr marL="266700" indent="-2667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latin typeface="Arial"/>
              </a:defRPr>
            </a:lvl2pPr>
            <a:lvl3pPr marL="542925" indent="-2762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</a:defRPr>
            </a:lvl3pPr>
            <a:lvl4pPr marL="361950" indent="-3619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4pPr>
            <a:lvl5pPr marL="360000" indent="-360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"/>
              <a:defRPr sz="2400" b="1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Date (yyyy-mm-dd), Name Surname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57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>
          <a:xfrm>
            <a:off x="9072511" y="6985781"/>
            <a:ext cx="54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28BCEAE0-14BC-F44F-8A88-1273BA71CD7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1" name="Titelplatzhalter 30"/>
          <p:cNvSpPr>
            <a:spLocks noGrp="1"/>
          </p:cNvSpPr>
          <p:nvPr>
            <p:ph type="title"/>
          </p:nvPr>
        </p:nvSpPr>
        <p:spPr>
          <a:xfrm>
            <a:off x="411164" y="749522"/>
            <a:ext cx="9217024" cy="11956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07946" y="6877050"/>
            <a:ext cx="9220242" cy="0"/>
          </a:xfrm>
          <a:prstGeom prst="line">
            <a:avLst/>
          </a:prstGeom>
          <a:ln w="12700" cmpd="sng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407946" y="6985781"/>
            <a:ext cx="454029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100" b="0" noProof="0" dirty="0" err="1" smtClean="0">
                <a:solidFill>
                  <a:schemeClr val="tx1"/>
                </a:solidFill>
              </a:rPr>
              <a:t>Fundacja</a:t>
            </a:r>
            <a:r>
              <a:rPr lang="en-GB" sz="1100" b="0" baseline="0" noProof="0" dirty="0" smtClean="0">
                <a:solidFill>
                  <a:schemeClr val="tx1"/>
                </a:solidFill>
              </a:rPr>
              <a:t> </a:t>
            </a:r>
            <a:r>
              <a:rPr lang="en-GB" sz="1150" b="1" noProof="0" dirty="0" smtClean="0">
                <a:solidFill>
                  <a:schemeClr val="accent1"/>
                </a:solidFill>
              </a:rPr>
              <a:t>DKMS</a:t>
            </a:r>
            <a:r>
              <a:rPr lang="en-GB" sz="1200" noProof="0" dirty="0" smtClean="0"/>
              <a:t> </a:t>
            </a:r>
            <a:r>
              <a:rPr lang="en-GB" sz="1200" noProof="0" dirty="0" err="1" smtClean="0"/>
              <a:t>Polska</a:t>
            </a:r>
            <a:endParaRPr lang="en-GB" sz="1200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11563" y="6985781"/>
            <a:ext cx="4968552" cy="4016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de-DE" dirty="0" smtClean="0"/>
              <a:t>Date (</a:t>
            </a:r>
            <a:r>
              <a:rPr lang="de-DE" dirty="0" err="1" smtClean="0"/>
              <a:t>yyyy</a:t>
            </a:r>
            <a:r>
              <a:rPr lang="de-DE" dirty="0" smtClean="0"/>
              <a:t>-mm-</a:t>
            </a:r>
            <a:r>
              <a:rPr lang="de-DE" dirty="0" err="1" smtClean="0"/>
              <a:t>dd</a:t>
            </a:r>
            <a:r>
              <a:rPr lang="de-DE" dirty="0" smtClean="0"/>
              <a:t>), Name </a:t>
            </a:r>
            <a:r>
              <a:rPr lang="de-DE" dirty="0" err="1" smtClean="0"/>
              <a:t>Surname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66" r:id="rId3"/>
    <p:sldLayoutId id="2147483667" r:id="rId4"/>
    <p:sldLayoutId id="2147483652" r:id="rId5"/>
    <p:sldLayoutId id="2147483663" r:id="rId6"/>
    <p:sldLayoutId id="2147483664" r:id="rId7"/>
    <p:sldLayoutId id="2147483654" r:id="rId8"/>
    <p:sldLayoutId id="2147483656" r:id="rId9"/>
    <p:sldLayoutId id="2147483649" r:id="rId10"/>
    <p:sldLayoutId id="2147483653" r:id="rId11"/>
    <p:sldLayoutId id="2147483657" r:id="rId12"/>
    <p:sldLayoutId id="2147483660" r:id="rId13"/>
    <p:sldLayoutId id="2147483658" r:id="rId14"/>
    <p:sldLayoutId id="2147483661" r:id="rId15"/>
    <p:sldLayoutId id="2147483655" r:id="rId16"/>
    <p:sldLayoutId id="2147483668" r:id="rId17"/>
    <p:sldLayoutId id="2147483669" r:id="rId18"/>
    <p:sldLayoutId id="2147483662" r:id="rId19"/>
    <p:sldLayoutId id="2147483672" r:id="rId20"/>
    <p:sldLayoutId id="2147483685" r:id="rId21"/>
    <p:sldLayoutId id="2147483686" r:id="rId22"/>
    <p:sldLayoutId id="2147483687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02920" rtl="0" eaLnBrk="1" latinLnBrk="0" hangingPunct="1">
        <a:spcBef>
          <a:spcPct val="0"/>
        </a:spcBef>
        <a:buNone/>
        <a:defRPr sz="35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502920" rtl="0" eaLnBrk="1" latinLnBrk="0" hangingPunct="1">
        <a:spcBef>
          <a:spcPts val="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50292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50292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50292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50292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dirty="0" smtClean="0">
                <a:latin typeface="MetaPro-Book" pitchFamily="50" charset="0"/>
              </a:rPr>
              <a:t>Najważniejsze Informacje </a:t>
            </a:r>
            <a:br>
              <a:rPr lang="pl-PL" sz="2800" dirty="0" smtClean="0">
                <a:latin typeface="MetaPro-Book" pitchFamily="50" charset="0"/>
              </a:rPr>
            </a:br>
            <a:r>
              <a:rPr lang="pl-PL" sz="2800" dirty="0" smtClean="0">
                <a:latin typeface="MetaPro-Book" pitchFamily="50" charset="0"/>
              </a:rPr>
              <a:t>o dawstwie szpiku</a:t>
            </a:r>
            <a:endParaRPr lang="pl-PL" sz="2800" dirty="0">
              <a:latin typeface="MetaPro-Book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000" dirty="0">
                <a:latin typeface="MetaPro-Book" pitchFamily="50" charset="0"/>
              </a:rPr>
              <a:t>Fundacja DKMS Baza Dawców </a:t>
            </a:r>
            <a:r>
              <a:rPr lang="pl-PL" sz="2000" dirty="0" smtClean="0">
                <a:latin typeface="MetaPro-Book" pitchFamily="50" charset="0"/>
              </a:rPr>
              <a:t/>
            </a:r>
            <a:br>
              <a:rPr lang="pl-PL" sz="2000" dirty="0" smtClean="0">
                <a:latin typeface="MetaPro-Book" pitchFamily="50" charset="0"/>
              </a:rPr>
            </a:br>
            <a:r>
              <a:rPr lang="pl-PL" sz="2000" dirty="0" smtClean="0">
                <a:latin typeface="MetaPro-Book" pitchFamily="50" charset="0"/>
              </a:rPr>
              <a:t>Komórek </a:t>
            </a:r>
            <a:r>
              <a:rPr lang="pl-PL" sz="2000" dirty="0">
                <a:latin typeface="MetaPro-Book" pitchFamily="50" charset="0"/>
              </a:rPr>
              <a:t>Macierzystych </a:t>
            </a:r>
            <a:r>
              <a:rPr lang="pl-PL" sz="2000" dirty="0" smtClean="0">
                <a:latin typeface="MetaPro-Book" pitchFamily="50" charset="0"/>
              </a:rPr>
              <a:t>Polska</a:t>
            </a:r>
            <a:endParaRPr lang="pl-PL" sz="2000" dirty="0">
              <a:latin typeface="MetaPro-Book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>
                <a:latin typeface="MetaPro-Book" pitchFamily="50" charset="0"/>
              </a:rPr>
              <a:t>Kwiecień </a:t>
            </a:r>
            <a:r>
              <a:rPr lang="pl-PL" dirty="0" smtClean="0">
                <a:latin typeface="MetaPro-Book" pitchFamily="50" charset="0"/>
              </a:rPr>
              <a:t>2016</a:t>
            </a:r>
          </a:p>
        </p:txBody>
      </p:sp>
      <p:pic>
        <p:nvPicPr>
          <p:cNvPr id="7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03" y="535224"/>
            <a:ext cx="4738687" cy="70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MetaPro-Book" pitchFamily="50" charset="0"/>
              </a:rPr>
              <a:t>Pobranie krwiotwórczych komórek macierzystych z krwi obwodowej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1836204"/>
          </a:xfrm>
        </p:spPr>
        <p:txBody>
          <a:bodyPr anchor="t"/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rgbClr val="FF0000"/>
                </a:solidFill>
                <a:latin typeface="MetaPro-Book" pitchFamily="50" charset="0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MetaPro-Book" pitchFamily="50" charset="0"/>
              </a:rPr>
              <a:t>80%</a:t>
            </a:r>
            <a:r>
              <a:rPr lang="pl-PL" sz="1800" b="1" dirty="0" smtClean="0">
                <a:solidFill>
                  <a:srgbClr val="FF0000"/>
                </a:solidFill>
                <a:latin typeface="MetaPro-Book" pitchFamily="50" charset="0"/>
              </a:rPr>
              <a:t> </a:t>
            </a:r>
            <a:r>
              <a:rPr lang="pl-PL" sz="1800" b="1" dirty="0" smtClean="0">
                <a:latin typeface="MetaPro-Book" pitchFamily="50" charset="0"/>
              </a:rPr>
              <a:t>wszystkich pobrań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 smtClean="0">
                <a:latin typeface="MetaPro-Book" pitchFamily="50" charset="0"/>
                <a:cs typeface="Arial"/>
              </a:rPr>
              <a:t>1- </a:t>
            </a:r>
            <a:r>
              <a:rPr lang="pl-PL" sz="1800" b="1" dirty="0">
                <a:latin typeface="MetaPro-Book" pitchFamily="50" charset="0"/>
                <a:cs typeface="Arial"/>
              </a:rPr>
              <a:t>5 dzień</a:t>
            </a:r>
            <a:r>
              <a:rPr lang="pl-PL" sz="1800" dirty="0">
                <a:latin typeface="MetaPro-Book" pitchFamily="50" charset="0"/>
                <a:cs typeface="Arial"/>
              </a:rPr>
              <a:t>: </a:t>
            </a:r>
            <a:r>
              <a:rPr lang="pl-PL" sz="1800" b="1" dirty="0">
                <a:latin typeface="MetaPro-Book" pitchFamily="50" charset="0"/>
                <a:cs typeface="Arial"/>
              </a:rPr>
              <a:t>Przyjmowanie </a:t>
            </a:r>
            <a:r>
              <a:rPr lang="pl-PL" sz="1800" b="1" dirty="0">
                <a:solidFill>
                  <a:srgbClr val="FF0000"/>
                </a:solidFill>
                <a:latin typeface="MetaPro-Book" pitchFamily="50" charset="0"/>
                <a:cs typeface="Arial"/>
              </a:rPr>
              <a:t>czynnika wzrostu</a:t>
            </a:r>
            <a:r>
              <a:rPr lang="pl-PL" sz="1800" b="1" dirty="0">
                <a:latin typeface="MetaPro-Book" pitchFamily="50" charset="0"/>
                <a:cs typeface="Arial"/>
              </a:rPr>
              <a:t> w postaci zastrzyków podskórnych</a:t>
            </a:r>
            <a:r>
              <a:rPr lang="pl-PL" sz="1800" dirty="0">
                <a:latin typeface="MetaPro-Book" pitchFamily="50" charset="0"/>
                <a:cs typeface="Arial"/>
              </a:rPr>
              <a:t> (namnażanie i uwalnianie komórek </a:t>
            </a:r>
            <a:r>
              <a:rPr lang="pl-PL" sz="1800" dirty="0" smtClean="0">
                <a:latin typeface="MetaPro-Book" pitchFamily="50" charset="0"/>
                <a:cs typeface="Arial"/>
              </a:rPr>
              <a:t>macierzystych do </a:t>
            </a:r>
            <a:r>
              <a:rPr lang="pl-PL" sz="1800" dirty="0">
                <a:latin typeface="MetaPro-Book" pitchFamily="50" charset="0"/>
                <a:cs typeface="Arial"/>
              </a:rPr>
              <a:t>krwioobiegu, czynnik wzrostu może powodować objawy grypopodobne</a:t>
            </a:r>
            <a:r>
              <a:rPr lang="pl-PL" sz="1800" dirty="0" smtClean="0">
                <a:latin typeface="MetaPro-Book" pitchFamily="50" charset="0"/>
                <a:cs typeface="Arial"/>
              </a:rPr>
              <a:t>)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5 dzień:</a:t>
            </a:r>
            <a:r>
              <a:rPr lang="pl-PL" sz="1800" dirty="0">
                <a:latin typeface="MetaPro-Book" pitchFamily="50" charset="0"/>
                <a:cs typeface="Arial"/>
              </a:rPr>
              <a:t> </a:t>
            </a:r>
            <a:r>
              <a:rPr lang="pl-PL" sz="1800" b="1" dirty="0">
                <a:latin typeface="MetaPro-Book" pitchFamily="50" charset="0"/>
                <a:cs typeface="Arial"/>
              </a:rPr>
              <a:t>Pobranie komórek macierzystych </a:t>
            </a:r>
            <a:r>
              <a:rPr lang="pl-PL" sz="1800" b="1" dirty="0" smtClean="0">
                <a:latin typeface="MetaPro-Book" pitchFamily="50" charset="0"/>
                <a:cs typeface="Arial"/>
              </a:rPr>
              <a:t/>
            </a:r>
            <a:br>
              <a:rPr lang="pl-PL" sz="1800" b="1" dirty="0" smtClean="0">
                <a:latin typeface="MetaPro-Book" pitchFamily="50" charset="0"/>
                <a:cs typeface="Arial"/>
              </a:rPr>
            </a:br>
            <a:r>
              <a:rPr lang="pl-PL" sz="1800" dirty="0" smtClean="0">
                <a:latin typeface="MetaPro-Book" pitchFamily="50" charset="0"/>
                <a:cs typeface="Arial"/>
              </a:rPr>
              <a:t>z </a:t>
            </a:r>
            <a:r>
              <a:rPr lang="pl-PL" sz="1800" dirty="0">
                <a:latin typeface="MetaPro-Book" pitchFamily="50" charset="0"/>
                <a:cs typeface="Arial"/>
              </a:rPr>
              <a:t>krwi obwodowej </a:t>
            </a:r>
            <a:r>
              <a:rPr lang="pl-PL" sz="1800" dirty="0" smtClean="0">
                <a:latin typeface="MetaPro-Book" pitchFamily="50" charset="0"/>
                <a:cs typeface="Arial"/>
              </a:rPr>
              <a:t>metodą </a:t>
            </a:r>
            <a:r>
              <a:rPr lang="pl-PL" sz="1800" dirty="0">
                <a:latin typeface="MetaPro-Book" pitchFamily="50" charset="0"/>
                <a:cs typeface="Arial"/>
              </a:rPr>
              <a:t>zwaną </a:t>
            </a:r>
            <a:r>
              <a:rPr lang="pl-PL" sz="1800" dirty="0" smtClean="0">
                <a:latin typeface="MetaPro-Book" pitchFamily="50" charset="0"/>
                <a:cs typeface="Arial"/>
              </a:rPr>
              <a:t>aferezą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6 dzień: Ewentualna druga afereza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67" y="392544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MetaPro-Book" pitchFamily="50" charset="0"/>
              </a:rPr>
              <a:t>Pobranie krwiotwórczych komórek macierzystych z krwi obwodowej</a:t>
            </a:r>
          </a:p>
        </p:txBody>
      </p:sp>
      <p:pic>
        <p:nvPicPr>
          <p:cNvPr id="7" name="Picture 4" descr="https://fbcdn-sphotos-a-a.akamaihd.net/hphotos-ak-xaf1/v/t1.0-9/10171634_10152170799078005_1563989933922263467_n.jpg?oh=1bed7ee1fe4c251ee83eb26a792dab05&amp;oe=552B5DC3&amp;__gda__=1433255799_4f65c14f373d48a98988379ec2213a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39" y="2053233"/>
            <a:ext cx="6052557" cy="45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MetaPro-Book" pitchFamily="50" charset="0"/>
              </a:rPr>
              <a:t>Pobranie </a:t>
            </a:r>
            <a:r>
              <a:rPr lang="pl-PL" dirty="0" smtClean="0">
                <a:solidFill>
                  <a:srgbClr val="FF0000"/>
                </a:solidFill>
                <a:latin typeface="MetaPro-Book" pitchFamily="50" charset="0"/>
              </a:rPr>
              <a:t>szpiku kostnego z talerza kości biodrowej</a:t>
            </a:r>
            <a:endParaRPr lang="pl-PL" dirty="0">
              <a:solidFill>
                <a:srgbClr val="FF0000"/>
              </a:solidFill>
              <a:latin typeface="MetaPro-Book" pitchFamily="50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1836204"/>
          </a:xfrm>
        </p:spPr>
        <p:txBody>
          <a:bodyPr anchor="t"/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rgbClr val="FF0000"/>
                </a:solidFill>
                <a:latin typeface="MetaPro-Book" pitchFamily="50" charset="0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MetaPro-Book" pitchFamily="50" charset="0"/>
              </a:rPr>
              <a:t>20%</a:t>
            </a:r>
            <a:r>
              <a:rPr lang="pl-PL" sz="1800" b="1" dirty="0" smtClean="0">
                <a:solidFill>
                  <a:srgbClr val="FF0000"/>
                </a:solidFill>
                <a:latin typeface="MetaPro-Book" pitchFamily="50" charset="0"/>
              </a:rPr>
              <a:t> </a:t>
            </a:r>
            <a:r>
              <a:rPr lang="pl-PL" sz="1800" b="1" dirty="0" smtClean="0">
                <a:latin typeface="MetaPro-Book" pitchFamily="50" charset="0"/>
              </a:rPr>
              <a:t>wszystkich pobrań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1 dzień: Przyjęcie dawcy do kliniki </a:t>
            </a:r>
            <a:r>
              <a:rPr lang="pl-PL" sz="1800" b="1" dirty="0" smtClean="0">
                <a:latin typeface="MetaPro-Book" pitchFamily="50" charset="0"/>
                <a:cs typeface="Arial"/>
              </a:rPr>
              <a:t>pobrania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2 dzień: Pobranie szpiku pod narkozą  </a:t>
            </a:r>
            <a:r>
              <a:rPr lang="pl-PL" sz="1800" dirty="0">
                <a:latin typeface="MetaPro-Book" pitchFamily="50" charset="0"/>
                <a:cs typeface="Arial"/>
              </a:rPr>
              <a:t>(zabieg trwający około 1 godzinę)</a:t>
            </a:r>
            <a:endParaRPr lang="pl-PL" sz="1800" dirty="0" smtClean="0">
              <a:latin typeface="MetaPro-Book" pitchFamily="50" charset="0"/>
              <a:cs typeface="Arial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3 dzień: Wypisanie z kliniki i powrót do </a:t>
            </a:r>
            <a:r>
              <a:rPr lang="pl-PL" sz="1800" b="1" dirty="0" smtClean="0">
                <a:latin typeface="MetaPro-Book" pitchFamily="50" charset="0"/>
                <a:cs typeface="Arial"/>
              </a:rPr>
              <a:t>domu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l-PL" sz="1800" b="1" dirty="0">
              <a:latin typeface="MetaPro-Book" pitchFamily="50" charset="0"/>
              <a:cs typeface="Arial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l-PL" sz="1800" b="1" dirty="0" smtClean="0">
              <a:latin typeface="MetaPro-Book" pitchFamily="50" charset="0"/>
              <a:cs typeface="Arial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FF0000"/>
                </a:solidFill>
                <a:latin typeface="MetaPro-Book" pitchFamily="50" charset="0"/>
                <a:cs typeface="Arial"/>
              </a:rPr>
              <a:t>Szpik regeneruje się w organizmie dawcy </a:t>
            </a:r>
            <a:r>
              <a:rPr lang="pl-PL" sz="1800" b="1" dirty="0" smtClean="0">
                <a:solidFill>
                  <a:srgbClr val="FF0000"/>
                </a:solidFill>
                <a:latin typeface="MetaPro-Book" pitchFamily="50" charset="0"/>
                <a:cs typeface="Arial"/>
              </a:rPr>
              <a:t/>
            </a:r>
            <a:br>
              <a:rPr lang="pl-PL" sz="1800" b="1" dirty="0" smtClean="0">
                <a:solidFill>
                  <a:srgbClr val="FF0000"/>
                </a:solidFill>
                <a:latin typeface="MetaPro-Book" pitchFamily="50" charset="0"/>
                <a:cs typeface="Arial"/>
              </a:rPr>
            </a:br>
            <a:r>
              <a:rPr lang="pl-PL" sz="1800" b="1" dirty="0" smtClean="0">
                <a:solidFill>
                  <a:srgbClr val="FF0000"/>
                </a:solidFill>
                <a:latin typeface="MetaPro-Book" pitchFamily="50" charset="0"/>
                <a:cs typeface="Arial"/>
              </a:rPr>
              <a:t>do </a:t>
            </a:r>
            <a:r>
              <a:rPr lang="pl-PL" sz="1800" b="1" dirty="0">
                <a:solidFill>
                  <a:srgbClr val="FF0000"/>
                </a:solidFill>
                <a:latin typeface="MetaPro-Book" pitchFamily="50" charset="0"/>
                <a:cs typeface="Arial"/>
              </a:rPr>
              <a:t>2 tygodni po pobraniu.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03" y="392544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MetaPro-Book" pitchFamily="50" charset="0"/>
              </a:rPr>
              <a:t>Pobranie szpiku kostnego z talerza kości biodrowej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39" y="2053232"/>
            <a:ext cx="6027336" cy="45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MetaPro-Book" pitchFamily="50" charset="0"/>
              </a:rPr>
              <a:t>Ważne informacje dotyczące realnego dawcy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1836204"/>
          </a:xfrm>
        </p:spPr>
        <p:txBody>
          <a:bodyPr anchor="t"/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Monitoring stanu zdrowia dawcy  przez 10 lat po pobraniu </a:t>
            </a:r>
            <a:r>
              <a:rPr lang="pl-PL" sz="1800" b="1" dirty="0" smtClean="0">
                <a:latin typeface="MetaPro-Book" pitchFamily="50" charset="0"/>
                <a:cs typeface="Arial"/>
              </a:rPr>
              <a:t/>
            </a:r>
            <a:br>
              <a:rPr lang="pl-PL" sz="1800" b="1" dirty="0" smtClean="0">
                <a:latin typeface="MetaPro-Book" pitchFamily="50" charset="0"/>
                <a:cs typeface="Arial"/>
              </a:rPr>
            </a:br>
            <a:r>
              <a:rPr lang="pl-PL" sz="1800" dirty="0" smtClean="0">
                <a:latin typeface="MetaPro-Book" pitchFamily="50" charset="0"/>
                <a:cs typeface="Arial"/>
              </a:rPr>
              <a:t>(</a:t>
            </a:r>
            <a:r>
              <a:rPr lang="pl-PL" sz="1800" dirty="0">
                <a:latin typeface="MetaPro-Book" pitchFamily="50" charset="0"/>
                <a:cs typeface="Arial"/>
              </a:rPr>
              <a:t>30 dni</a:t>
            </a:r>
            <a:r>
              <a:rPr lang="pl-PL" sz="1800" dirty="0" smtClean="0">
                <a:latin typeface="MetaPro-Book" pitchFamily="50" charset="0"/>
                <a:cs typeface="Arial"/>
              </a:rPr>
              <a:t>, </a:t>
            </a:r>
            <a:r>
              <a:rPr lang="pl-PL" sz="1800" dirty="0">
                <a:latin typeface="MetaPro-Book" pitchFamily="50" charset="0"/>
                <a:cs typeface="Arial"/>
              </a:rPr>
              <a:t>pół roku, następnie co roku</a:t>
            </a:r>
            <a:r>
              <a:rPr lang="pl-PL" sz="1800" dirty="0" smtClean="0">
                <a:latin typeface="MetaPro-Book" pitchFamily="50" charset="0"/>
                <a:cs typeface="Arial"/>
              </a:rPr>
              <a:t>)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Po dwóch latach możliwe jest spotkanie dawcy  i pacjenta </a:t>
            </a:r>
            <a:r>
              <a:rPr lang="pl-PL" sz="1800" dirty="0" smtClean="0">
                <a:latin typeface="MetaPro-Book" pitchFamily="50" charset="0"/>
                <a:cs typeface="Arial"/>
              </a:rPr>
              <a:t>(</a:t>
            </a:r>
            <a:r>
              <a:rPr lang="pl-PL" sz="1800" dirty="0">
                <a:latin typeface="MetaPro-Book" pitchFamily="50" charset="0"/>
                <a:cs typeface="Arial"/>
              </a:rPr>
              <a:t>jeśli obie strony wyrażą chęć, prawo kraju dawcy i biorcy na to zezwala, biorca jest </a:t>
            </a:r>
            <a:r>
              <a:rPr lang="pl-PL" sz="1800" dirty="0" smtClean="0">
                <a:latin typeface="MetaPro-Book" pitchFamily="50" charset="0"/>
                <a:cs typeface="Arial"/>
              </a:rPr>
              <a:t>w </a:t>
            </a:r>
            <a:r>
              <a:rPr lang="pl-PL" sz="1800" dirty="0">
                <a:latin typeface="MetaPro-Book" pitchFamily="50" charset="0"/>
                <a:cs typeface="Arial"/>
              </a:rPr>
              <a:t>dobrym stanie zdrowia</a:t>
            </a:r>
            <a:r>
              <a:rPr lang="pl-PL" sz="1800" dirty="0" smtClean="0">
                <a:latin typeface="MetaPro-Book" pitchFamily="50" charset="0"/>
                <a:cs typeface="Arial"/>
              </a:rPr>
              <a:t>)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Każdy Dawca w trakcie całej procedury jest ubezpieczony</a:t>
            </a:r>
            <a:r>
              <a:rPr lang="pl-PL" sz="1800" dirty="0">
                <a:latin typeface="MetaPro-Book" pitchFamily="50" charset="0"/>
                <a:cs typeface="Arial"/>
              </a:rPr>
              <a:t> </a:t>
            </a:r>
            <a:r>
              <a:rPr lang="pl-PL" sz="1800" dirty="0" smtClean="0">
                <a:latin typeface="MetaPro-Book" pitchFamily="50" charset="0"/>
                <a:cs typeface="Arial"/>
              </a:rPr>
              <a:t>(</a:t>
            </a:r>
            <a:r>
              <a:rPr lang="pl-PL" sz="1800" dirty="0">
                <a:latin typeface="MetaPro-Book" pitchFamily="50" charset="0"/>
                <a:cs typeface="Arial"/>
              </a:rPr>
              <a:t>150 000 Euro</a:t>
            </a:r>
            <a:r>
              <a:rPr lang="pl-PL" sz="1800" dirty="0" smtClean="0">
                <a:latin typeface="MetaPro-Book" pitchFamily="50" charset="0"/>
                <a:cs typeface="Arial"/>
              </a:rPr>
              <a:t>)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Dawca nie ponosi żadnych kosztów w związku z procedurą </a:t>
            </a:r>
            <a:r>
              <a:rPr lang="pl-PL" sz="1800" b="1" dirty="0" smtClean="0">
                <a:latin typeface="MetaPro-Book" pitchFamily="50" charset="0"/>
                <a:cs typeface="Arial"/>
              </a:rPr>
              <a:t>pobrania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Fundacja wspiera dawcę w kwestii załatwienia formalności z pracodawcą, uczelnią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l-PL" sz="1800" b="1" dirty="0">
              <a:latin typeface="MetaPro-Book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MetaPro-Book" pitchFamily="50" charset="0"/>
              </a:rPr>
              <a:t>Pierwsze spotkania par genetycznych bliźniaków</a:t>
            </a:r>
          </a:p>
        </p:txBody>
      </p:sp>
      <p:pic>
        <p:nvPicPr>
          <p:cNvPr id="6" name="Picture 4" descr="https://fbcdn-sphotos-c-a.akamaihd.net/hphotos-ak-xpa1/v/t1.0-9/10501654_10152553793538005_4489468185544325146_n.jpg?oh=9fd7d1c4e5f17d827f1588674f1e2e66&amp;oe=55341116&amp;__gda__=1429166080_61715e00248e1b9a65c9e3142f26d5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15" y="2039735"/>
            <a:ext cx="6459384" cy="44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MetaPro-Book" pitchFamily="50" charset="0"/>
              </a:rPr>
              <a:t>Pierwsze spotkania par genetycznych bliźniaków</a:t>
            </a:r>
          </a:p>
        </p:txBody>
      </p:sp>
      <p:pic>
        <p:nvPicPr>
          <p:cNvPr id="7" name="Picture 4" descr="https://fbcdn-sphotos-d-a.akamaihd.net/hphotos-ak-xfp1/v/t1.0-9/1901367_10152036515683005_586248106_n.jpg?oh=2bf7e08fceac349eb32e6d9c02b4b161&amp;oe=55230CF7&amp;__gda__=1432793261_885d1d724b7db6419f26d0cd502dd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75" y="2039735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27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64" y="1903569"/>
            <a:ext cx="2093656" cy="2093656"/>
          </a:xfrm>
        </p:spPr>
      </p:pic>
      <p:sp>
        <p:nvSpPr>
          <p:cNvPr id="38" name="Auf der gleichen Seite des Rechtecks liegende Ecken abrunden 37"/>
          <p:cNvSpPr/>
          <p:nvPr/>
        </p:nvSpPr>
        <p:spPr>
          <a:xfrm rot="16200000">
            <a:off x="7032411" y="999908"/>
            <a:ext cx="2002320" cy="4011563"/>
          </a:xfrm>
          <a:prstGeom prst="round2SameRect">
            <a:avLst>
              <a:gd name="adj1" fmla="val 6935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MetaPro-Book" pitchFamily="50" charset="0"/>
              </a:rPr>
              <a:t>Dziękuję za uwagę.</a:t>
            </a:r>
            <a:endParaRPr lang="de-DE" dirty="0">
              <a:latin typeface="MetaPro-Book" pitchFamily="50" charset="0"/>
            </a:endParaRPr>
          </a:p>
        </p:txBody>
      </p:sp>
      <p:pic>
        <p:nvPicPr>
          <p:cNvPr id="23" name="Bildplatzhalter 22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25" y="0"/>
            <a:ext cx="2004822" cy="2004822"/>
          </a:xfrm>
        </p:spPr>
      </p:pic>
      <p:pic>
        <p:nvPicPr>
          <p:cNvPr id="24" name="Bildplatzhalter 23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31" y="0"/>
            <a:ext cx="2004822" cy="2004822"/>
          </a:xfrm>
        </p:spPr>
      </p:pic>
      <p:pic>
        <p:nvPicPr>
          <p:cNvPr id="26" name="Bildplatzhalter 25"/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7" y="2004821"/>
            <a:ext cx="2005901" cy="1992403"/>
          </a:xfrm>
        </p:spPr>
      </p:pic>
      <p:pic>
        <p:nvPicPr>
          <p:cNvPr id="27" name="Bildplatzhalter 26"/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17" y="2004821"/>
            <a:ext cx="1983026" cy="1992403"/>
          </a:xfrm>
        </p:spPr>
      </p:pic>
      <p:pic>
        <p:nvPicPr>
          <p:cNvPr id="4" name="Bildplatzhalter 3" descr="DKMS_RGB_SenguelAbdurrahim_KV_klein.jpg"/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/>
          <a:stretch>
            <a:fillRect/>
          </a:stretch>
        </p:blipFill>
        <p:spPr/>
      </p:pic>
      <p:pic>
        <p:nvPicPr>
          <p:cNvPr id="6" name="Bildplatzhalter 5" descr="DKMS_OF_Michelle_1_KV_klein.jpg"/>
          <p:cNvPicPr>
            <a:picLocks noGrp="1" noChangeAspect="1"/>
          </p:cNvPicPr>
          <p:nvPr>
            <p:ph type="pic" sz="quarter" idx="1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/>
          <a:stretch>
            <a:fillRect/>
          </a:stretch>
        </p:blipFill>
        <p:spPr/>
      </p:pic>
      <p:pic>
        <p:nvPicPr>
          <p:cNvPr id="8" name="Bildplatzhalter 7" descr="DKMS_RGB_Andrea_KV_klein.jpg"/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11163" y="4357489"/>
            <a:ext cx="3960440" cy="23042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pl-PL" sz="1400" b="1" dirty="0" smtClean="0">
                <a:latin typeface="MetaPro-Book" pitchFamily="50" charset="0"/>
              </a:rPr>
              <a:t>Fundacja </a:t>
            </a:r>
            <a:r>
              <a:rPr lang="pl-PL" sz="1400" b="1" dirty="0" smtClean="0">
                <a:solidFill>
                  <a:srgbClr val="FF0000"/>
                </a:solidFill>
                <a:latin typeface="MetaPro-Book" pitchFamily="50" charset="0"/>
              </a:rPr>
              <a:t>DKMS</a:t>
            </a:r>
          </a:p>
          <a:p>
            <a:pPr>
              <a:spcAft>
                <a:spcPts val="600"/>
              </a:spcAft>
            </a:pPr>
            <a:r>
              <a:rPr lang="pl-PL" sz="1400" b="1" dirty="0" smtClean="0">
                <a:latin typeface="MetaPro-Book" pitchFamily="50" charset="0"/>
              </a:rPr>
              <a:t>Baza Dawców Komórek Macierzystych Polska</a:t>
            </a:r>
          </a:p>
          <a:p>
            <a:pPr>
              <a:spcAft>
                <a:spcPts val="300"/>
              </a:spcAft>
            </a:pPr>
            <a:r>
              <a:rPr lang="pl-PL" sz="1400" dirty="0" smtClean="0">
                <a:latin typeface="MetaPro-Book" pitchFamily="50" charset="0"/>
              </a:rPr>
              <a:t>ul. Altowa 6 lok.9</a:t>
            </a:r>
          </a:p>
          <a:p>
            <a:pPr>
              <a:spcAft>
                <a:spcPts val="300"/>
              </a:spcAft>
            </a:pPr>
            <a:r>
              <a:rPr lang="pl-PL" sz="1400" dirty="0" smtClean="0">
                <a:latin typeface="MetaPro-Book" pitchFamily="50" charset="0"/>
              </a:rPr>
              <a:t>02-386 Warszawa</a:t>
            </a:r>
          </a:p>
          <a:p>
            <a:pPr>
              <a:spcAft>
                <a:spcPts val="300"/>
              </a:spcAft>
            </a:pPr>
            <a:r>
              <a:rPr lang="pl-PL" sz="1400" dirty="0" smtClean="0">
                <a:latin typeface="MetaPro-Book" pitchFamily="50" charset="0"/>
              </a:rPr>
              <a:t>T 22 882 94 00   F 22 882 94 02</a:t>
            </a:r>
          </a:p>
          <a:p>
            <a:pPr>
              <a:spcAft>
                <a:spcPts val="300"/>
              </a:spcAft>
            </a:pPr>
            <a:r>
              <a:rPr lang="pl-PL" sz="1400" dirty="0" smtClean="0">
                <a:latin typeface="MetaPro-Book" pitchFamily="50" charset="0"/>
              </a:rPr>
              <a:t>kontakt@dkms.pl</a:t>
            </a:r>
          </a:p>
          <a:p>
            <a:pPr>
              <a:spcAft>
                <a:spcPts val="300"/>
              </a:spcAft>
            </a:pPr>
            <a:endParaRPr lang="pl-PL" sz="1400" dirty="0">
              <a:latin typeface="MetaPro-Book" pitchFamily="50" charset="0"/>
            </a:endParaRPr>
          </a:p>
          <a:p>
            <a:pPr>
              <a:spcAft>
                <a:spcPts val="300"/>
              </a:spcAft>
            </a:pPr>
            <a:r>
              <a:rPr lang="pl-PL" sz="1400" dirty="0" smtClean="0">
                <a:latin typeface="MetaPro-Book" pitchFamily="50" charset="0"/>
              </a:rPr>
              <a:t>www.dkms.pl</a:t>
            </a:r>
          </a:p>
          <a:p>
            <a:pPr>
              <a:spcAft>
                <a:spcPts val="300"/>
              </a:spcAft>
            </a:pPr>
            <a:r>
              <a:rPr lang="pl-PL" sz="1400" dirty="0" smtClean="0">
                <a:latin typeface="MetaPro-Book" pitchFamily="50" charset="0"/>
              </a:rPr>
              <a:t>© DKMS 2016</a:t>
            </a:r>
          </a:p>
        </p:txBody>
      </p:sp>
    </p:spTree>
    <p:extLst>
      <p:ext uri="{BB962C8B-B14F-4D97-AF65-F5344CB8AC3E}">
        <p14:creationId xmlns:p14="http://schemas.microsoft.com/office/powerpoint/2010/main" val="16039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2196244"/>
          </a:xfrm>
        </p:spPr>
        <p:txBody>
          <a:bodyPr anchor="t"/>
          <a:lstStyle/>
          <a:p>
            <a:pPr algn="ctr"/>
            <a:r>
              <a:rPr lang="pl-PL" b="1" dirty="0">
                <a:latin typeface="MetaPro-Book" pitchFamily="50" charset="0"/>
              </a:rPr>
              <a:t>Fundacja DKMS Baza Dawców Komórek Macierzystych Polska </a:t>
            </a:r>
            <a:r>
              <a:rPr lang="pl-PL" dirty="0">
                <a:latin typeface="MetaPro-Book" pitchFamily="50" charset="0"/>
              </a:rPr>
              <a:t>została założona w 2008 roku i prowadzi działalność społecznie użyteczną w sferze zadań publicznych z zakresu ochrony zdrowia, </a:t>
            </a:r>
            <a:r>
              <a:rPr lang="pl-PL" dirty="0" smtClean="0">
                <a:latin typeface="MetaPro-Book" pitchFamily="50" charset="0"/>
              </a:rPr>
              <a:t/>
            </a:r>
            <a:br>
              <a:rPr lang="pl-PL" dirty="0" smtClean="0">
                <a:latin typeface="MetaPro-Book" pitchFamily="50" charset="0"/>
              </a:rPr>
            </a:br>
            <a:r>
              <a:rPr lang="pl-PL" dirty="0" smtClean="0">
                <a:latin typeface="MetaPro-Book" pitchFamily="50" charset="0"/>
              </a:rPr>
              <a:t>na </a:t>
            </a:r>
            <a:r>
              <a:rPr lang="pl-PL" dirty="0">
                <a:latin typeface="MetaPro-Book" pitchFamily="50" charset="0"/>
              </a:rPr>
              <a:t>rzecz </a:t>
            </a:r>
            <a:r>
              <a:rPr lang="pl-PL" dirty="0" smtClean="0">
                <a:latin typeface="MetaPro-Book" pitchFamily="50" charset="0"/>
              </a:rPr>
              <a:t>Pacjentów </a:t>
            </a:r>
            <a:r>
              <a:rPr lang="pl-PL" dirty="0">
                <a:latin typeface="MetaPro-Book" pitchFamily="50" charset="0"/>
              </a:rPr>
              <a:t>chorych na białaczkę i inne schorzenia kwalifikujące szpik kostny lub krwiotwórcze komórki macierzyste </a:t>
            </a:r>
            <a:r>
              <a:rPr lang="pl-PL" dirty="0" smtClean="0">
                <a:latin typeface="MetaPro-Book" pitchFamily="50" charset="0"/>
              </a:rPr>
              <a:t/>
            </a:r>
            <a:br>
              <a:rPr lang="pl-PL" dirty="0" smtClean="0">
                <a:latin typeface="MetaPro-Book" pitchFamily="50" charset="0"/>
              </a:rPr>
            </a:br>
            <a:r>
              <a:rPr lang="pl-PL" dirty="0" smtClean="0">
                <a:latin typeface="MetaPro-Book" pitchFamily="50" charset="0"/>
              </a:rPr>
              <a:t>krwi </a:t>
            </a:r>
            <a:r>
              <a:rPr lang="pl-PL" dirty="0">
                <a:latin typeface="MetaPro-Book" pitchFamily="50" charset="0"/>
              </a:rPr>
              <a:t>obwodowej do przeszczepu.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MetaPro-Book" pitchFamily="50" charset="0"/>
              </a:rPr>
              <a:t>O Fundacji DKMS</a:t>
            </a:r>
            <a:endParaRPr lang="pl-PL" dirty="0">
              <a:solidFill>
                <a:srgbClr val="FF0000"/>
              </a:solidFill>
              <a:latin typeface="MetaPro-Book" pitchFamily="50" charset="0"/>
            </a:endParaRPr>
          </a:p>
        </p:txBody>
      </p:sp>
      <p:cxnSp>
        <p:nvCxnSpPr>
          <p:cNvPr id="8" name="Łącznik prostoliniowy 75"/>
          <p:cNvCxnSpPr/>
          <p:nvPr/>
        </p:nvCxnSpPr>
        <p:spPr>
          <a:xfrm>
            <a:off x="7185421" y="5270004"/>
            <a:ext cx="0" cy="864000"/>
          </a:xfrm>
          <a:prstGeom prst="line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52"/>
          <p:cNvCxnSpPr/>
          <p:nvPr/>
        </p:nvCxnSpPr>
        <p:spPr>
          <a:xfrm>
            <a:off x="5191978" y="5303969"/>
            <a:ext cx="7717" cy="470091"/>
          </a:xfrm>
          <a:prstGeom prst="line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1026"/>
          <p:cNvCxnSpPr/>
          <p:nvPr/>
        </p:nvCxnSpPr>
        <p:spPr>
          <a:xfrm>
            <a:off x="1486309" y="5262074"/>
            <a:ext cx="7128792" cy="0"/>
          </a:xfrm>
          <a:prstGeom prst="line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1131243" y="4655897"/>
            <a:ext cx="8280920" cy="6480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3600" dirty="0" smtClean="0">
                <a:solidFill>
                  <a:srgbClr val="FF0000"/>
                </a:solidFill>
                <a:latin typeface="MetaPro-Bold" pitchFamily="50" charset="0"/>
              </a:rPr>
              <a:t>1991 </a:t>
            </a:r>
            <a:r>
              <a:rPr lang="pl-PL" sz="1800" dirty="0" smtClean="0">
                <a:solidFill>
                  <a:srgbClr val="FF0000"/>
                </a:solidFill>
                <a:latin typeface="MetaPro-Bold" pitchFamily="50" charset="0"/>
              </a:rPr>
              <a:t>                                                        </a:t>
            </a:r>
            <a:r>
              <a:rPr lang="pl-PL" sz="1600" dirty="0" smtClean="0">
                <a:solidFill>
                  <a:srgbClr val="FF0000"/>
                </a:solidFill>
                <a:latin typeface="MetaPro-Bold" pitchFamily="50" charset="0"/>
              </a:rPr>
              <a:t>2004</a:t>
            </a:r>
            <a:r>
              <a:rPr lang="pl-PL" sz="1800" dirty="0" smtClean="0">
                <a:solidFill>
                  <a:srgbClr val="FF0000"/>
                </a:solidFill>
                <a:latin typeface="MetaPro-Bold" pitchFamily="50" charset="0"/>
              </a:rPr>
              <a:t>   </a:t>
            </a:r>
            <a:r>
              <a:rPr lang="pl-PL" sz="3600" dirty="0" smtClean="0">
                <a:solidFill>
                  <a:srgbClr val="FF0000"/>
                </a:solidFill>
                <a:latin typeface="MetaPro-Bold" pitchFamily="50" charset="0"/>
              </a:rPr>
              <a:t> 2008  </a:t>
            </a:r>
            <a:r>
              <a:rPr lang="pl-PL" sz="1600" dirty="0" smtClean="0">
                <a:solidFill>
                  <a:srgbClr val="FF0000"/>
                </a:solidFill>
                <a:latin typeface="MetaPro-Bold" pitchFamily="50" charset="0"/>
              </a:rPr>
              <a:t>2011      2013</a:t>
            </a:r>
          </a:p>
        </p:txBody>
      </p:sp>
      <p:sp>
        <p:nvSpPr>
          <p:cNvPr id="13" name="Elipsa 29"/>
          <p:cNvSpPr/>
          <p:nvPr/>
        </p:nvSpPr>
        <p:spPr>
          <a:xfrm>
            <a:off x="5127687" y="519845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31"/>
          <p:cNvSpPr/>
          <p:nvPr/>
        </p:nvSpPr>
        <p:spPr>
          <a:xfrm>
            <a:off x="7123361" y="519845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163691" y="5941665"/>
            <a:ext cx="2336260" cy="192339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 sz="1600" dirty="0" smtClean="0">
                <a:solidFill>
                  <a:srgbClr val="FF0000"/>
                </a:solidFill>
                <a:latin typeface="MetaPro-Bold" pitchFamily="50" charset="0"/>
              </a:rPr>
              <a:t>Polska</a:t>
            </a:r>
            <a:r>
              <a:rPr lang="pl-PL" sz="1600" dirty="0" smtClean="0">
                <a:latin typeface="MetaPro-Bold" pitchFamily="50" charset="0"/>
              </a:rPr>
              <a:t/>
            </a:r>
            <a:br>
              <a:rPr lang="pl-PL" sz="1600" dirty="0" smtClean="0">
                <a:latin typeface="MetaPro-Bold" pitchFamily="50" charset="0"/>
              </a:rPr>
            </a:br>
            <a:endParaRPr lang="pl-PL" sz="1600" dirty="0"/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6531843" y="6157689"/>
            <a:ext cx="1328147" cy="288032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 sz="1600" dirty="0" smtClean="0">
                <a:latin typeface="MetaPro-Bold" pitchFamily="50" charset="0"/>
              </a:rPr>
              <a:t>Hiszpania</a:t>
            </a:r>
            <a:br>
              <a:rPr lang="pl-PL" sz="1600" dirty="0" smtClean="0">
                <a:latin typeface="MetaPro-Bold" pitchFamily="50" charset="0"/>
              </a:rPr>
            </a:br>
            <a:endParaRPr lang="pl-PL" sz="1600" dirty="0"/>
          </a:p>
        </p:txBody>
      </p:sp>
      <p:sp>
        <p:nvSpPr>
          <p:cNvPr id="19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117855" y="6445721"/>
            <a:ext cx="1646236" cy="576064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 sz="1600" dirty="0" smtClean="0">
                <a:latin typeface="MetaPro-Bold" pitchFamily="50" charset="0"/>
              </a:rPr>
              <a:t>Wielka Brytania</a:t>
            </a:r>
            <a:br>
              <a:rPr lang="pl-PL" sz="1600" dirty="0" smtClean="0">
                <a:latin typeface="MetaPro-Bold" pitchFamily="50" charset="0"/>
              </a:rPr>
            </a:br>
            <a:endParaRPr lang="pl-PL" sz="1600" dirty="0"/>
          </a:p>
        </p:txBody>
      </p:sp>
      <p:sp>
        <p:nvSpPr>
          <p:cNvPr id="21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4840123" y="5838222"/>
            <a:ext cx="719143" cy="311986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 sz="1600" dirty="0" smtClean="0">
                <a:latin typeface="MetaPro-Bold" pitchFamily="50" charset="0"/>
              </a:rPr>
              <a:t>USA</a:t>
            </a:r>
            <a:br>
              <a:rPr lang="pl-PL" sz="1600" dirty="0" smtClean="0">
                <a:latin typeface="MetaPro-Bold" pitchFamily="50" charset="0"/>
              </a:rPr>
            </a:br>
            <a:endParaRPr lang="pl-PL" sz="1600" dirty="0"/>
          </a:p>
        </p:txBody>
      </p:sp>
      <p:cxnSp>
        <p:nvCxnSpPr>
          <p:cNvPr id="22" name="Łącznik prostoliniowy 80"/>
          <p:cNvCxnSpPr/>
          <p:nvPr/>
        </p:nvCxnSpPr>
        <p:spPr>
          <a:xfrm>
            <a:off x="7885073" y="5302220"/>
            <a:ext cx="8788" cy="1116000"/>
          </a:xfrm>
          <a:prstGeom prst="line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96"/>
          <p:cNvCxnSpPr/>
          <p:nvPr/>
        </p:nvCxnSpPr>
        <p:spPr>
          <a:xfrm>
            <a:off x="1478592" y="5308232"/>
            <a:ext cx="7717" cy="470091"/>
          </a:xfrm>
          <a:prstGeom prst="line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1131243" y="5845703"/>
            <a:ext cx="719143" cy="311986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 sz="1600" dirty="0" smtClean="0">
                <a:latin typeface="MetaPro-Bold" pitchFamily="50" charset="0"/>
              </a:rPr>
              <a:t>Niemcy</a:t>
            </a:r>
            <a:endParaRPr lang="pl-PL" sz="1600" dirty="0"/>
          </a:p>
        </p:txBody>
      </p:sp>
      <p:cxnSp>
        <p:nvCxnSpPr>
          <p:cNvPr id="26" name="Łącznik prostoliniowy 96"/>
          <p:cNvCxnSpPr/>
          <p:nvPr/>
        </p:nvCxnSpPr>
        <p:spPr>
          <a:xfrm>
            <a:off x="6315819" y="5293592"/>
            <a:ext cx="7717" cy="612000"/>
          </a:xfrm>
          <a:prstGeom prst="line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lipsa 30"/>
          <p:cNvSpPr/>
          <p:nvPr/>
        </p:nvSpPr>
        <p:spPr>
          <a:xfrm>
            <a:off x="6238837" y="520683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34"/>
          <p:cNvSpPr/>
          <p:nvPr/>
        </p:nvSpPr>
        <p:spPr>
          <a:xfrm>
            <a:off x="7823013" y="519006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Elipsa 23"/>
          <p:cNvSpPr/>
          <p:nvPr/>
        </p:nvSpPr>
        <p:spPr>
          <a:xfrm>
            <a:off x="1414301" y="519006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6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2052228"/>
          </a:xfrm>
        </p:spPr>
        <p:txBody>
          <a:bodyPr anchor="t"/>
          <a:lstStyle/>
          <a:p>
            <a:r>
              <a:rPr lang="pl-PL" sz="1600" b="1" dirty="0" smtClean="0">
                <a:latin typeface="MetaPro-Book" pitchFamily="50" charset="0"/>
              </a:rPr>
              <a:t>Nasza misja</a:t>
            </a:r>
          </a:p>
          <a:p>
            <a:r>
              <a:rPr lang="pl-PL" sz="1600" dirty="0" smtClean="0">
                <a:latin typeface="MetaPro-Book" pitchFamily="50" charset="0"/>
              </a:rPr>
              <a:t>Pomoc </a:t>
            </a:r>
            <a:r>
              <a:rPr lang="pl-PL" sz="1600" dirty="0">
                <a:latin typeface="MetaPro-Book" pitchFamily="50" charset="0"/>
              </a:rPr>
              <a:t>tak wielu </a:t>
            </a:r>
            <a:r>
              <a:rPr lang="pl-PL" sz="1600" dirty="0" smtClean="0">
                <a:latin typeface="MetaPro-Book" pitchFamily="50" charset="0"/>
              </a:rPr>
              <a:t>Pacjentom </a:t>
            </a:r>
            <a:r>
              <a:rPr lang="pl-PL" sz="1600" dirty="0">
                <a:latin typeface="MetaPro-Book" pitchFamily="50" charset="0"/>
              </a:rPr>
              <a:t>jak to tylko możliwe poprzez rekrutowanie, utrzymywanie i motywowanie </a:t>
            </a:r>
            <a:r>
              <a:rPr lang="pl-PL" sz="1600" dirty="0" smtClean="0">
                <a:latin typeface="MetaPro-Book" pitchFamily="50" charset="0"/>
              </a:rPr>
              <a:t>Dawców </a:t>
            </a:r>
            <a:r>
              <a:rPr lang="pl-PL" sz="1600" dirty="0">
                <a:latin typeface="MetaPro-Book" pitchFamily="50" charset="0"/>
              </a:rPr>
              <a:t>komórek macierzystych.</a:t>
            </a:r>
          </a:p>
          <a:p>
            <a:r>
              <a:rPr lang="pl-PL" sz="1600" b="1" dirty="0" smtClean="0">
                <a:latin typeface="MetaPro-Book" pitchFamily="50" charset="0"/>
              </a:rPr>
              <a:t>Nasze cele</a:t>
            </a:r>
            <a:endParaRPr lang="pl-PL" sz="1600" dirty="0" smtClean="0">
              <a:latin typeface="MetaPro-Book" pitchFamily="50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MetaPro-Book" pitchFamily="50" charset="0"/>
              </a:rPr>
              <a:t>Wspieranie osób potrzebujących pomocy </a:t>
            </a:r>
            <a:br>
              <a:rPr lang="pl-PL" sz="1600" dirty="0" smtClean="0">
                <a:latin typeface="MetaPro-Book" pitchFamily="50" charset="0"/>
              </a:rPr>
            </a:br>
            <a:r>
              <a:rPr lang="pl-PL" sz="1600" dirty="0" smtClean="0">
                <a:latin typeface="MetaPro-Book" pitchFamily="50" charset="0"/>
              </a:rPr>
              <a:t>ze względu na ich stan fizyczny, psychiczny lub emocjonalny.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MetaPro-Book" pitchFamily="50" charset="0"/>
              </a:rPr>
              <a:t>Promowanie </a:t>
            </a:r>
            <a:r>
              <a:rPr lang="pl-PL" sz="1600" dirty="0">
                <a:latin typeface="MetaPro-Book" pitchFamily="50" charset="0"/>
              </a:rPr>
              <a:t>nauki oraz badań </a:t>
            </a:r>
            <a:br>
              <a:rPr lang="pl-PL" sz="1600" dirty="0">
                <a:latin typeface="MetaPro-Book" pitchFamily="50" charset="0"/>
              </a:rPr>
            </a:br>
            <a:r>
              <a:rPr lang="pl-PL" sz="1600" dirty="0">
                <a:latin typeface="MetaPro-Book" pitchFamily="50" charset="0"/>
              </a:rPr>
              <a:t>w dziedzinie przeszczepiania komórek </a:t>
            </a:r>
            <a:r>
              <a:rPr lang="pl-PL" sz="1600" dirty="0" smtClean="0">
                <a:latin typeface="MetaPro-Book" pitchFamily="50" charset="0"/>
              </a:rPr>
              <a:t>macierzystych.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MetaPro-Book" pitchFamily="50" charset="0"/>
              </a:rPr>
              <a:t>Promocja zdrowia </a:t>
            </a:r>
            <a:r>
              <a:rPr lang="pl-PL" sz="1600" dirty="0">
                <a:latin typeface="MetaPro-Book" pitchFamily="50" charset="0"/>
              </a:rPr>
              <a:t>publicznego</a:t>
            </a:r>
            <a:r>
              <a:rPr lang="pl-PL" sz="1600" dirty="0" smtClean="0">
                <a:latin typeface="MetaPro-Book" pitchFamily="50" charset="0"/>
              </a:rPr>
              <a:t>.</a:t>
            </a:r>
            <a:endParaRPr lang="pl-PL" sz="1600" dirty="0">
              <a:latin typeface="MetaPro-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MetaPro-Book" pitchFamily="50" charset="0"/>
              </a:rPr>
              <a:t>O Fundacji DKMS</a:t>
            </a:r>
            <a:endParaRPr lang="pl-PL" dirty="0">
              <a:solidFill>
                <a:srgbClr val="FF0000"/>
              </a:solidFill>
              <a:latin typeface="MetaPro-Book" pitchFamily="50" charset="0"/>
            </a:endParaRPr>
          </a:p>
        </p:txBody>
      </p:sp>
      <p:pic>
        <p:nvPicPr>
          <p:cNvPr id="28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"/>
          <a:stretch/>
        </p:blipFill>
        <p:spPr>
          <a:xfrm>
            <a:off x="4133475" y="3061745"/>
            <a:ext cx="520668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71603" y="-1"/>
            <a:ext cx="5667747" cy="399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1980220"/>
          </a:xfrm>
        </p:spPr>
        <p:txBody>
          <a:bodyPr anchor="t"/>
          <a:lstStyle/>
          <a:p>
            <a:pPr>
              <a:spcAft>
                <a:spcPts val="600"/>
              </a:spcAft>
            </a:pPr>
            <a:r>
              <a:rPr lang="pl-PL" sz="1600" dirty="0">
                <a:latin typeface="MetaPro-Bold" pitchFamily="50" charset="0"/>
              </a:rPr>
              <a:t>Dawcy DKMS </a:t>
            </a:r>
            <a:r>
              <a:rPr lang="pl-PL" sz="1600" dirty="0" smtClean="0">
                <a:latin typeface="MetaPro-Bold" pitchFamily="50" charset="0"/>
              </a:rPr>
              <a:t>na świecie</a:t>
            </a:r>
            <a:r>
              <a:rPr lang="pl-PL" sz="1600" dirty="0">
                <a:latin typeface="MetaPro-Bold" pitchFamily="50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pl-PL" sz="3600" dirty="0">
                <a:solidFill>
                  <a:srgbClr val="FF0000"/>
                </a:solidFill>
                <a:latin typeface="MetaPro-Bold" pitchFamily="50" charset="0"/>
              </a:rPr>
              <a:t>6 317 807</a:t>
            </a:r>
            <a:r>
              <a:rPr lang="pl-PL" sz="3600" dirty="0" smtClean="0">
                <a:solidFill>
                  <a:srgbClr val="FF0000"/>
                </a:solidFill>
                <a:latin typeface="MetaPro-Bold" pitchFamily="50" charset="0"/>
              </a:rPr>
              <a:t>	</a:t>
            </a:r>
            <a:r>
              <a:rPr lang="pl-PL" sz="1600" dirty="0" smtClean="0">
                <a:latin typeface="MetaPro-Book" pitchFamily="50" charset="0"/>
              </a:rPr>
              <a:t>– </a:t>
            </a:r>
            <a:r>
              <a:rPr lang="pl-PL" sz="1600" dirty="0">
                <a:latin typeface="MetaPro-Book" pitchFamily="50" charset="0"/>
              </a:rPr>
              <a:t>ilość </a:t>
            </a:r>
            <a:r>
              <a:rPr lang="pl-PL" sz="1600" dirty="0">
                <a:latin typeface="MetaPro-Bold" pitchFamily="50" charset="0"/>
              </a:rPr>
              <a:t>potencjalnych</a:t>
            </a:r>
            <a:r>
              <a:rPr lang="pl-PL" sz="1600" dirty="0">
                <a:latin typeface="MetaPro-Book" pitchFamily="50" charset="0"/>
              </a:rPr>
              <a:t> </a:t>
            </a:r>
            <a:r>
              <a:rPr lang="pl-PL" sz="1600" dirty="0" smtClean="0">
                <a:latin typeface="MetaPro-Book" pitchFamily="50" charset="0"/>
              </a:rPr>
              <a:t>Dawców </a:t>
            </a:r>
            <a:r>
              <a:rPr lang="pl-PL" sz="1600" dirty="0">
                <a:latin typeface="MetaPro-Book" pitchFamily="50" charset="0"/>
              </a:rPr>
              <a:t/>
            </a:r>
            <a:br>
              <a:rPr lang="pl-PL" sz="1600" dirty="0">
                <a:latin typeface="MetaPro-Book" pitchFamily="50" charset="0"/>
              </a:rPr>
            </a:br>
            <a:r>
              <a:rPr lang="pl-PL" sz="1600" dirty="0">
                <a:latin typeface="MetaPro-Book" pitchFamily="50" charset="0"/>
              </a:rPr>
              <a:t>	</a:t>
            </a:r>
            <a:r>
              <a:rPr lang="pl-PL" sz="1600" dirty="0" smtClean="0">
                <a:latin typeface="MetaPro-Book" pitchFamily="50" charset="0"/>
              </a:rPr>
              <a:t>			zarejestrowanych </a:t>
            </a:r>
            <a:r>
              <a:rPr lang="pl-PL" sz="1600" dirty="0">
                <a:latin typeface="MetaPro-Book" pitchFamily="50" charset="0"/>
              </a:rPr>
              <a:t>na świecie</a:t>
            </a:r>
          </a:p>
          <a:p>
            <a:pPr>
              <a:spcAft>
                <a:spcPts val="600"/>
              </a:spcAft>
            </a:pPr>
            <a:r>
              <a:rPr lang="pl-PL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etaPro-Bold" pitchFamily="50" charset="0"/>
              </a:rPr>
              <a:t>      </a:t>
            </a:r>
            <a:endParaRPr lang="pl-PL" sz="1600" dirty="0">
              <a:latin typeface="MetaPro-Bold" pitchFamily="50" charset="0"/>
            </a:endParaRPr>
          </a:p>
          <a:p>
            <a:pPr>
              <a:spcAft>
                <a:spcPts val="600"/>
              </a:spcAft>
            </a:pPr>
            <a:r>
              <a:rPr lang="pl-PL" sz="1600" dirty="0">
                <a:latin typeface="MetaPro-Bold" pitchFamily="50" charset="0"/>
              </a:rPr>
              <a:t>Dawcy DKMS w </a:t>
            </a:r>
            <a:r>
              <a:rPr lang="pl-PL" sz="1600" dirty="0" smtClean="0">
                <a:latin typeface="MetaPro-Bold" pitchFamily="50" charset="0"/>
              </a:rPr>
              <a:t>Polsce:</a:t>
            </a:r>
            <a:endParaRPr lang="pl-PL" sz="1600" dirty="0">
              <a:latin typeface="MetaPro-Bold" pitchFamily="50" charset="0"/>
            </a:endParaRPr>
          </a:p>
          <a:p>
            <a:pPr>
              <a:spcAft>
                <a:spcPts val="600"/>
              </a:spcAft>
            </a:pPr>
            <a:r>
              <a:rPr lang="pl-PL" sz="3600" dirty="0" smtClean="0">
                <a:solidFill>
                  <a:srgbClr val="FF0000"/>
                </a:solidFill>
                <a:latin typeface="MetaPro-Bold" pitchFamily="50" charset="0"/>
              </a:rPr>
              <a:t>899 928</a:t>
            </a:r>
            <a:r>
              <a:rPr lang="pl-PL" sz="3600" dirty="0" smtClean="0">
                <a:solidFill>
                  <a:srgbClr val="FF0000"/>
                </a:solidFill>
                <a:latin typeface="MetaPro-Bold" pitchFamily="50" charset="0"/>
              </a:rPr>
              <a:t>	</a:t>
            </a:r>
            <a:r>
              <a:rPr lang="pl-PL" sz="1600" dirty="0" smtClean="0">
                <a:latin typeface="MetaPro-Book" pitchFamily="50" charset="0"/>
              </a:rPr>
              <a:t>– </a:t>
            </a:r>
            <a:r>
              <a:rPr lang="pl-PL" sz="1600" dirty="0">
                <a:latin typeface="MetaPro-Book" pitchFamily="50" charset="0"/>
              </a:rPr>
              <a:t>ilość </a:t>
            </a:r>
            <a:r>
              <a:rPr lang="pl-PL" sz="1600" dirty="0" smtClean="0">
                <a:latin typeface="MetaPro-Bold" pitchFamily="50" charset="0"/>
              </a:rPr>
              <a:t>potencjalnych</a:t>
            </a:r>
            <a:r>
              <a:rPr lang="pl-PL" sz="1600" dirty="0" smtClean="0">
                <a:latin typeface="MetaPro-Book" pitchFamily="50" charset="0"/>
              </a:rPr>
              <a:t> Dawców </a:t>
            </a:r>
            <a:br>
              <a:rPr lang="pl-PL" sz="1600" dirty="0" smtClean="0">
                <a:latin typeface="MetaPro-Book" pitchFamily="50" charset="0"/>
              </a:rPr>
            </a:br>
            <a:r>
              <a:rPr lang="pl-PL" sz="1600" dirty="0" smtClean="0">
                <a:latin typeface="MetaPro-Book" pitchFamily="50" charset="0"/>
              </a:rPr>
              <a:t>				zarejestrowanych w bazie DKMS</a:t>
            </a:r>
          </a:p>
          <a:p>
            <a:pPr>
              <a:spcAft>
                <a:spcPts val="600"/>
              </a:spcAft>
            </a:pPr>
            <a:r>
              <a:rPr lang="pl-PL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etaPro-Bold" pitchFamily="50" charset="0"/>
              </a:rPr>
              <a:t>3 000</a:t>
            </a:r>
            <a:r>
              <a:rPr lang="pl-PL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etaPro-Bold" pitchFamily="50" charset="0"/>
              </a:rPr>
              <a:t>		</a:t>
            </a:r>
            <a:r>
              <a:rPr lang="pl-PL" sz="1600" dirty="0" smtClean="0">
                <a:latin typeface="MetaPro-Book" pitchFamily="50" charset="0"/>
              </a:rPr>
              <a:t>– </a:t>
            </a:r>
            <a:r>
              <a:rPr lang="pl-PL" sz="1600" dirty="0">
                <a:latin typeface="MetaPro-Book" pitchFamily="50" charset="0"/>
              </a:rPr>
              <a:t>ilość </a:t>
            </a:r>
            <a:r>
              <a:rPr lang="pl-PL" sz="1600" dirty="0">
                <a:latin typeface="MetaPro-Bold" pitchFamily="50" charset="0"/>
              </a:rPr>
              <a:t>realnych</a:t>
            </a:r>
            <a:r>
              <a:rPr lang="pl-PL" sz="1600" dirty="0">
                <a:latin typeface="MetaPro-Book" pitchFamily="50" charset="0"/>
              </a:rPr>
              <a:t> D</a:t>
            </a:r>
            <a:r>
              <a:rPr lang="pl-PL" sz="1600" dirty="0" smtClean="0">
                <a:latin typeface="MetaPro-Book" pitchFamily="50" charset="0"/>
              </a:rPr>
              <a:t>awców z bazy DKMS</a:t>
            </a:r>
            <a:r>
              <a:rPr lang="pl-PL" sz="1600" dirty="0" smtClean="0">
                <a:solidFill>
                  <a:srgbClr val="FF0000"/>
                </a:solidFill>
              </a:rPr>
              <a:t>  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MetaPro-Book" pitchFamily="50" charset="0"/>
              </a:rPr>
              <a:t>DKMS w liczbach</a:t>
            </a:r>
            <a:endParaRPr lang="pl-PL" dirty="0">
              <a:solidFill>
                <a:srgbClr val="FF0000"/>
              </a:solidFill>
              <a:latin typeface="MetaPro-Book" pitchFamily="50" charset="0"/>
            </a:endParaRPr>
          </a:p>
        </p:txBody>
      </p:sp>
      <p:graphicFrame>
        <p:nvGraphicFramePr>
          <p:cNvPr id="8" name="Wykres 9"/>
          <p:cNvGraphicFramePr/>
          <p:nvPr>
            <p:extLst>
              <p:ext uri="{D42A27DB-BD31-4B8C-83A1-F6EECF244321}">
                <p14:modId xmlns:p14="http://schemas.microsoft.com/office/powerpoint/2010/main" val="1977467615"/>
              </p:ext>
            </p:extLst>
          </p:nvPr>
        </p:nvGraphicFramePr>
        <p:xfrm>
          <a:off x="7204598" y="3781425"/>
          <a:ext cx="1405899" cy="1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rostokąt 12"/>
          <p:cNvSpPr/>
          <p:nvPr/>
        </p:nvSpPr>
        <p:spPr>
          <a:xfrm>
            <a:off x="7035896" y="6010257"/>
            <a:ext cx="180000" cy="1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aseline="-25000" dirty="0" smtClean="0"/>
              <a:t> </a:t>
            </a:r>
            <a:endParaRPr lang="pl-PL" baseline="-25000" dirty="0"/>
          </a:p>
        </p:txBody>
      </p:sp>
      <p:sp>
        <p:nvSpPr>
          <p:cNvPr id="10" name="Symbol zastępczy tekstu 2"/>
          <p:cNvSpPr txBox="1">
            <a:spLocks/>
          </p:cNvSpPr>
          <p:nvPr/>
        </p:nvSpPr>
        <p:spPr>
          <a:xfrm>
            <a:off x="7304760" y="5690642"/>
            <a:ext cx="2035395" cy="5935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/>
          <a:lstStyle>
            <a:lvl1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200" b="0" dirty="0" smtClean="0">
                <a:latin typeface="MetaPro-Book" pitchFamily="50" charset="0"/>
              </a:rPr>
              <a:t>potencjalni Dawcy </a:t>
            </a:r>
            <a:br>
              <a:rPr lang="pl-PL" sz="1200" b="0" dirty="0" smtClean="0">
                <a:latin typeface="MetaPro-Book" pitchFamily="50" charset="0"/>
              </a:rPr>
            </a:br>
            <a:r>
              <a:rPr lang="pl-PL" sz="1200" b="0" dirty="0" smtClean="0">
                <a:latin typeface="MetaPro-Book" pitchFamily="50" charset="0"/>
              </a:rPr>
              <a:t>realni Dawcy</a:t>
            </a:r>
          </a:p>
        </p:txBody>
      </p:sp>
      <p:sp>
        <p:nvSpPr>
          <p:cNvPr id="11" name="Prostokąt 14"/>
          <p:cNvSpPr/>
          <p:nvPr/>
        </p:nvSpPr>
        <p:spPr>
          <a:xfrm>
            <a:off x="7035897" y="5763167"/>
            <a:ext cx="180000" cy="1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aseline="-25000" dirty="0" smtClean="0"/>
              <a:t> </a:t>
            </a:r>
            <a:endParaRPr lang="pl-PL" baseline="-25000" dirty="0"/>
          </a:p>
        </p:txBody>
      </p:sp>
      <p:sp>
        <p:nvSpPr>
          <p:cNvPr id="12" name="Prostokąt 6"/>
          <p:cNvSpPr/>
          <p:nvPr/>
        </p:nvSpPr>
        <p:spPr>
          <a:xfrm>
            <a:off x="436193" y="6528762"/>
            <a:ext cx="9191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 smtClean="0">
                <a:latin typeface="MetaPro-Book" pitchFamily="50" charset="0"/>
              </a:rPr>
              <a:t>Dane z dnia </a:t>
            </a:r>
            <a:r>
              <a:rPr lang="pl-PL" sz="1200" dirty="0" smtClean="0">
                <a:latin typeface="MetaPro-Book" pitchFamily="50" charset="0"/>
              </a:rPr>
              <a:t>30.04.2016 </a:t>
            </a:r>
            <a:r>
              <a:rPr lang="pl-PL" sz="1200" dirty="0" smtClean="0">
                <a:latin typeface="MetaPro-Book" pitchFamily="50" charset="0"/>
              </a:rPr>
              <a:t>r.  </a:t>
            </a:r>
            <a:endParaRPr lang="pl-PL" sz="1200" dirty="0">
              <a:latin typeface="MetaPro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2052228"/>
          </a:xfrm>
        </p:spPr>
        <p:txBody>
          <a:bodyPr anchor="t"/>
          <a:lstStyle/>
          <a:p>
            <a:pPr>
              <a:spcAft>
                <a:spcPts val="600"/>
              </a:spcAft>
            </a:pPr>
            <a:r>
              <a:rPr lang="pl-PL" sz="1600" dirty="0">
                <a:solidFill>
                  <a:schemeClr val="bg1"/>
                </a:solidFill>
                <a:latin typeface="MetaPro-Bold" pitchFamily="50" charset="0"/>
              </a:rPr>
              <a:t>Dawcy DKMS </a:t>
            </a:r>
            <a:r>
              <a:rPr lang="pl-PL" sz="1600" dirty="0" smtClean="0">
                <a:solidFill>
                  <a:schemeClr val="bg1"/>
                </a:solidFill>
                <a:latin typeface="MetaPro-Bold" pitchFamily="50" charset="0"/>
              </a:rPr>
              <a:t>na świecie</a:t>
            </a:r>
            <a:r>
              <a:rPr lang="pl-PL" sz="1600" dirty="0">
                <a:solidFill>
                  <a:schemeClr val="bg1"/>
                </a:solidFill>
                <a:latin typeface="MetaPro-Bold" pitchFamily="50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pl-PL" sz="3600" dirty="0" smtClean="0">
                <a:solidFill>
                  <a:srgbClr val="FF0000"/>
                </a:solidFill>
                <a:latin typeface="MetaPro-Bold" pitchFamily="50" charset="0"/>
              </a:rPr>
              <a:t>	</a:t>
            </a:r>
            <a:r>
              <a:rPr lang="pl-PL" sz="3600" dirty="0" smtClean="0">
                <a:solidFill>
                  <a:srgbClr val="FF0000"/>
                </a:solidFill>
                <a:latin typeface="MetaPro-Bold" pitchFamily="50" charset="0"/>
              </a:rPr>
              <a:t>1 010 466 </a:t>
            </a:r>
            <a:r>
              <a:rPr lang="pl-PL" sz="1600" dirty="0" smtClean="0">
                <a:solidFill>
                  <a:schemeClr val="bg1"/>
                </a:solidFill>
                <a:latin typeface="MetaPro-Book" pitchFamily="50" charset="0"/>
              </a:rPr>
              <a:t>– ilość </a:t>
            </a:r>
            <a:r>
              <a:rPr lang="pl-PL" sz="1600" dirty="0" smtClean="0">
                <a:solidFill>
                  <a:schemeClr val="bg1"/>
                </a:solidFill>
                <a:latin typeface="MetaPro-Bold" pitchFamily="50" charset="0"/>
              </a:rPr>
              <a:t>potencjalnych</a:t>
            </a:r>
            <a:r>
              <a:rPr lang="pl-PL" sz="1600" dirty="0" smtClean="0">
                <a:solidFill>
                  <a:schemeClr val="bg1"/>
                </a:solidFill>
                <a:latin typeface="MetaPro-Book" pitchFamily="50" charset="0"/>
              </a:rPr>
              <a:t> dawców </a:t>
            </a:r>
            <a:br>
              <a:rPr lang="pl-PL" sz="1600" dirty="0" smtClean="0">
                <a:solidFill>
                  <a:schemeClr val="bg1"/>
                </a:solidFill>
                <a:latin typeface="MetaPro-Book" pitchFamily="50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MetaPro-Book" pitchFamily="50" charset="0"/>
              </a:rPr>
              <a:t>				  zarejestrowanych na świecie</a:t>
            </a:r>
          </a:p>
          <a:p>
            <a:pPr>
              <a:spcAft>
                <a:spcPts val="600"/>
              </a:spcAft>
            </a:pPr>
            <a:r>
              <a:rPr lang="pl-PL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etaPro-Bold" pitchFamily="50" charset="0"/>
              </a:rPr>
              <a:t>      </a:t>
            </a:r>
            <a:endParaRPr lang="pl-PL" sz="1600" dirty="0" smtClean="0">
              <a:latin typeface="MetaPro-Bold" pitchFamily="50" charset="0"/>
            </a:endParaRPr>
          </a:p>
          <a:p>
            <a:pPr>
              <a:spcAft>
                <a:spcPts val="600"/>
              </a:spcAft>
            </a:pPr>
            <a:r>
              <a:rPr lang="pl-PL" sz="1600" dirty="0" smtClean="0">
                <a:solidFill>
                  <a:schemeClr val="bg1"/>
                </a:solidFill>
                <a:latin typeface="MetaPro-Bold" pitchFamily="50" charset="0"/>
              </a:rPr>
              <a:t>Dawcy </a:t>
            </a:r>
            <a:r>
              <a:rPr lang="pl-PL" sz="1600" dirty="0">
                <a:solidFill>
                  <a:schemeClr val="bg1"/>
                </a:solidFill>
                <a:latin typeface="MetaPro-Bold" pitchFamily="50" charset="0"/>
              </a:rPr>
              <a:t>DKMS w </a:t>
            </a:r>
            <a:r>
              <a:rPr lang="pl-PL" sz="1600" dirty="0" smtClean="0">
                <a:solidFill>
                  <a:schemeClr val="bg1"/>
                </a:solidFill>
                <a:latin typeface="MetaPro-Bold" pitchFamily="50" charset="0"/>
              </a:rPr>
              <a:t>Polsce*:</a:t>
            </a:r>
            <a:endParaRPr lang="pl-PL" sz="1600" dirty="0">
              <a:solidFill>
                <a:schemeClr val="bg1"/>
              </a:solidFill>
              <a:latin typeface="MetaPro-Bold" pitchFamily="50" charset="0"/>
            </a:endParaRPr>
          </a:p>
          <a:p>
            <a:pPr>
              <a:spcAft>
                <a:spcPts val="600"/>
              </a:spcAft>
            </a:pPr>
            <a:r>
              <a:rPr lang="pl-PL" sz="3600" dirty="0">
                <a:solidFill>
                  <a:srgbClr val="FF0000"/>
                </a:solidFill>
                <a:latin typeface="MetaPro-Bold" pitchFamily="50" charset="0"/>
              </a:rPr>
              <a:t>	</a:t>
            </a:r>
            <a:r>
              <a:rPr lang="pl-PL" sz="3600" dirty="0" smtClean="0">
                <a:solidFill>
                  <a:srgbClr val="FF0000"/>
                </a:solidFill>
                <a:latin typeface="MetaPro-Bold" pitchFamily="50" charset="0"/>
              </a:rPr>
              <a:t>899 928</a:t>
            </a:r>
            <a:r>
              <a:rPr lang="pl-PL" sz="1600" dirty="0" smtClean="0">
                <a:solidFill>
                  <a:schemeClr val="bg1"/>
                </a:solidFill>
                <a:latin typeface="MetaPro-Book" pitchFamily="50" charset="0"/>
              </a:rPr>
              <a:t>– </a:t>
            </a:r>
            <a:r>
              <a:rPr lang="pl-PL" sz="1600" dirty="0">
                <a:solidFill>
                  <a:schemeClr val="bg1"/>
                </a:solidFill>
                <a:latin typeface="MetaPro-Book" pitchFamily="50" charset="0"/>
              </a:rPr>
              <a:t>ilość </a:t>
            </a:r>
            <a:r>
              <a:rPr lang="pl-PL" sz="1600" dirty="0" smtClean="0">
                <a:solidFill>
                  <a:schemeClr val="bg1"/>
                </a:solidFill>
                <a:latin typeface="MetaPro-Bold" pitchFamily="50" charset="0"/>
              </a:rPr>
              <a:t>potencjalnych</a:t>
            </a:r>
            <a:r>
              <a:rPr lang="pl-PL" sz="1600" dirty="0" smtClean="0">
                <a:solidFill>
                  <a:schemeClr val="bg1"/>
                </a:solidFill>
                <a:latin typeface="MetaPro-Book" pitchFamily="50" charset="0"/>
              </a:rPr>
              <a:t> dawców </a:t>
            </a:r>
            <a:br>
              <a:rPr lang="pl-PL" sz="1600" dirty="0" smtClean="0">
                <a:solidFill>
                  <a:schemeClr val="bg1"/>
                </a:solidFill>
                <a:latin typeface="MetaPro-Book" pitchFamily="50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MetaPro-Book" pitchFamily="50" charset="0"/>
              </a:rPr>
              <a:t>				      zarejestrowanych w bazie DKMS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MetaPro-Book" pitchFamily="50" charset="0"/>
              </a:rPr>
              <a:t>Dawcy szpiku w Polsce</a:t>
            </a:r>
            <a:endParaRPr lang="pl-PL" dirty="0">
              <a:solidFill>
                <a:srgbClr val="FF0000"/>
              </a:solidFill>
              <a:latin typeface="MetaPro-Book" pitchFamily="50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15" y="319837"/>
            <a:ext cx="2160240" cy="202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ymbol zastępczy tekstu 2"/>
          <p:cNvSpPr txBox="1">
            <a:spLocks/>
          </p:cNvSpPr>
          <p:nvPr/>
        </p:nvSpPr>
        <p:spPr>
          <a:xfrm>
            <a:off x="396206" y="2989337"/>
            <a:ext cx="3001148" cy="13040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/>
          <a:lstStyle>
            <a:lvl1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pl-PL" b="0" dirty="0">
                <a:latin typeface="MetaPro-Book" pitchFamily="50" charset="0"/>
              </a:rPr>
              <a:t>– </a:t>
            </a:r>
            <a:r>
              <a:rPr lang="pl-PL" b="0" dirty="0" smtClean="0">
                <a:latin typeface="MetaPro-Book" pitchFamily="50" charset="0"/>
              </a:rPr>
              <a:t> ilość zarejestrowanych potencjalnych Dawców </a:t>
            </a:r>
            <a:r>
              <a:rPr lang="pl-PL" b="0" dirty="0">
                <a:latin typeface="MetaPro-Book" pitchFamily="50" charset="0"/>
              </a:rPr>
              <a:t/>
            </a:r>
            <a:br>
              <a:rPr lang="pl-PL" b="0" dirty="0">
                <a:latin typeface="MetaPro-Book" pitchFamily="50" charset="0"/>
              </a:rPr>
            </a:br>
            <a:r>
              <a:rPr lang="pl-PL" b="0" dirty="0" smtClean="0">
                <a:latin typeface="MetaPro-Bold" pitchFamily="50" charset="0"/>
              </a:rPr>
              <a:t>we wszystkich bazach w Polsce</a:t>
            </a:r>
            <a:endParaRPr lang="pl-PL" dirty="0" smtClean="0">
              <a:latin typeface="MetaPro-Bold" pitchFamily="50" charset="0"/>
            </a:endParaRPr>
          </a:p>
          <a:p>
            <a:pPr algn="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8" name="Symbol zastępczy tekstu 2"/>
          <p:cNvSpPr txBox="1">
            <a:spLocks/>
          </p:cNvSpPr>
          <p:nvPr/>
        </p:nvSpPr>
        <p:spPr>
          <a:xfrm>
            <a:off x="1192276" y="4808904"/>
            <a:ext cx="2211685" cy="8640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/>
          <a:lstStyle>
            <a:lvl1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pl-PL" b="0" dirty="0">
                <a:latin typeface="MetaPro-Book" pitchFamily="50" charset="0"/>
              </a:rPr>
              <a:t>– </a:t>
            </a:r>
            <a:r>
              <a:rPr lang="pl-PL" b="0" dirty="0" smtClean="0">
                <a:latin typeface="MetaPro-Book" pitchFamily="50" charset="0"/>
              </a:rPr>
              <a:t> potencjalni </a:t>
            </a:r>
            <a:r>
              <a:rPr lang="pl-PL" b="0" dirty="0">
                <a:latin typeface="MetaPro-Book" pitchFamily="50" charset="0"/>
              </a:rPr>
              <a:t>D</a:t>
            </a:r>
            <a:r>
              <a:rPr lang="pl-PL" b="0" dirty="0" smtClean="0">
                <a:latin typeface="MetaPro-Book" pitchFamily="50" charset="0"/>
              </a:rPr>
              <a:t>awcy </a:t>
            </a:r>
            <a:r>
              <a:rPr lang="pl-PL" b="0" dirty="0">
                <a:latin typeface="MetaPro-Book" pitchFamily="50" charset="0"/>
              </a:rPr>
              <a:t>zarejestrowani </a:t>
            </a:r>
            <a:br>
              <a:rPr lang="pl-PL" b="0" dirty="0">
                <a:latin typeface="MetaPro-Book" pitchFamily="50" charset="0"/>
              </a:rPr>
            </a:br>
            <a:r>
              <a:rPr lang="pl-PL" dirty="0" smtClean="0">
                <a:latin typeface="MetaPro-Book" pitchFamily="50" charset="0"/>
              </a:rPr>
              <a:t>w bazie </a:t>
            </a:r>
            <a:r>
              <a:rPr lang="pl-PL" b="0" dirty="0" smtClean="0">
                <a:latin typeface="MetaPro-Bold" pitchFamily="50" charset="0"/>
              </a:rPr>
              <a:t>DKMS</a:t>
            </a:r>
            <a:endParaRPr lang="pl-PL" dirty="0" smtClean="0"/>
          </a:p>
        </p:txBody>
      </p:sp>
      <p:sp>
        <p:nvSpPr>
          <p:cNvPr id="31" name="Prostokąt 12"/>
          <p:cNvSpPr/>
          <p:nvPr/>
        </p:nvSpPr>
        <p:spPr>
          <a:xfrm>
            <a:off x="6500655" y="4103339"/>
            <a:ext cx="679259" cy="72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21"/>
          <p:cNvSpPr/>
          <p:nvPr/>
        </p:nvSpPr>
        <p:spPr>
          <a:xfrm>
            <a:off x="3579515" y="4103340"/>
            <a:ext cx="3284184" cy="72000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aseline="-25000" dirty="0" smtClean="0"/>
              <a:t> </a:t>
            </a:r>
            <a:endParaRPr lang="pl-PL" baseline="-25000" dirty="0"/>
          </a:p>
        </p:txBody>
      </p:sp>
      <p:sp>
        <p:nvSpPr>
          <p:cNvPr id="33" name="Symbol zastępczy tekstu 2"/>
          <p:cNvSpPr txBox="1">
            <a:spLocks/>
          </p:cNvSpPr>
          <p:nvPr/>
        </p:nvSpPr>
        <p:spPr>
          <a:xfrm>
            <a:off x="7395939" y="4285481"/>
            <a:ext cx="2155254" cy="576064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etaPro-Bold" pitchFamily="50" charset="0"/>
              </a:rPr>
              <a:t>110 538</a:t>
            </a: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34" name="Symbol zastępczy tekstu 2"/>
          <p:cNvSpPr txBox="1">
            <a:spLocks/>
          </p:cNvSpPr>
          <p:nvPr/>
        </p:nvSpPr>
        <p:spPr>
          <a:xfrm>
            <a:off x="7395939" y="4789537"/>
            <a:ext cx="2376264" cy="7674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/>
          <a:lstStyle>
            <a:lvl1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b="0" dirty="0">
                <a:latin typeface="MetaPro-Book" pitchFamily="50" charset="0"/>
              </a:rPr>
              <a:t>– </a:t>
            </a:r>
            <a:r>
              <a:rPr lang="pl-PL" b="0" dirty="0" smtClean="0">
                <a:latin typeface="MetaPro-Book" pitchFamily="50" charset="0"/>
              </a:rPr>
              <a:t>potencjalni Dawcy </a:t>
            </a:r>
            <a:br>
              <a:rPr lang="pl-PL" b="0" dirty="0" smtClean="0">
                <a:latin typeface="MetaPro-Book" pitchFamily="50" charset="0"/>
              </a:rPr>
            </a:br>
            <a:r>
              <a:rPr lang="pl-PL" b="0" dirty="0" smtClean="0">
                <a:latin typeface="MetaPro-Book" pitchFamily="50" charset="0"/>
              </a:rPr>
              <a:t>zarejestrowani  w pozostałych bazach</a:t>
            </a:r>
            <a:br>
              <a:rPr lang="pl-PL" b="0" dirty="0" smtClean="0">
                <a:latin typeface="MetaPro-Book" pitchFamily="50" charset="0"/>
              </a:rPr>
            </a:br>
            <a:r>
              <a:rPr lang="pl-PL" b="0" dirty="0" smtClean="0">
                <a:latin typeface="MetaPro-Bold" pitchFamily="50" charset="0"/>
              </a:rPr>
              <a:t>w Polsce</a:t>
            </a:r>
            <a:endParaRPr lang="pl-PL" dirty="0" smtClean="0">
              <a:latin typeface="MetaPro-Bold" pitchFamily="50" charset="0"/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5" name="Prostokąt 1"/>
          <p:cNvSpPr/>
          <p:nvPr/>
        </p:nvSpPr>
        <p:spPr>
          <a:xfrm>
            <a:off x="3579514" y="2341265"/>
            <a:ext cx="3600399" cy="72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aseline="-25000" dirty="0" smtClean="0"/>
              <a:t> </a:t>
            </a:r>
            <a:endParaRPr lang="pl-PL" baseline="-25000" dirty="0"/>
          </a:p>
        </p:txBody>
      </p:sp>
      <p:sp>
        <p:nvSpPr>
          <p:cNvPr id="36" name="Prostokąt 6"/>
          <p:cNvSpPr/>
          <p:nvPr/>
        </p:nvSpPr>
        <p:spPr>
          <a:xfrm>
            <a:off x="436193" y="6528762"/>
            <a:ext cx="9191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 smtClean="0">
                <a:latin typeface="MetaPro-Book" pitchFamily="50" charset="0"/>
              </a:rPr>
              <a:t>Dane z dnia </a:t>
            </a:r>
            <a:r>
              <a:rPr lang="pl-PL" sz="1200" dirty="0" smtClean="0">
                <a:latin typeface="MetaPro-Book" pitchFamily="50" charset="0"/>
              </a:rPr>
              <a:t>30.04.2016 </a:t>
            </a:r>
            <a:r>
              <a:rPr lang="pl-PL" sz="1200" dirty="0" smtClean="0">
                <a:latin typeface="MetaPro-Book" pitchFamily="50" charset="0"/>
              </a:rPr>
              <a:t>r.  </a:t>
            </a:r>
            <a:endParaRPr lang="pl-PL" sz="1200" dirty="0">
              <a:latin typeface="MetaPro-Book" pitchFamily="50" charset="0"/>
            </a:endParaRPr>
          </a:p>
        </p:txBody>
      </p:sp>
      <p:sp>
        <p:nvSpPr>
          <p:cNvPr id="37" name="Prostokąt 1"/>
          <p:cNvSpPr/>
          <p:nvPr/>
        </p:nvSpPr>
        <p:spPr>
          <a:xfrm>
            <a:off x="4119595" y="5869657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aseline="-25000" dirty="0" smtClean="0"/>
              <a:t> </a:t>
            </a:r>
            <a:endParaRPr lang="pl-PL" baseline="-25000" dirty="0"/>
          </a:p>
        </p:txBody>
      </p:sp>
      <p:sp>
        <p:nvSpPr>
          <p:cNvPr id="42" name="Symbol zastępczy tekstu 2"/>
          <p:cNvSpPr txBox="1">
            <a:spLocks/>
          </p:cNvSpPr>
          <p:nvPr/>
        </p:nvSpPr>
        <p:spPr>
          <a:xfrm>
            <a:off x="4352435" y="5797649"/>
            <a:ext cx="2148220" cy="5935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/>
          <a:lstStyle>
            <a:lvl1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50292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200" b="0" dirty="0">
                <a:latin typeface="MetaPro-Book" pitchFamily="50" charset="0"/>
              </a:rPr>
              <a:t>p</a:t>
            </a:r>
            <a:r>
              <a:rPr lang="pl-PL" sz="1200" b="0" dirty="0" smtClean="0">
                <a:latin typeface="MetaPro-Book" pitchFamily="50" charset="0"/>
              </a:rPr>
              <a:t>otencjalni Dawcy z Polski </a:t>
            </a:r>
            <a:br>
              <a:rPr lang="pl-PL" sz="1200" b="0" dirty="0" smtClean="0">
                <a:latin typeface="MetaPro-Book" pitchFamily="50" charset="0"/>
              </a:rPr>
            </a:br>
            <a:r>
              <a:rPr lang="pl-PL" sz="1200" b="0" dirty="0">
                <a:latin typeface="MetaPro-Book" pitchFamily="50" charset="0"/>
              </a:rPr>
              <a:t>potencjalni </a:t>
            </a:r>
            <a:r>
              <a:rPr lang="pl-PL" sz="1200" b="0" dirty="0" smtClean="0">
                <a:latin typeface="MetaPro-Book" pitchFamily="50" charset="0"/>
              </a:rPr>
              <a:t>Dawcy </a:t>
            </a:r>
            <a:r>
              <a:rPr lang="pl-PL" sz="1200" b="0" dirty="0">
                <a:latin typeface="MetaPro-Book" pitchFamily="50" charset="0"/>
              </a:rPr>
              <a:t>z </a:t>
            </a:r>
            <a:r>
              <a:rPr lang="pl-PL" sz="1200" b="0" dirty="0" smtClean="0">
                <a:latin typeface="MetaPro-Book" pitchFamily="50" charset="0"/>
              </a:rPr>
              <a:t>bazy DKMS</a:t>
            </a:r>
          </a:p>
        </p:txBody>
      </p:sp>
      <p:sp>
        <p:nvSpPr>
          <p:cNvPr id="45" name="Prostokąt 21"/>
          <p:cNvSpPr/>
          <p:nvPr/>
        </p:nvSpPr>
        <p:spPr>
          <a:xfrm>
            <a:off x="4119595" y="6121705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aseline="-25000" dirty="0" smtClean="0"/>
              <a:t> </a:t>
            </a:r>
            <a:endParaRPr lang="pl-PL" baseline="-25000" dirty="0"/>
          </a:p>
        </p:txBody>
      </p:sp>
      <p:sp>
        <p:nvSpPr>
          <p:cNvPr id="46" name="Rectangle 45"/>
          <p:cNvSpPr/>
          <p:nvPr/>
        </p:nvSpPr>
        <p:spPr>
          <a:xfrm>
            <a:off x="6870394" y="3801801"/>
            <a:ext cx="2980512" cy="2067856"/>
          </a:xfrm>
          <a:prstGeom prst="rect">
            <a:avLst/>
          </a:prstGeom>
          <a:solidFill>
            <a:schemeClr val="bg1">
              <a:alpha val="40000"/>
            </a:schemeClr>
          </a:solidFill>
          <a:ln w="31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3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MetaPro-Book" pitchFamily="50" charset="0"/>
              </a:rPr>
              <a:t>Czy wiesz że…</a:t>
            </a:r>
            <a:endParaRPr lang="pl-PL" dirty="0">
              <a:solidFill>
                <a:srgbClr val="FF0000"/>
              </a:solidFill>
              <a:latin typeface="MetaPro-Book" pitchFamily="50" charset="0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2052228"/>
          </a:xfrm>
        </p:spPr>
        <p:txBody>
          <a:bodyPr anchor="t"/>
          <a:lstStyle/>
          <a:p>
            <a:pPr algn="ctr"/>
            <a:r>
              <a:rPr lang="pl-PL" sz="1600" dirty="0" smtClean="0">
                <a:latin typeface="MetaPro-Book" pitchFamily="50" charset="0"/>
              </a:rPr>
              <a:t>co </a:t>
            </a:r>
            <a:r>
              <a:rPr lang="pl-PL" sz="1600" b="1" dirty="0">
                <a:latin typeface="MetaPro-Book" pitchFamily="50" charset="0"/>
              </a:rPr>
              <a:t>godzinę</a:t>
            </a:r>
            <a:r>
              <a:rPr lang="pl-PL" sz="1600" dirty="0">
                <a:latin typeface="MetaPro-Book" pitchFamily="50" charset="0"/>
              </a:rPr>
              <a:t> ktoś dowiaduje się, że ma białaczkę, czyli nowotwór krwi</a:t>
            </a:r>
          </a:p>
          <a:p>
            <a:endParaRPr lang="pl-PL" sz="1600" b="1" dirty="0" smtClean="0">
              <a:latin typeface="MetaPro-Book" pitchFamily="50" charset="0"/>
            </a:endParaRPr>
          </a:p>
          <a:p>
            <a:endParaRPr lang="pl-PL" sz="1600" b="1" dirty="0">
              <a:latin typeface="MetaPro-Book" pitchFamily="50" charset="0"/>
            </a:endParaRPr>
          </a:p>
          <a:p>
            <a:endParaRPr lang="pl-PL" sz="1600" b="1" dirty="0" smtClean="0">
              <a:latin typeface="MetaPro-Book" pitchFamily="50" charset="0"/>
            </a:endParaRPr>
          </a:p>
          <a:p>
            <a:endParaRPr lang="pl-PL" sz="1600" b="1" dirty="0">
              <a:latin typeface="MetaPro-Book" pitchFamily="50" charset="0"/>
            </a:endParaRPr>
          </a:p>
          <a:p>
            <a:endParaRPr lang="pl-PL" sz="1600" b="1" dirty="0" smtClean="0">
              <a:latin typeface="MetaPro-Book" pitchFamily="50" charset="0"/>
            </a:endParaRPr>
          </a:p>
          <a:p>
            <a:pPr algn="ctr"/>
            <a:r>
              <a:rPr lang="pl-PL" sz="1600" dirty="0" smtClean="0">
                <a:latin typeface="MetaPro-Book" pitchFamily="50" charset="0"/>
              </a:rPr>
              <a:t>Dla </a:t>
            </a:r>
            <a:r>
              <a:rPr lang="pl-PL" sz="1600" dirty="0">
                <a:latin typeface="MetaPro-Book" pitchFamily="50" charset="0"/>
              </a:rPr>
              <a:t>części chorych jedyną szansą na życie jest przeszczepienie komórek macierzystych krwi </a:t>
            </a:r>
            <a:r>
              <a:rPr lang="pl-PL" sz="1600" dirty="0" smtClean="0">
                <a:latin typeface="MetaPro-Book" pitchFamily="50" charset="0"/>
              </a:rPr>
              <a:t/>
            </a:r>
            <a:br>
              <a:rPr lang="pl-PL" sz="1600" dirty="0" smtClean="0">
                <a:latin typeface="MetaPro-Book" pitchFamily="50" charset="0"/>
              </a:rPr>
            </a:br>
            <a:r>
              <a:rPr lang="pl-PL" sz="1600" dirty="0" smtClean="0">
                <a:latin typeface="MetaPro-Book" pitchFamily="50" charset="0"/>
              </a:rPr>
              <a:t>lub </a:t>
            </a:r>
            <a:r>
              <a:rPr lang="pl-PL" sz="1600" dirty="0">
                <a:latin typeface="MetaPro-Book" pitchFamily="50" charset="0"/>
              </a:rPr>
              <a:t>szpiku kostnego od niespokrewnionego </a:t>
            </a:r>
            <a:r>
              <a:rPr lang="pl-PL" sz="1600" dirty="0" smtClean="0">
                <a:latin typeface="MetaPro-Book" pitchFamily="50" charset="0"/>
              </a:rPr>
              <a:t>Dawcy</a:t>
            </a:r>
            <a:r>
              <a:rPr lang="pl-PL" sz="1600" dirty="0">
                <a:latin typeface="MetaPro-Book" pitchFamily="50" charset="0"/>
              </a:rPr>
              <a:t>.</a:t>
            </a:r>
          </a:p>
          <a:p>
            <a:pPr algn="ctr"/>
            <a:r>
              <a:rPr lang="pl-PL" sz="1600" b="1" dirty="0" smtClean="0">
                <a:latin typeface="MetaPro-Book" pitchFamily="50" charset="0"/>
              </a:rPr>
              <a:t>Wielu </a:t>
            </a:r>
            <a:r>
              <a:rPr lang="pl-PL" sz="1600" b="1" dirty="0">
                <a:latin typeface="MetaPro-Book" pitchFamily="50" charset="0"/>
              </a:rPr>
              <a:t>pacjentów jednak wciąż pozostaje bez swojego genetycznego bliźniaka</a:t>
            </a:r>
            <a:r>
              <a:rPr lang="pl-PL" sz="1600" b="1" dirty="0" smtClean="0">
                <a:latin typeface="MetaPro-Book" pitchFamily="50" charset="0"/>
              </a:rPr>
              <a:t>.</a:t>
            </a:r>
            <a:endParaRPr lang="pl-PL" sz="1600" b="1" dirty="0">
              <a:latin typeface="MetaPro-Book" pitchFamily="50" charset="0"/>
            </a:endParaRPr>
          </a:p>
        </p:txBody>
      </p:sp>
      <p:pic>
        <p:nvPicPr>
          <p:cNvPr id="20" name="Picture 2" descr="\\profilerdc.dc.emersondc.pl\przekierowane\misiakd\Pulpit\Klienci\DKMS\dkms-prezentacja\ze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59" y="2341625"/>
            <a:ext cx="747083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MetaPro-Book" pitchFamily="50" charset="0"/>
              </a:rPr>
              <a:t>Czy wiesz że…</a:t>
            </a:r>
            <a:endParaRPr lang="pl-PL" dirty="0">
              <a:solidFill>
                <a:srgbClr val="FF0000"/>
              </a:solidFill>
              <a:latin typeface="MetaPro-Book" pitchFamily="50" charset="0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2052228"/>
          </a:xfrm>
        </p:spPr>
        <p:txBody>
          <a:bodyPr anchor="t"/>
          <a:lstStyle/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MetaPro-Book" pitchFamily="50" charset="0"/>
                <a:cs typeface="Arial"/>
              </a:rPr>
              <a:t> </a:t>
            </a:r>
            <a:r>
              <a:rPr lang="pl-PL" sz="3600" dirty="0" smtClean="0">
                <a:solidFill>
                  <a:srgbClr val="FF0000"/>
                </a:solidFill>
                <a:latin typeface="MetaPro-Bold" pitchFamily="50" charset="0"/>
                <a:cs typeface="Arial"/>
              </a:rPr>
              <a:t>DKMS</a:t>
            </a:r>
            <a:r>
              <a:rPr lang="pl-PL" sz="1600" dirty="0" smtClean="0">
                <a:solidFill>
                  <a:schemeClr val="accent1"/>
                </a:solidFill>
                <a:latin typeface="MetaPro-Book" pitchFamily="50" charset="0"/>
                <a:cs typeface="Arial"/>
              </a:rPr>
              <a:t> </a:t>
            </a:r>
            <a:r>
              <a:rPr lang="pl-PL" sz="1600" dirty="0">
                <a:latin typeface="MetaPro-Book" pitchFamily="50" charset="0"/>
                <a:cs typeface="Arial"/>
              </a:rPr>
              <a:t>to jeden z największych ośrodków dawców szpiku i komórek macierzystych w kraju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FF0000"/>
                </a:solidFill>
                <a:latin typeface="MetaPro-Bold" pitchFamily="50" charset="0"/>
                <a:cs typeface="Arial"/>
              </a:rPr>
              <a:t>aż </a:t>
            </a:r>
            <a:r>
              <a:rPr lang="pl-PL" sz="3600" dirty="0" smtClean="0">
                <a:solidFill>
                  <a:srgbClr val="FF0000"/>
                </a:solidFill>
                <a:latin typeface="MetaPro-Bold" pitchFamily="50" charset="0"/>
                <a:cs typeface="Arial"/>
              </a:rPr>
              <a:t>3 000</a:t>
            </a:r>
            <a:r>
              <a:rPr lang="pl-PL" sz="1800" dirty="0" smtClean="0">
                <a:solidFill>
                  <a:srgbClr val="FF0000"/>
                </a:solidFill>
                <a:latin typeface="MetaPro-Book" pitchFamily="50" charset="0"/>
                <a:cs typeface="Arial"/>
              </a:rPr>
              <a:t> </a:t>
            </a:r>
            <a:r>
              <a:rPr lang="pl-PL" sz="1600" dirty="0" smtClean="0">
                <a:latin typeface="MetaPro-Book" pitchFamily="50" charset="0"/>
                <a:cs typeface="Arial"/>
              </a:rPr>
              <a:t>realnych dawców pochodzi z bazy Fundacji DKMS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FF0000"/>
                </a:solidFill>
                <a:latin typeface="MetaPro-Bold" pitchFamily="50" charset="0"/>
                <a:cs typeface="Arial"/>
              </a:rPr>
              <a:t>tylko</a:t>
            </a:r>
            <a:r>
              <a:rPr lang="pl-PL" sz="1600" dirty="0" smtClean="0">
                <a:latin typeface="MetaPro-Bold" pitchFamily="50" charset="0"/>
                <a:cs typeface="Arial"/>
              </a:rPr>
              <a:t> </a:t>
            </a:r>
            <a:r>
              <a:rPr lang="pl-PL" sz="3600" dirty="0">
                <a:solidFill>
                  <a:srgbClr val="FF0000"/>
                </a:solidFill>
                <a:latin typeface="MetaPro-Bold" pitchFamily="50" charset="0"/>
                <a:cs typeface="Arial"/>
              </a:rPr>
              <a:t>5%</a:t>
            </a:r>
            <a:r>
              <a:rPr lang="pl-PL" sz="1600" dirty="0">
                <a:solidFill>
                  <a:srgbClr val="FF0000"/>
                </a:solidFill>
                <a:latin typeface="MetaPro-Bold" pitchFamily="50" charset="0"/>
                <a:cs typeface="Arial"/>
              </a:rPr>
              <a:t> </a:t>
            </a:r>
            <a:r>
              <a:rPr lang="pl-PL" sz="1600" dirty="0">
                <a:latin typeface="MetaPro-Book" pitchFamily="50" charset="0"/>
                <a:cs typeface="Arial"/>
              </a:rPr>
              <a:t>potencjalnych dawców zostało realnymi dawcami </a:t>
            </a:r>
            <a:r>
              <a:rPr lang="pl-PL" sz="1600" dirty="0" smtClean="0">
                <a:latin typeface="MetaPro-Book" pitchFamily="50" charset="0"/>
                <a:cs typeface="Arial"/>
              </a:rPr>
              <a:t>i oddało </a:t>
            </a:r>
            <a:r>
              <a:rPr lang="pl-PL" sz="1600" dirty="0">
                <a:latin typeface="MetaPro-Book" pitchFamily="50" charset="0"/>
                <a:cs typeface="Arial"/>
              </a:rPr>
              <a:t>komórki do przeszczepienia </a:t>
            </a:r>
            <a:r>
              <a:rPr lang="pl-PL" sz="1600" dirty="0" smtClean="0">
                <a:latin typeface="MetaPro-Book" pitchFamily="50" charset="0"/>
                <a:cs typeface="Arial"/>
              </a:rPr>
              <a:t/>
            </a:r>
            <a:br>
              <a:rPr lang="pl-PL" sz="1600" dirty="0" smtClean="0">
                <a:latin typeface="MetaPro-Book" pitchFamily="50" charset="0"/>
                <a:cs typeface="Arial"/>
              </a:rPr>
            </a:br>
            <a:r>
              <a:rPr lang="pl-PL" sz="1600" dirty="0" smtClean="0">
                <a:latin typeface="MetaPro-Book" pitchFamily="50" charset="0"/>
                <a:cs typeface="Arial"/>
              </a:rPr>
              <a:t>w </a:t>
            </a:r>
            <a:r>
              <a:rPr lang="pl-PL" sz="1600" dirty="0">
                <a:latin typeface="MetaPro-Book" pitchFamily="50" charset="0"/>
                <a:cs typeface="Arial"/>
              </a:rPr>
              <a:t>ciągu ostatnich 10 </a:t>
            </a:r>
            <a:r>
              <a:rPr lang="pl-PL" sz="1600" dirty="0" smtClean="0">
                <a:latin typeface="MetaPro-Book" pitchFamily="50" charset="0"/>
                <a:cs typeface="Arial"/>
              </a:rPr>
              <a:t>lat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MetaPro-Book" pitchFamily="50" charset="0"/>
                <a:cs typeface="Arial"/>
              </a:rPr>
              <a:t>im </a:t>
            </a:r>
            <a:r>
              <a:rPr lang="pl-PL" sz="1600" dirty="0">
                <a:latin typeface="MetaPro-Book" pitchFamily="50" charset="0"/>
                <a:cs typeface="Arial"/>
              </a:rPr>
              <a:t>więcej zarejestrowanych osób </a:t>
            </a:r>
            <a:r>
              <a:rPr lang="pl-PL" sz="1600" dirty="0" smtClean="0">
                <a:latin typeface="MetaPro-Book" pitchFamily="50" charset="0"/>
                <a:cs typeface="Arial"/>
              </a:rPr>
              <a:t>w </a:t>
            </a:r>
            <a:r>
              <a:rPr lang="pl-PL" sz="1600" dirty="0">
                <a:latin typeface="MetaPro-Book" pitchFamily="50" charset="0"/>
                <a:cs typeface="Arial"/>
              </a:rPr>
              <a:t>bazie </a:t>
            </a:r>
            <a:r>
              <a:rPr lang="pl-PL" sz="1600" dirty="0" smtClean="0">
                <a:latin typeface="MetaPro-Book" pitchFamily="50" charset="0"/>
                <a:cs typeface="Arial"/>
              </a:rPr>
              <a:t>Fundacji DKMS </a:t>
            </a:r>
            <a:r>
              <a:rPr lang="pl-PL" sz="1600" dirty="0">
                <a:latin typeface="MetaPro-Book" pitchFamily="50" charset="0"/>
                <a:cs typeface="Arial"/>
              </a:rPr>
              <a:t>tym większa </a:t>
            </a:r>
            <a:r>
              <a:rPr lang="pl-PL" sz="1600" dirty="0" smtClean="0">
                <a:latin typeface="MetaPro-Book" pitchFamily="50" charset="0"/>
                <a:cs typeface="Arial"/>
              </a:rPr>
              <a:t>szansa na </a:t>
            </a:r>
            <a:r>
              <a:rPr lang="pl-PL" sz="1600" dirty="0">
                <a:latin typeface="MetaPro-Book" pitchFamily="50" charset="0"/>
                <a:cs typeface="Arial"/>
              </a:rPr>
              <a:t>znalezienie </a:t>
            </a:r>
            <a:r>
              <a:rPr lang="pl-PL" sz="1600" dirty="0" smtClean="0">
                <a:latin typeface="MetaPro-Book" pitchFamily="50" charset="0"/>
                <a:cs typeface="Arial"/>
              </a:rPr>
              <a:t/>
            </a:r>
            <a:br>
              <a:rPr lang="pl-PL" sz="1600" dirty="0" smtClean="0">
                <a:latin typeface="MetaPro-Book" pitchFamily="50" charset="0"/>
                <a:cs typeface="Arial"/>
              </a:rPr>
            </a:br>
            <a:r>
              <a:rPr lang="pl-PL" sz="3600" b="1" dirty="0" smtClean="0">
                <a:solidFill>
                  <a:srgbClr val="FF0000"/>
                </a:solidFill>
                <a:latin typeface="MetaPro-Book" pitchFamily="50" charset="0"/>
                <a:cs typeface="Arial"/>
              </a:rPr>
              <a:t>genetycznego bliźniaka</a:t>
            </a:r>
            <a:endParaRPr lang="pl-PL" sz="3600" b="1" dirty="0">
              <a:solidFill>
                <a:srgbClr val="FF0000"/>
              </a:solidFill>
              <a:latin typeface="MetaPro-Book" pitchFamily="50" charset="0"/>
              <a:cs typeface="Arial"/>
            </a:endParaRP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pl-PL" sz="1600" dirty="0">
              <a:latin typeface="MetaPro-Book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3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MetaPro-Book" pitchFamily="50" charset="0"/>
              </a:rPr>
              <a:t>Potencjalnym Dawcą może zostać osoba:</a:t>
            </a:r>
            <a:endParaRPr lang="pl-PL" dirty="0">
              <a:solidFill>
                <a:srgbClr val="FF0000"/>
              </a:solidFill>
              <a:latin typeface="MetaPro-Book" pitchFamily="50" charset="0"/>
            </a:endParaRPr>
          </a:p>
        </p:txBody>
      </p:sp>
      <p:sp>
        <p:nvSpPr>
          <p:cNvPr id="6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71203" y="2320379"/>
            <a:ext cx="2808312" cy="383731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r>
              <a:rPr lang="pl-PL" sz="1600" dirty="0" smtClean="0">
                <a:latin typeface="MetaPro-Bold" pitchFamily="50" charset="0"/>
                <a:cs typeface="Arial"/>
              </a:rPr>
              <a:t>świadoma </a:t>
            </a:r>
            <a:r>
              <a:rPr lang="pl-PL" sz="1600" dirty="0">
                <a:latin typeface="MetaPro-Bold" pitchFamily="50" charset="0"/>
                <a:cs typeface="Arial"/>
              </a:rPr>
              <a:t>swojej decyzji </a:t>
            </a:r>
            <a:endParaRPr lang="pl-PL" sz="1600" dirty="0" smtClean="0">
              <a:latin typeface="MetaPro-Book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endParaRPr lang="pl-PL" sz="1600" dirty="0" smtClean="0">
              <a:latin typeface="MetaPro-Book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endParaRPr lang="pl-PL" sz="1600" dirty="0" smtClean="0">
              <a:latin typeface="MetaPro-Book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r>
              <a:rPr lang="pl-PL" sz="1600" dirty="0" smtClean="0">
                <a:latin typeface="MetaPro-Book" pitchFamily="50" charset="0"/>
                <a:cs typeface="Arial"/>
              </a:rPr>
              <a:t>udzielająca </a:t>
            </a:r>
            <a:r>
              <a:rPr lang="pl-PL" sz="1600" dirty="0">
                <a:latin typeface="MetaPro-Bold" pitchFamily="50" charset="0"/>
                <a:cs typeface="Arial"/>
              </a:rPr>
              <a:t>zgody </a:t>
            </a:r>
            <a:r>
              <a:rPr lang="pl-PL" sz="1600" dirty="0" smtClean="0">
                <a:latin typeface="MetaPro-Bold" pitchFamily="50" charset="0"/>
                <a:cs typeface="Arial"/>
              </a:rPr>
              <a:t/>
            </a:r>
            <a:br>
              <a:rPr lang="pl-PL" sz="1600" dirty="0" smtClean="0">
                <a:latin typeface="MetaPro-Bold" pitchFamily="50" charset="0"/>
                <a:cs typeface="Arial"/>
              </a:rPr>
            </a:br>
            <a:r>
              <a:rPr lang="pl-PL" sz="1600" dirty="0" smtClean="0">
                <a:latin typeface="MetaPro-Bold" pitchFamily="50" charset="0"/>
                <a:cs typeface="Arial"/>
              </a:rPr>
              <a:t>na pobranie komórek </a:t>
            </a:r>
            <a:br>
              <a:rPr lang="pl-PL" sz="1600" dirty="0" smtClean="0">
                <a:latin typeface="MetaPro-Bold" pitchFamily="50" charset="0"/>
                <a:cs typeface="Arial"/>
              </a:rPr>
            </a:br>
            <a:r>
              <a:rPr lang="pl-PL" sz="1600" dirty="0" smtClean="0">
                <a:latin typeface="MetaPro-Bold" pitchFamily="50" charset="0"/>
                <a:cs typeface="Arial"/>
              </a:rPr>
              <a:t>2 metodami</a:t>
            </a:r>
            <a:endParaRPr lang="pl-PL" sz="1600" dirty="0">
              <a:latin typeface="MetaPro-Bold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endParaRPr lang="pl-PL" sz="1600" dirty="0" smtClean="0">
              <a:latin typeface="MetaPro-Book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endParaRPr lang="pl-PL" sz="1600" dirty="0" smtClean="0">
              <a:latin typeface="MetaPro-Book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r>
              <a:rPr lang="pl-PL" sz="1600" dirty="0" smtClean="0">
                <a:latin typeface="MetaPro-Book" pitchFamily="50" charset="0"/>
                <a:cs typeface="Arial"/>
              </a:rPr>
              <a:t>o </a:t>
            </a:r>
            <a:r>
              <a:rPr lang="pl-PL" sz="1600" dirty="0">
                <a:latin typeface="MetaPro-Book" pitchFamily="50" charset="0"/>
                <a:cs typeface="Arial"/>
              </a:rPr>
              <a:t>wadze </a:t>
            </a:r>
            <a:r>
              <a:rPr lang="pl-PL" sz="1600" dirty="0">
                <a:latin typeface="MetaPro-Bold" pitchFamily="50" charset="0"/>
                <a:cs typeface="Arial"/>
              </a:rPr>
              <a:t>min. 50 kg </a:t>
            </a:r>
            <a:r>
              <a:rPr lang="pl-PL" sz="1600" dirty="0" smtClean="0">
                <a:latin typeface="MetaPro-Bold" pitchFamily="50" charset="0"/>
                <a:cs typeface="Arial"/>
              </a:rPr>
              <a:t/>
            </a:r>
            <a:br>
              <a:rPr lang="pl-PL" sz="1600" dirty="0" smtClean="0">
                <a:latin typeface="MetaPro-Bold" pitchFamily="50" charset="0"/>
                <a:cs typeface="Arial"/>
              </a:rPr>
            </a:br>
            <a:r>
              <a:rPr lang="pl-PL" sz="1600" dirty="0" smtClean="0">
                <a:latin typeface="MetaPro-Book" pitchFamily="50" charset="0"/>
                <a:cs typeface="Arial"/>
              </a:rPr>
              <a:t>i </a:t>
            </a:r>
            <a:r>
              <a:rPr lang="pl-PL" sz="1600" dirty="0">
                <a:latin typeface="MetaPro-Book" pitchFamily="50" charset="0"/>
                <a:cs typeface="Arial"/>
              </a:rPr>
              <a:t>bez większej nadwagi 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endParaRPr lang="pl-PL" sz="1800" dirty="0"/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395939" y="2341563"/>
            <a:ext cx="2619169" cy="367211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r>
              <a:rPr lang="pl-PL" sz="1600" dirty="0">
                <a:latin typeface="MetaPro-Book" pitchFamily="50" charset="0"/>
                <a:cs typeface="Arial"/>
              </a:rPr>
              <a:t>w przedziale wiekowym </a:t>
            </a:r>
            <a:r>
              <a:rPr lang="pl-PL" sz="1600" dirty="0" smtClean="0">
                <a:latin typeface="MetaPro-Book" pitchFamily="50" charset="0"/>
                <a:cs typeface="Arial"/>
              </a:rPr>
              <a:t/>
            </a:r>
            <a:br>
              <a:rPr lang="pl-PL" sz="1600" dirty="0" smtClean="0">
                <a:latin typeface="MetaPro-Book" pitchFamily="50" charset="0"/>
                <a:cs typeface="Arial"/>
              </a:rPr>
            </a:br>
            <a:r>
              <a:rPr lang="pl-PL" sz="1600" dirty="0" smtClean="0">
                <a:latin typeface="MetaPro-Bold" pitchFamily="50" charset="0"/>
                <a:cs typeface="Arial"/>
              </a:rPr>
              <a:t>18-55 </a:t>
            </a:r>
            <a:r>
              <a:rPr lang="pl-PL" sz="1600" dirty="0">
                <a:latin typeface="MetaPro-Bold" pitchFamily="50" charset="0"/>
                <a:cs typeface="Arial"/>
              </a:rPr>
              <a:t>la</a:t>
            </a:r>
            <a:r>
              <a:rPr lang="pl-PL" sz="1600" dirty="0">
                <a:latin typeface="MetaPro-Book" pitchFamily="50" charset="0"/>
                <a:cs typeface="Arial"/>
              </a:rPr>
              <a:t>t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endParaRPr lang="pl-PL" sz="1600" dirty="0" smtClean="0">
              <a:latin typeface="MetaPro-Bold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r>
              <a:rPr lang="pl-PL" sz="1600" dirty="0" smtClean="0">
                <a:latin typeface="MetaPro-Bold" pitchFamily="50" charset="0"/>
                <a:cs typeface="Arial"/>
              </a:rPr>
              <a:t>po </a:t>
            </a:r>
            <a:r>
              <a:rPr lang="pl-PL" sz="1600" dirty="0">
                <a:latin typeface="MetaPro-Bold" pitchFamily="50" charset="0"/>
                <a:cs typeface="Arial"/>
              </a:rPr>
              <a:t>raz pierwszy </a:t>
            </a:r>
            <a:r>
              <a:rPr lang="pl-PL" sz="1600" dirty="0" smtClean="0">
                <a:latin typeface="MetaPro-Bold" pitchFamily="50" charset="0"/>
                <a:cs typeface="Arial"/>
              </a:rPr>
              <a:t/>
            </a:r>
            <a:br>
              <a:rPr lang="pl-PL" sz="1600" dirty="0" smtClean="0">
                <a:latin typeface="MetaPro-Bold" pitchFamily="50" charset="0"/>
                <a:cs typeface="Arial"/>
              </a:rPr>
            </a:br>
            <a:r>
              <a:rPr lang="pl-PL" sz="1600" dirty="0" smtClean="0">
                <a:latin typeface="MetaPro-Bold" pitchFamily="50" charset="0"/>
                <a:cs typeface="Arial"/>
              </a:rPr>
              <a:t>rejestrująca </a:t>
            </a:r>
            <a:r>
              <a:rPr lang="pl-PL" sz="1600" dirty="0">
                <a:latin typeface="MetaPro-Bold" pitchFamily="50" charset="0"/>
                <a:cs typeface="Arial"/>
              </a:rPr>
              <a:t>się </a:t>
            </a:r>
            <a:r>
              <a:rPr lang="pl-PL" sz="1600" dirty="0" smtClean="0">
                <a:latin typeface="MetaPro-Bold" pitchFamily="50" charset="0"/>
                <a:cs typeface="Arial"/>
              </a:rPr>
              <a:t/>
            </a:r>
            <a:br>
              <a:rPr lang="pl-PL" sz="1600" dirty="0" smtClean="0">
                <a:latin typeface="MetaPro-Bold" pitchFamily="50" charset="0"/>
                <a:cs typeface="Arial"/>
              </a:rPr>
            </a:br>
            <a:r>
              <a:rPr lang="pl-PL" sz="1600" dirty="0" smtClean="0">
                <a:latin typeface="MetaPro-Book" pitchFamily="50" charset="0"/>
                <a:cs typeface="Arial"/>
              </a:rPr>
              <a:t>jako </a:t>
            </a:r>
            <a:r>
              <a:rPr lang="pl-PL" sz="1600" dirty="0">
                <a:latin typeface="MetaPro-Book" pitchFamily="50" charset="0"/>
                <a:cs typeface="Arial"/>
              </a:rPr>
              <a:t>potencjalny D</a:t>
            </a:r>
            <a:r>
              <a:rPr lang="pl-PL" sz="1600" dirty="0" smtClean="0">
                <a:latin typeface="MetaPro-Book" pitchFamily="50" charset="0"/>
                <a:cs typeface="Arial"/>
              </a:rPr>
              <a:t>awca </a:t>
            </a:r>
            <a:endParaRPr lang="pl-PL" sz="1600" dirty="0">
              <a:latin typeface="MetaPro-Book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endParaRPr lang="pl-PL" sz="1600" dirty="0" smtClean="0">
              <a:latin typeface="MetaPro-Book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endParaRPr lang="pl-PL" sz="1600" dirty="0" smtClean="0">
              <a:latin typeface="MetaPro-Book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r>
              <a:rPr lang="pl-PL" sz="1600" dirty="0" smtClean="0">
                <a:latin typeface="MetaPro-Book" pitchFamily="50" charset="0"/>
                <a:cs typeface="Arial"/>
              </a:rPr>
              <a:t>o </a:t>
            </a:r>
            <a:r>
              <a:rPr lang="pl-PL" sz="1600" dirty="0">
                <a:latin typeface="MetaPro-Book" pitchFamily="50" charset="0"/>
                <a:cs typeface="Arial"/>
              </a:rPr>
              <a:t>dobrym ogólnym </a:t>
            </a:r>
            <a:r>
              <a:rPr lang="pl-PL" sz="1600" dirty="0" smtClean="0">
                <a:latin typeface="MetaPro-Book" pitchFamily="50" charset="0"/>
                <a:cs typeface="Arial"/>
              </a:rPr>
              <a:t/>
            </a:r>
            <a:br>
              <a:rPr lang="pl-PL" sz="1600" dirty="0" smtClean="0">
                <a:latin typeface="MetaPro-Book" pitchFamily="50" charset="0"/>
                <a:cs typeface="Arial"/>
              </a:rPr>
            </a:br>
            <a:r>
              <a:rPr lang="pl-PL" sz="1600" dirty="0" smtClean="0">
                <a:latin typeface="MetaPro-Bold" pitchFamily="50" charset="0"/>
                <a:cs typeface="Arial"/>
              </a:rPr>
              <a:t>stanie </a:t>
            </a:r>
            <a:r>
              <a:rPr lang="pl-PL" sz="1600" dirty="0">
                <a:latin typeface="MetaPro-Bold" pitchFamily="50" charset="0"/>
                <a:cs typeface="Arial"/>
              </a:rPr>
              <a:t>zdrowia </a:t>
            </a:r>
            <a:endParaRPr lang="pl-PL" sz="1600" dirty="0" smtClean="0">
              <a:latin typeface="MetaPro-Bold" pitchFamily="50" charset="0"/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SzPct val="150000"/>
            </a:pPr>
            <a:endParaRPr lang="pl-PL" sz="1800" dirty="0">
              <a:latin typeface="MetaPro-Bold" pitchFamily="50" charset="0"/>
              <a:cs typeface="Arial"/>
            </a:endParaRPr>
          </a:p>
          <a:p>
            <a:endParaRPr lang="pl-PL" sz="1800" dirty="0"/>
          </a:p>
        </p:txBody>
      </p:sp>
      <p:pic>
        <p:nvPicPr>
          <p:cNvPr id="8" name="Picture 2" descr="\\profilerdc.dc.emersondc.pl\przekierowane\misiakd\Pulpit\Klienci\DKMS\dkms-prezentacja\rodzin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613222" y="2269257"/>
            <a:ext cx="2774605" cy="40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Łącznik prostoliniowy 74"/>
          <p:cNvCxnSpPr/>
          <p:nvPr/>
        </p:nvCxnSpPr>
        <p:spPr>
          <a:xfrm flipH="1">
            <a:off x="2715421" y="3736443"/>
            <a:ext cx="720078" cy="0"/>
          </a:xfrm>
          <a:prstGeom prst="line">
            <a:avLst/>
          </a:prstGeom>
          <a:ln w="635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80"/>
          <p:cNvCxnSpPr/>
          <p:nvPr/>
        </p:nvCxnSpPr>
        <p:spPr>
          <a:xfrm flipH="1" flipV="1">
            <a:off x="3138797" y="2464969"/>
            <a:ext cx="593404" cy="213606"/>
          </a:xfrm>
          <a:prstGeom prst="line">
            <a:avLst/>
          </a:prstGeom>
          <a:ln w="635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83"/>
          <p:cNvCxnSpPr/>
          <p:nvPr/>
        </p:nvCxnSpPr>
        <p:spPr>
          <a:xfrm flipH="1">
            <a:off x="2831931" y="4717529"/>
            <a:ext cx="747584" cy="500002"/>
          </a:xfrm>
          <a:prstGeom prst="line">
            <a:avLst/>
          </a:prstGeom>
          <a:ln w="635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88"/>
          <p:cNvCxnSpPr/>
          <p:nvPr/>
        </p:nvCxnSpPr>
        <p:spPr>
          <a:xfrm flipV="1">
            <a:off x="6797921" y="2544124"/>
            <a:ext cx="511959" cy="427211"/>
          </a:xfrm>
          <a:prstGeom prst="line">
            <a:avLst/>
          </a:prstGeom>
          <a:ln w="635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91"/>
          <p:cNvCxnSpPr/>
          <p:nvPr/>
        </p:nvCxnSpPr>
        <p:spPr>
          <a:xfrm>
            <a:off x="6797921" y="3736442"/>
            <a:ext cx="454002" cy="0"/>
          </a:xfrm>
          <a:prstGeom prst="line">
            <a:avLst/>
          </a:prstGeom>
          <a:ln w="635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94"/>
          <p:cNvCxnSpPr/>
          <p:nvPr/>
        </p:nvCxnSpPr>
        <p:spPr>
          <a:xfrm>
            <a:off x="6675859" y="4717529"/>
            <a:ext cx="576064" cy="468052"/>
          </a:xfrm>
          <a:prstGeom prst="line">
            <a:avLst/>
          </a:prstGeom>
          <a:ln w="635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162" y="2161245"/>
            <a:ext cx="9217026" cy="2052228"/>
          </a:xfrm>
        </p:spPr>
        <p:txBody>
          <a:bodyPr anchor="t"/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</a:rPr>
              <a:t>Świadoma </a:t>
            </a:r>
            <a:r>
              <a:rPr lang="pl-PL" sz="1800" b="1" dirty="0" smtClean="0">
                <a:latin typeface="MetaPro-Book" pitchFamily="50" charset="0"/>
              </a:rPr>
              <a:t>decyzja - </a:t>
            </a:r>
            <a:r>
              <a:rPr lang="pl-PL" sz="2800" b="1" dirty="0">
                <a:solidFill>
                  <a:srgbClr val="FF0000"/>
                </a:solidFill>
                <a:latin typeface="MetaPro-Book" pitchFamily="50" charset="0"/>
                <a:cs typeface="Arial"/>
              </a:rPr>
              <a:t>od której zależy życie </a:t>
            </a:r>
            <a:r>
              <a:rPr lang="pl-PL" sz="2800" b="1" dirty="0" smtClean="0">
                <a:solidFill>
                  <a:srgbClr val="FF0000"/>
                </a:solidFill>
                <a:latin typeface="MetaPro-Book" pitchFamily="50" charset="0"/>
                <a:cs typeface="Arial"/>
              </a:rPr>
              <a:t>pacjenta!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Rejestracja jako potencjalny dawca </a:t>
            </a:r>
            <a:r>
              <a:rPr lang="pl-PL" sz="1800" b="1" dirty="0" smtClean="0">
                <a:latin typeface="MetaPro-Book" pitchFamily="50" charset="0"/>
                <a:cs typeface="Arial"/>
              </a:rPr>
              <a:t>szpiku</a:t>
            </a:r>
            <a:br>
              <a:rPr lang="pl-PL" sz="1800" b="1" dirty="0" smtClean="0">
                <a:latin typeface="MetaPro-Book" pitchFamily="50" charset="0"/>
                <a:cs typeface="Arial"/>
              </a:rPr>
            </a:br>
            <a:r>
              <a:rPr lang="pl-PL" sz="1800" dirty="0" smtClean="0">
                <a:latin typeface="MetaPro-Book" pitchFamily="50" charset="0"/>
                <a:cs typeface="Arial"/>
              </a:rPr>
              <a:t>(wymaz</a:t>
            </a:r>
            <a:r>
              <a:rPr lang="pl-PL" sz="1800" dirty="0">
                <a:latin typeface="MetaPro-Book" pitchFamily="50" charset="0"/>
                <a:cs typeface="Arial"/>
              </a:rPr>
              <a:t>, krew = oznaczenie antygenów HLA</a:t>
            </a:r>
            <a:r>
              <a:rPr lang="pl-PL" sz="1800" dirty="0" smtClean="0">
                <a:latin typeface="MetaPro-Book" pitchFamily="50" charset="0"/>
                <a:cs typeface="Arial"/>
              </a:rPr>
              <a:t>).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Badanie materiału genetycznego </a:t>
            </a:r>
            <a:r>
              <a:rPr lang="pl-PL" sz="1800" b="1" dirty="0" smtClean="0">
                <a:latin typeface="MetaPro-Book" pitchFamily="50" charset="0"/>
                <a:cs typeface="Arial"/>
              </a:rPr>
              <a:t> </a:t>
            </a:r>
            <a:r>
              <a:rPr lang="pl-PL" sz="1800" dirty="0" smtClean="0">
                <a:latin typeface="MetaPro-Book" pitchFamily="50" charset="0"/>
                <a:cs typeface="Arial"/>
              </a:rPr>
              <a:t>oraz umieszczenie</a:t>
            </a:r>
            <a:br>
              <a:rPr lang="pl-PL" sz="1800" dirty="0" smtClean="0">
                <a:latin typeface="MetaPro-Book" pitchFamily="50" charset="0"/>
                <a:cs typeface="Arial"/>
              </a:rPr>
            </a:br>
            <a:r>
              <a:rPr lang="pl-PL" sz="1800" dirty="0" smtClean="0">
                <a:latin typeface="MetaPro-Book" pitchFamily="50" charset="0"/>
                <a:cs typeface="Arial"/>
              </a:rPr>
              <a:t>danych</a:t>
            </a:r>
            <a:r>
              <a:rPr lang="pl-PL" sz="1800" dirty="0">
                <a:latin typeface="MetaPro-Book" pitchFamily="50" charset="0"/>
                <a:cs typeface="Arial"/>
              </a:rPr>
              <a:t> </a:t>
            </a:r>
            <a:r>
              <a:rPr lang="pl-PL" sz="1800" dirty="0" smtClean="0">
                <a:latin typeface="MetaPro-Book" pitchFamily="50" charset="0"/>
                <a:cs typeface="Arial"/>
              </a:rPr>
              <a:t>i </a:t>
            </a:r>
            <a:r>
              <a:rPr lang="pl-PL" sz="1800" dirty="0">
                <a:latin typeface="MetaPro-Book" pitchFamily="50" charset="0"/>
                <a:cs typeface="Arial"/>
              </a:rPr>
              <a:t>wyników </a:t>
            </a:r>
            <a:r>
              <a:rPr lang="pl-PL" sz="1800" dirty="0" smtClean="0">
                <a:latin typeface="MetaPro-Book" pitchFamily="50" charset="0"/>
                <a:cs typeface="Arial"/>
              </a:rPr>
              <a:t>w rejestrze.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Zapytanie o </a:t>
            </a:r>
            <a:r>
              <a:rPr lang="pl-PL" sz="1800" b="1" dirty="0" smtClean="0">
                <a:latin typeface="MetaPro-Book" pitchFamily="50" charset="0"/>
                <a:cs typeface="Arial"/>
              </a:rPr>
              <a:t>dawcę</a:t>
            </a:r>
            <a:r>
              <a:rPr lang="pl-PL" sz="1800" dirty="0" smtClean="0">
                <a:latin typeface="MetaPro-Book" pitchFamily="50" charset="0"/>
                <a:cs typeface="Arial"/>
              </a:rPr>
              <a:t>,</a:t>
            </a:r>
            <a:r>
              <a:rPr lang="pl-PL" sz="1800" b="1" dirty="0" smtClean="0">
                <a:latin typeface="MetaPro-Book" pitchFamily="50" charset="0"/>
                <a:cs typeface="Arial"/>
              </a:rPr>
              <a:t> </a:t>
            </a:r>
            <a:r>
              <a:rPr lang="pl-PL" sz="1800" dirty="0" smtClean="0">
                <a:latin typeface="MetaPro-Book" pitchFamily="50" charset="0"/>
                <a:cs typeface="Arial"/>
              </a:rPr>
              <a:t>gdy </a:t>
            </a:r>
            <a:r>
              <a:rPr lang="pl-PL" sz="1800" dirty="0">
                <a:latin typeface="MetaPro-Book" pitchFamily="50" charset="0"/>
                <a:cs typeface="Arial"/>
              </a:rPr>
              <a:t>zostanie dopasowany </a:t>
            </a:r>
            <a:r>
              <a:rPr lang="pl-PL" sz="1800" dirty="0" smtClean="0">
                <a:latin typeface="MetaPro-Book" pitchFamily="50" charset="0"/>
                <a:cs typeface="Arial"/>
              </a:rPr>
              <a:t/>
            </a:r>
            <a:br>
              <a:rPr lang="pl-PL" sz="1800" dirty="0" smtClean="0">
                <a:latin typeface="MetaPro-Book" pitchFamily="50" charset="0"/>
                <a:cs typeface="Arial"/>
              </a:rPr>
            </a:br>
            <a:r>
              <a:rPr lang="pl-PL" sz="1800" dirty="0" smtClean="0">
                <a:latin typeface="MetaPro-Book" pitchFamily="50" charset="0"/>
                <a:cs typeface="Arial"/>
              </a:rPr>
              <a:t>do </a:t>
            </a:r>
            <a:r>
              <a:rPr lang="pl-PL" sz="1800" dirty="0">
                <a:latin typeface="MetaPro-Book" pitchFamily="50" charset="0"/>
                <a:cs typeface="Arial"/>
              </a:rPr>
              <a:t>konkretnego pacjenta (badania wstępne</a:t>
            </a:r>
            <a:r>
              <a:rPr lang="pl-PL" sz="1800" dirty="0" smtClean="0">
                <a:latin typeface="MetaPro-Book" pitchFamily="50" charset="0"/>
                <a:cs typeface="Arial"/>
              </a:rPr>
              <a:t>).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latin typeface="MetaPro-Book" pitchFamily="50" charset="0"/>
                <a:cs typeface="Arial"/>
              </a:rPr>
              <a:t>Pobranie </a:t>
            </a:r>
            <a:r>
              <a:rPr lang="pl-PL" sz="1800" b="1" dirty="0" smtClean="0">
                <a:latin typeface="MetaPro-Book" pitchFamily="50" charset="0"/>
                <a:cs typeface="Arial"/>
              </a:rPr>
              <a:t>materiału</a:t>
            </a:r>
            <a:r>
              <a:rPr lang="pl-PL" sz="1800" dirty="0" smtClean="0">
                <a:latin typeface="MetaPro-Book" pitchFamily="50" charset="0"/>
                <a:cs typeface="Arial"/>
              </a:rPr>
              <a:t>, </a:t>
            </a:r>
            <a:r>
              <a:rPr lang="pl-PL" sz="1800" dirty="0">
                <a:latin typeface="MetaPro-Book" pitchFamily="50" charset="0"/>
                <a:cs typeface="Arial"/>
              </a:rPr>
              <a:t>po potwierdzeniu </a:t>
            </a:r>
            <a:r>
              <a:rPr lang="pl-PL" sz="1800" dirty="0" smtClean="0">
                <a:latin typeface="MetaPro-Book" pitchFamily="50" charset="0"/>
                <a:cs typeface="Arial"/>
              </a:rPr>
              <a:t/>
            </a:r>
            <a:br>
              <a:rPr lang="pl-PL" sz="1800" dirty="0" smtClean="0">
                <a:latin typeface="MetaPro-Book" pitchFamily="50" charset="0"/>
                <a:cs typeface="Arial"/>
              </a:rPr>
            </a:br>
            <a:r>
              <a:rPr lang="pl-PL" sz="1800" dirty="0" smtClean="0">
                <a:latin typeface="MetaPro-Book" pitchFamily="50" charset="0"/>
                <a:cs typeface="Arial"/>
              </a:rPr>
              <a:t>lekarzy pacjenta, </a:t>
            </a:r>
            <a:r>
              <a:rPr lang="pl-PL" sz="1800" dirty="0">
                <a:latin typeface="MetaPro-Book" pitchFamily="50" charset="0"/>
                <a:cs typeface="Arial"/>
              </a:rPr>
              <a:t>od zgodnego </a:t>
            </a:r>
            <a:br>
              <a:rPr lang="pl-PL" sz="1800" dirty="0">
                <a:latin typeface="MetaPro-Book" pitchFamily="50" charset="0"/>
                <a:cs typeface="Arial"/>
              </a:rPr>
            </a:br>
            <a:r>
              <a:rPr lang="pl-PL" sz="1800" dirty="0">
                <a:latin typeface="MetaPro-Book" pitchFamily="50" charset="0"/>
                <a:cs typeface="Arial"/>
              </a:rPr>
              <a:t>i zdrowego dawcy </a:t>
            </a:r>
            <a:r>
              <a:rPr lang="pl-PL" sz="1800" dirty="0" smtClean="0">
                <a:latin typeface="MetaPro-Book" pitchFamily="50" charset="0"/>
                <a:cs typeface="Arial"/>
              </a:rPr>
              <a:t>.</a:t>
            </a:r>
            <a:endParaRPr lang="pl-PL" sz="1800" dirty="0">
              <a:latin typeface="MetaPro-Book" pitchFamily="50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BCEAE0-14BC-F44F-8A88-1273BA71CD7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MetaPro-Book" pitchFamily="50" charset="0"/>
              </a:rPr>
              <a:t>5 kroków do </a:t>
            </a:r>
            <a:r>
              <a:rPr lang="pl-PL" dirty="0" err="1">
                <a:solidFill>
                  <a:srgbClr val="FF0000"/>
                </a:solidFill>
                <a:latin typeface="MetaPro-Book" pitchFamily="50" charset="0"/>
              </a:rPr>
              <a:t>zostania</a:t>
            </a:r>
            <a:r>
              <a:rPr lang="pl-PL" dirty="0">
                <a:solidFill>
                  <a:srgbClr val="FF0000"/>
                </a:solidFill>
                <a:latin typeface="MetaPro-Book" pitchFamily="50" charset="0"/>
              </a:rPr>
              <a:t> dawcą</a:t>
            </a:r>
          </a:p>
        </p:txBody>
      </p:sp>
      <p:pic>
        <p:nvPicPr>
          <p:cNvPr id="6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07707" y="2948300"/>
            <a:ext cx="4032448" cy="37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0627_DKMS_PL_PPT-template">
  <a:themeElements>
    <a:clrScheme name="DKMS">
      <a:dk1>
        <a:sysClr val="windowText" lastClr="000000"/>
      </a:dk1>
      <a:lt1>
        <a:sysClr val="window" lastClr="FFFFFF"/>
      </a:lt1>
      <a:dk2>
        <a:srgbClr val="0072AC"/>
      </a:dk2>
      <a:lt2>
        <a:srgbClr val="87888A"/>
      </a:lt2>
      <a:accent1>
        <a:srgbClr val="E2001A"/>
      </a:accent1>
      <a:accent2>
        <a:srgbClr val="F29A7A"/>
      </a:accent2>
      <a:accent3>
        <a:srgbClr val="8CB2D3"/>
      </a:accent3>
      <a:accent4>
        <a:srgbClr val="87C257"/>
      </a:accent4>
      <a:accent5>
        <a:srgbClr val="C3E0AB"/>
      </a:accent5>
      <a:accent6>
        <a:srgbClr val="C5C7C8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headEnd type="none"/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DKMS PPT-Master_lang_DE_27Nov13" id="{DE8FF3F3-42A3-4411-9E83-0B9F7F545AF5}" vid="{53EF4CE6-CB87-4046-90F5-3EEE91E71657}"/>
    </a:ext>
  </a:extLst>
</a:theme>
</file>

<file path=ppt/theme/theme2.xml><?xml version="1.0" encoding="utf-8"?>
<a:theme xmlns:a="http://schemas.openxmlformats.org/drawingml/2006/main" name="Office-Design">
  <a:themeElements>
    <a:clrScheme name="DKMS">
      <a:dk1>
        <a:sysClr val="windowText" lastClr="000000"/>
      </a:dk1>
      <a:lt1>
        <a:sysClr val="window" lastClr="FFFFFF"/>
      </a:lt1>
      <a:dk2>
        <a:srgbClr val="0072AC"/>
      </a:dk2>
      <a:lt2>
        <a:srgbClr val="87888A"/>
      </a:lt2>
      <a:accent1>
        <a:srgbClr val="E2001A"/>
      </a:accent1>
      <a:accent2>
        <a:srgbClr val="F29A7A"/>
      </a:accent2>
      <a:accent3>
        <a:srgbClr val="8CB2D3"/>
      </a:accent3>
      <a:accent4>
        <a:srgbClr val="87C257"/>
      </a:accent4>
      <a:accent5>
        <a:srgbClr val="C3E0AB"/>
      </a:accent5>
      <a:accent6>
        <a:srgbClr val="C5C7C8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KMS">
      <a:dk1>
        <a:sysClr val="windowText" lastClr="000000"/>
      </a:dk1>
      <a:lt1>
        <a:sysClr val="window" lastClr="FFFFFF"/>
      </a:lt1>
      <a:dk2>
        <a:srgbClr val="0072AC"/>
      </a:dk2>
      <a:lt2>
        <a:srgbClr val="87888A"/>
      </a:lt2>
      <a:accent1>
        <a:srgbClr val="E2001A"/>
      </a:accent1>
      <a:accent2>
        <a:srgbClr val="F29A7A"/>
      </a:accent2>
      <a:accent3>
        <a:srgbClr val="8CB2D3"/>
      </a:accent3>
      <a:accent4>
        <a:srgbClr val="87C257"/>
      </a:accent4>
      <a:accent5>
        <a:srgbClr val="C3E0AB"/>
      </a:accent5>
      <a:accent6>
        <a:srgbClr val="C5C7C8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436</Words>
  <Application>Microsoft Office PowerPoint</Application>
  <PresentationFormat>Custom</PresentationFormat>
  <Paragraphs>144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140627_DKMS_PL_PPT-template</vt:lpstr>
      <vt:lpstr>Najważniejsze Informacje  o dawstwie szpiku</vt:lpstr>
      <vt:lpstr>O Fundacji DKMS</vt:lpstr>
      <vt:lpstr>O Fundacji DKMS</vt:lpstr>
      <vt:lpstr>DKMS w liczbach</vt:lpstr>
      <vt:lpstr>Dawcy szpiku w Polsce</vt:lpstr>
      <vt:lpstr>Czy wiesz że…</vt:lpstr>
      <vt:lpstr>Czy wiesz że…</vt:lpstr>
      <vt:lpstr>Potencjalnym Dawcą może zostać osoba:</vt:lpstr>
      <vt:lpstr>5 kroków do zostania dawcą</vt:lpstr>
      <vt:lpstr>Pobranie krwiotwórczych komórek macierzystych z krwi obwodowej</vt:lpstr>
      <vt:lpstr>Pobranie krwiotwórczych komórek macierzystych z krwi obwodowej</vt:lpstr>
      <vt:lpstr>Pobranie szpiku kostnego z talerza kości biodrowej</vt:lpstr>
      <vt:lpstr>Pobranie szpiku kostnego z talerza kości biodrowej</vt:lpstr>
      <vt:lpstr>Ważne informacje dotyczące realnego dawcy</vt:lpstr>
      <vt:lpstr>Pierwsze spotkania par genetycznych bliźniaków</vt:lpstr>
      <vt:lpstr>Pierwsze spotkania par genetycznych bliźniaków</vt:lpstr>
      <vt:lpstr>Dziękuję za uwagę.</vt:lpstr>
    </vt:vector>
  </TitlesOfParts>
  <Company>DKMS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left-justified in Arial bold, 36 pt.</dc:title>
  <dc:creator>Piotrowska, Iwona</dc:creator>
  <cp:lastModifiedBy>Rorant, Filip</cp:lastModifiedBy>
  <cp:revision>355</cp:revision>
  <cp:lastPrinted>2016-04-18T11:58:43Z</cp:lastPrinted>
  <dcterms:created xsi:type="dcterms:W3CDTF">2014-10-15T14:42:40Z</dcterms:created>
  <dcterms:modified xsi:type="dcterms:W3CDTF">2016-05-20T10:29:40Z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1280554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