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7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FE6C1-BEF5-472D-A053-3A265EAA11A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129810FC-5C46-4F97-919A-AEC57231D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9D71445F-A4EE-4135-9542-174B9EAD0B7E}"/>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5" name="Symbol zastępczy stopki 4">
            <a:extLst>
              <a:ext uri="{FF2B5EF4-FFF2-40B4-BE49-F238E27FC236}">
                <a16:creationId xmlns:a16="http://schemas.microsoft.com/office/drawing/2014/main" id="{BD95611C-1DEF-45A9-8A35-B1A8476B9AC2}"/>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F17BD0A0-0E90-4878-9047-9BA1EBC6B8F0}"/>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227193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BB6872-5873-441D-B2A6-A3231A565B74}"/>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141E4539-BE80-49D0-A088-CF6A2F3D6BC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C0B84339-0770-4D10-A720-7E316DE3903C}"/>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5" name="Symbol zastępczy stopki 4">
            <a:extLst>
              <a:ext uri="{FF2B5EF4-FFF2-40B4-BE49-F238E27FC236}">
                <a16:creationId xmlns:a16="http://schemas.microsoft.com/office/drawing/2014/main" id="{FE5AFD55-4329-4039-AFBA-FA6D2E80E924}"/>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61059FF4-2812-4AD7-9238-61565DE46BAB}"/>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97142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4509D40-9356-4270-86F3-3E8E0197C58F}"/>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1B86A853-FBAA-4229-AEBE-769741ECDCB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73374886-4BB1-432F-B729-BE15146E0136}"/>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5" name="Symbol zastępczy stopki 4">
            <a:extLst>
              <a:ext uri="{FF2B5EF4-FFF2-40B4-BE49-F238E27FC236}">
                <a16:creationId xmlns:a16="http://schemas.microsoft.com/office/drawing/2014/main" id="{5B462D99-7D59-4CBF-B7D1-5347A75D2F9D}"/>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743EB0E9-DC81-49A1-9DA8-34848818C477}"/>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281741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45FE2F-243F-4FAF-B7D2-ECC901123ACA}"/>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DFF60099-4A8D-4E52-B147-A5D3A89B4CD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DE84DCBD-BCBF-4C9C-B165-42DC253AB968}"/>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5" name="Symbol zastępczy stopki 4">
            <a:extLst>
              <a:ext uri="{FF2B5EF4-FFF2-40B4-BE49-F238E27FC236}">
                <a16:creationId xmlns:a16="http://schemas.microsoft.com/office/drawing/2014/main" id="{CFD4415D-B604-46A0-8B1F-C9F10480C862}"/>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C9B30A77-B3E1-4B55-B066-B09BC51EA706}"/>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164038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99DAE2-9F3B-4A86-B2B7-3915C5618F7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838BA5C4-2CDD-4FEE-BBB4-A23F2E833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44C8836-DC3A-456E-AB64-525E22012987}"/>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5" name="Symbol zastępczy stopki 4">
            <a:extLst>
              <a:ext uri="{FF2B5EF4-FFF2-40B4-BE49-F238E27FC236}">
                <a16:creationId xmlns:a16="http://schemas.microsoft.com/office/drawing/2014/main" id="{3C19CD00-151B-4D96-8E2A-5DC0C4DB29CC}"/>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0B47225B-8BEC-4ADA-9D09-59F4F6336806}"/>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394770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8DA89C-9DCD-4B71-BCB7-2F7AAB756A60}"/>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8ECF9C7A-43A9-426C-A426-E20D41E2330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1E43D716-B0C0-4C13-978B-9227498BCC1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2C757A54-DF2A-4224-9B72-C02BFB881047}"/>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6" name="Symbol zastępczy stopki 5">
            <a:extLst>
              <a:ext uri="{FF2B5EF4-FFF2-40B4-BE49-F238E27FC236}">
                <a16:creationId xmlns:a16="http://schemas.microsoft.com/office/drawing/2014/main" id="{11D08BBF-C6AE-487B-8B74-2B3BBE3F4FB4}"/>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263D3AA7-84C5-4DE8-BC4F-0B377096086C}"/>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290580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43A441-8867-41EE-BAF2-EF183C2B63E7}"/>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A1BFC99B-B034-4648-844B-18109AE0A0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9A5C32D-A302-4E32-A750-B341D20606A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E248CD16-16BA-4005-BAEB-45B041845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0011986-5274-4C5A-AAF8-16999498A9D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D365316A-A023-463C-AE8F-7AF9324D7CEE}"/>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8" name="Symbol zastępczy stopki 7">
            <a:extLst>
              <a:ext uri="{FF2B5EF4-FFF2-40B4-BE49-F238E27FC236}">
                <a16:creationId xmlns:a16="http://schemas.microsoft.com/office/drawing/2014/main" id="{9E31E26E-C1E5-4A96-B161-892ACEEAF5E0}"/>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id="{81634BA3-BA1F-4A5E-902C-FE14518D1015}"/>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358756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3D3702-86A8-4E67-9A3B-6F5E1F01F264}"/>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58BC9E47-E01E-4608-ACDF-42E9FFF51814}"/>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4" name="Symbol zastępczy stopki 3">
            <a:extLst>
              <a:ext uri="{FF2B5EF4-FFF2-40B4-BE49-F238E27FC236}">
                <a16:creationId xmlns:a16="http://schemas.microsoft.com/office/drawing/2014/main" id="{FADB8FED-5708-44ED-A4C9-5B62A62BF186}"/>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CB9C2E49-2A94-453B-A8CB-F8BB57F2EC7A}"/>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378147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699EEB7-A55A-481C-878E-170A0AF365D9}"/>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3" name="Symbol zastępczy stopki 2">
            <a:extLst>
              <a:ext uri="{FF2B5EF4-FFF2-40B4-BE49-F238E27FC236}">
                <a16:creationId xmlns:a16="http://schemas.microsoft.com/office/drawing/2014/main" id="{EC4FCE4B-7A98-4CDB-B7A6-0E204586302E}"/>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id="{0BAB91F4-A6F0-47BE-BEB9-3D4F03CF92F2}"/>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14430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036DE3-7C5C-47E0-8F98-CEAF2CF3336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CBB5AC45-0D74-49B2-9326-D0CA29F0D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0056ECCD-C12B-450D-AF5E-4095B55A6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DCFBCA7-A09C-4A0A-B375-C075E4E437DE}"/>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6" name="Symbol zastępczy stopki 5">
            <a:extLst>
              <a:ext uri="{FF2B5EF4-FFF2-40B4-BE49-F238E27FC236}">
                <a16:creationId xmlns:a16="http://schemas.microsoft.com/office/drawing/2014/main" id="{D2CDA1D1-5D6F-4C72-BFF6-40BBC909AEC6}"/>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E7A701FB-5CFD-44CB-AA77-9D2057572258}"/>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306018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9AA144-2086-46B4-87AC-1DEE50D83D0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98126F14-4A5D-4C59-B46A-B90DA186C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C3F36506-54FF-42D6-A234-AFD7465AA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71A918C-6709-4AC9-8555-DC8F0549899A}"/>
              </a:ext>
            </a:extLst>
          </p:cNvPr>
          <p:cNvSpPr>
            <a:spLocks noGrp="1"/>
          </p:cNvSpPr>
          <p:nvPr>
            <p:ph type="dt" sz="half" idx="10"/>
          </p:nvPr>
        </p:nvSpPr>
        <p:spPr/>
        <p:txBody>
          <a:bodyPr/>
          <a:lstStyle/>
          <a:p>
            <a:fld id="{4F36FE68-4A2B-41CC-97F4-7B84C0624271}" type="datetimeFigureOut">
              <a:rPr lang="en-US" smtClean="0"/>
              <a:t>1/26/2022</a:t>
            </a:fld>
            <a:endParaRPr lang="en-US"/>
          </a:p>
        </p:txBody>
      </p:sp>
      <p:sp>
        <p:nvSpPr>
          <p:cNvPr id="6" name="Symbol zastępczy stopki 5">
            <a:extLst>
              <a:ext uri="{FF2B5EF4-FFF2-40B4-BE49-F238E27FC236}">
                <a16:creationId xmlns:a16="http://schemas.microsoft.com/office/drawing/2014/main" id="{FEEBD64B-527F-42FA-9645-4398888E6859}"/>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A97623AE-FB2D-4E5E-AA71-943DE0159D6F}"/>
              </a:ext>
            </a:extLst>
          </p:cNvPr>
          <p:cNvSpPr>
            <a:spLocks noGrp="1"/>
          </p:cNvSpPr>
          <p:nvPr>
            <p:ph type="sldNum" sz="quarter" idx="12"/>
          </p:nvPr>
        </p:nvSpPr>
        <p:spPr/>
        <p:txBody>
          <a:bodyPr/>
          <a:lstStyle/>
          <a:p>
            <a:fld id="{DA21E00D-4E86-45B7-BDE0-C2139E2CFF09}" type="slidenum">
              <a:rPr lang="en-US" smtClean="0"/>
              <a:t>‹#›</a:t>
            </a:fld>
            <a:endParaRPr lang="en-US"/>
          </a:p>
        </p:txBody>
      </p:sp>
    </p:spTree>
    <p:extLst>
      <p:ext uri="{BB962C8B-B14F-4D97-AF65-F5344CB8AC3E}">
        <p14:creationId xmlns:p14="http://schemas.microsoft.com/office/powerpoint/2010/main" val="24224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9D4FCEA-0768-4495-954D-9EA9181930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E8693C5B-FD44-4FE8-ABD9-0EEED0F77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208D4696-BAF2-43D5-8DA7-9C0F64B94F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6FE68-4A2B-41CC-97F4-7B84C0624271}" type="datetimeFigureOut">
              <a:rPr lang="en-US" smtClean="0"/>
              <a:t>1/26/2022</a:t>
            </a:fld>
            <a:endParaRPr lang="en-US"/>
          </a:p>
        </p:txBody>
      </p:sp>
      <p:sp>
        <p:nvSpPr>
          <p:cNvPr id="5" name="Symbol zastępczy stopki 4">
            <a:extLst>
              <a:ext uri="{FF2B5EF4-FFF2-40B4-BE49-F238E27FC236}">
                <a16:creationId xmlns:a16="http://schemas.microsoft.com/office/drawing/2014/main" id="{C9568B5F-DD15-406E-B3DD-A1D461150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a:extLst>
              <a:ext uri="{FF2B5EF4-FFF2-40B4-BE49-F238E27FC236}">
                <a16:creationId xmlns:a16="http://schemas.microsoft.com/office/drawing/2014/main" id="{008C1F3A-0CB3-4F6D-98C6-E5F94D06D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1E00D-4E86-45B7-BDE0-C2139E2CFF09}" type="slidenum">
              <a:rPr lang="en-US" smtClean="0"/>
              <a:t>‹#›</a:t>
            </a:fld>
            <a:endParaRPr lang="en-US"/>
          </a:p>
        </p:txBody>
      </p:sp>
    </p:spTree>
    <p:extLst>
      <p:ext uri="{BB962C8B-B14F-4D97-AF65-F5344CB8AC3E}">
        <p14:creationId xmlns:p14="http://schemas.microsoft.com/office/powerpoint/2010/main" val="663134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polskieszlaki.pl/" TargetMode="External"/><Relationship Id="rId7" Type="http://schemas.openxmlformats.org/officeDocument/2006/relationships/hyperlink" Target="https://warszawainfo.pl/" TargetMode="External"/><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https://warszawazwiedzanie.pl/" TargetMode="External"/><Relationship Id="rId5" Type="http://schemas.openxmlformats.org/officeDocument/2006/relationships/hyperlink" Target="https://warsawtour.pl/" TargetMode="External"/><Relationship Id="rId4" Type="http://schemas.openxmlformats.org/officeDocument/2006/relationships/hyperlink" Target="https://www.poland.trave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4000" r="-4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A27BB4-17CA-4EE1-8C1A-5D9875852837}"/>
              </a:ext>
            </a:extLst>
          </p:cNvPr>
          <p:cNvSpPr>
            <a:spLocks noGrp="1"/>
          </p:cNvSpPr>
          <p:nvPr>
            <p:ph type="ctrTitle"/>
          </p:nvPr>
        </p:nvSpPr>
        <p:spPr>
          <a:xfrm>
            <a:off x="-1563329" y="2059663"/>
            <a:ext cx="9222658" cy="206323"/>
          </a:xfrm>
        </p:spPr>
        <p:txBody>
          <a:bodyPr>
            <a:noAutofit/>
          </a:bodyPr>
          <a:lstStyle/>
          <a:p>
            <a:r>
              <a:rPr lang="pl-PL" sz="8000" dirty="0">
                <a:solidFill>
                  <a:schemeClr val="tx2"/>
                </a:solidFill>
                <a:latin typeface="Algerian" panose="04020705040A02060702" pitchFamily="82" charset="0"/>
              </a:rPr>
              <a:t>Zabytki</a:t>
            </a:r>
            <a:r>
              <a:rPr lang="pl-PL" sz="8000" dirty="0">
                <a:solidFill>
                  <a:schemeClr val="bg1"/>
                </a:solidFill>
                <a:latin typeface="Algerian" panose="04020705040A02060702" pitchFamily="82" charset="0"/>
              </a:rPr>
              <a:t> </a:t>
            </a:r>
            <a:r>
              <a:rPr lang="pl-PL" sz="8000" dirty="0">
                <a:solidFill>
                  <a:schemeClr val="tx2"/>
                </a:solidFill>
                <a:latin typeface="Algerian" panose="04020705040A02060702" pitchFamily="82" charset="0"/>
              </a:rPr>
              <a:t>Warszawy</a:t>
            </a:r>
            <a:endParaRPr lang="en-US" sz="8000" dirty="0">
              <a:solidFill>
                <a:schemeClr val="tx2"/>
              </a:solidFill>
              <a:latin typeface="Algerian" panose="04020705040A02060702" pitchFamily="82" charset="0"/>
            </a:endParaRPr>
          </a:p>
        </p:txBody>
      </p:sp>
      <p:sp>
        <p:nvSpPr>
          <p:cNvPr id="3" name="Podtytuł 2">
            <a:extLst>
              <a:ext uri="{FF2B5EF4-FFF2-40B4-BE49-F238E27FC236}">
                <a16:creationId xmlns:a16="http://schemas.microsoft.com/office/drawing/2014/main" id="{6475D6C4-43A1-4E8B-BC1E-25CBF7B025AC}"/>
              </a:ext>
            </a:extLst>
          </p:cNvPr>
          <p:cNvSpPr>
            <a:spLocks noGrp="1"/>
          </p:cNvSpPr>
          <p:nvPr>
            <p:ph type="subTitle" idx="1"/>
          </p:nvPr>
        </p:nvSpPr>
        <p:spPr>
          <a:xfrm>
            <a:off x="9692441" y="1467896"/>
            <a:ext cx="2418826" cy="911239"/>
          </a:xfrm>
        </p:spPr>
        <p:txBody>
          <a:bodyPr/>
          <a:lstStyle/>
          <a:p>
            <a:r>
              <a:rPr lang="pl-PL" i="1" dirty="0"/>
              <a:t>Norbert Kamiński</a:t>
            </a:r>
          </a:p>
          <a:p>
            <a:r>
              <a:rPr lang="pl-PL" i="1" dirty="0"/>
              <a:t>8d</a:t>
            </a:r>
            <a:endParaRPr lang="en-US" i="1" dirty="0"/>
          </a:p>
        </p:txBody>
      </p:sp>
    </p:spTree>
    <p:extLst>
      <p:ext uri="{BB962C8B-B14F-4D97-AF65-F5344CB8AC3E}">
        <p14:creationId xmlns:p14="http://schemas.microsoft.com/office/powerpoint/2010/main" val="291884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FF0000"/>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C1A0B6-BCE8-4878-9265-DD1BD4B0FE31}"/>
              </a:ext>
            </a:extLst>
          </p:cNvPr>
          <p:cNvSpPr>
            <a:spLocks noGrp="1"/>
          </p:cNvSpPr>
          <p:nvPr>
            <p:ph type="title"/>
          </p:nvPr>
        </p:nvSpPr>
        <p:spPr>
          <a:xfrm>
            <a:off x="562897" y="122477"/>
            <a:ext cx="10515600" cy="460785"/>
          </a:xfrm>
        </p:spPr>
        <p:txBody>
          <a:bodyPr>
            <a:normAutofit fontScale="90000"/>
          </a:bodyPr>
          <a:lstStyle/>
          <a:p>
            <a:pPr algn="ctr"/>
            <a:r>
              <a:rPr lang="pl-PL" b="1" u="sng" dirty="0"/>
              <a:t>Gmach PAST-y</a:t>
            </a:r>
            <a:endParaRPr lang="en-US" b="1" u="sng" dirty="0"/>
          </a:p>
        </p:txBody>
      </p:sp>
      <p:pic>
        <p:nvPicPr>
          <p:cNvPr id="4" name="Obraz 3">
            <a:extLst>
              <a:ext uri="{FF2B5EF4-FFF2-40B4-BE49-F238E27FC236}">
                <a16:creationId xmlns:a16="http://schemas.microsoft.com/office/drawing/2014/main" id="{60B0736F-4FA8-4153-8598-EAD1DCC65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87" y="1534972"/>
            <a:ext cx="4666348" cy="3108960"/>
          </a:xfrm>
          <a:prstGeom prst="rect">
            <a:avLst/>
          </a:prstGeom>
        </p:spPr>
      </p:pic>
      <p:sp>
        <p:nvSpPr>
          <p:cNvPr id="6" name="pole tekstowe 5">
            <a:extLst>
              <a:ext uri="{FF2B5EF4-FFF2-40B4-BE49-F238E27FC236}">
                <a16:creationId xmlns:a16="http://schemas.microsoft.com/office/drawing/2014/main" id="{AEE494A6-CC31-4852-9A29-1B8AD03EA70C}"/>
              </a:ext>
            </a:extLst>
          </p:cNvPr>
          <p:cNvSpPr txBox="1"/>
          <p:nvPr/>
        </p:nvSpPr>
        <p:spPr>
          <a:xfrm>
            <a:off x="4982497" y="606085"/>
            <a:ext cx="6989916" cy="4278094"/>
          </a:xfrm>
          <a:prstGeom prst="rect">
            <a:avLst/>
          </a:prstGeom>
          <a:noFill/>
        </p:spPr>
        <p:txBody>
          <a:bodyPr wrap="square">
            <a:spAutoFit/>
          </a:bodyPr>
          <a:lstStyle/>
          <a:p>
            <a:pPr algn="l"/>
            <a:r>
              <a:rPr lang="pl-PL" sz="1600" b="0" i="0" dirty="0">
                <a:solidFill>
                  <a:srgbClr val="222222"/>
                </a:solidFill>
                <a:effectLst/>
                <a:latin typeface="Verdana" panose="020B0604030504040204" pitchFamily="34" charset="0"/>
              </a:rPr>
              <a:t>Legendarny dziś budynek był pierwszym warszawskim wysokościowcem. PAST-a (od: Polskiej Akcyjnej Spółki Telefonicznej) powstała w latach 1906-1908 jako siedziba centrali telefonicznej dla Towarzystwa Akcyjnego Telefonów </a:t>
            </a:r>
            <a:r>
              <a:rPr lang="pl-PL" sz="1600" b="0" i="0" dirty="0" err="1">
                <a:solidFill>
                  <a:srgbClr val="222222"/>
                </a:solidFill>
                <a:effectLst/>
                <a:latin typeface="Verdana" panose="020B0604030504040204" pitchFamily="34" charset="0"/>
              </a:rPr>
              <a:t>Cedergrena</a:t>
            </a:r>
            <a:r>
              <a:rPr lang="pl-PL" sz="1600" b="0" i="0" dirty="0">
                <a:solidFill>
                  <a:srgbClr val="222222"/>
                </a:solidFill>
                <a:effectLst/>
                <a:latin typeface="Verdana" panose="020B0604030504040204" pitchFamily="34" charset="0"/>
              </a:rPr>
              <a:t>. W gmachu znajdywały się najnowocześniejsze urządzenia firmy Ericsson. Dzięki współpracy </a:t>
            </a:r>
            <a:r>
              <a:rPr lang="pl-PL" sz="1600" b="0" i="0" dirty="0" err="1">
                <a:solidFill>
                  <a:srgbClr val="222222"/>
                </a:solidFill>
                <a:effectLst/>
                <a:latin typeface="Verdana" panose="020B0604030504040204" pitchFamily="34" charset="0"/>
              </a:rPr>
              <a:t>Cedergrena</a:t>
            </a:r>
            <a:r>
              <a:rPr lang="pl-PL" sz="1600" b="0" i="0" dirty="0">
                <a:solidFill>
                  <a:srgbClr val="222222"/>
                </a:solidFill>
                <a:effectLst/>
                <a:latin typeface="Verdana" panose="020B0604030504040204" pitchFamily="34" charset="0"/>
              </a:rPr>
              <a:t> i Ericssona z polskim rządem jeszcze przed pierwszą wojną światową Warszawa należała do najlepiej stelefonizowanych metropolii europejskich.</a:t>
            </a:r>
          </a:p>
          <a:p>
            <a:pPr algn="l"/>
            <a:r>
              <a:rPr lang="pl-PL" sz="1600" b="0" i="0" dirty="0">
                <a:solidFill>
                  <a:srgbClr val="222222"/>
                </a:solidFill>
                <a:effectLst/>
                <a:latin typeface="Verdana" panose="020B0604030504040204" pitchFamily="34" charset="0"/>
              </a:rPr>
              <a:t>Budynek PAST-y należał do najnowocześniejszych w ówczesnej Warszawie, przetrwał powstanie dzięki niesamowitej konstrukcji żelbetonowej, jednej z pierwszych tego typu w Europie. Nowoczesna konstrukcja okazała się niezwykle trwała w trakcie walk powstańczych, gdy pożar wzniecony przez powstańców zajął jedynie wnętrza, nie naruszając konstrukcji. Przez długi czas PAST-a była najwyższym budynkiem zarówno w Warszawie, jak i w całym Imperium Rosyjskim. Dopiero </a:t>
            </a:r>
            <a:r>
              <a:rPr lang="pl-PL" sz="1600" b="0" i="0" dirty="0" err="1">
                <a:solidFill>
                  <a:srgbClr val="222222"/>
                </a:solidFill>
                <a:effectLst/>
                <a:latin typeface="Verdana" panose="020B0604030504040204" pitchFamily="34" charset="0"/>
              </a:rPr>
              <a:t>Prudential</a:t>
            </a:r>
            <a:r>
              <a:rPr lang="pl-PL" sz="1600" b="0" i="0" dirty="0">
                <a:solidFill>
                  <a:srgbClr val="222222"/>
                </a:solidFill>
                <a:effectLst/>
                <a:latin typeface="Verdana" panose="020B0604030504040204" pitchFamily="34" charset="0"/>
              </a:rPr>
              <a:t>, zbudowany w latach 30., przejął miano najwyższego budynku w stolicy.</a:t>
            </a:r>
          </a:p>
        </p:txBody>
      </p:sp>
      <p:sp>
        <p:nvSpPr>
          <p:cNvPr id="8" name="pole tekstowe 7">
            <a:extLst>
              <a:ext uri="{FF2B5EF4-FFF2-40B4-BE49-F238E27FC236}">
                <a16:creationId xmlns:a16="http://schemas.microsoft.com/office/drawing/2014/main" id="{ADE98F01-EF6D-43A2-8483-C05B2F5A32DE}"/>
              </a:ext>
            </a:extLst>
          </p:cNvPr>
          <p:cNvSpPr txBox="1"/>
          <p:nvPr/>
        </p:nvSpPr>
        <p:spPr>
          <a:xfrm>
            <a:off x="5021826" y="4980482"/>
            <a:ext cx="6096000" cy="1077218"/>
          </a:xfrm>
          <a:prstGeom prst="rect">
            <a:avLst/>
          </a:prstGeom>
          <a:noFill/>
        </p:spPr>
        <p:txBody>
          <a:bodyPr wrap="square">
            <a:spAutoFit/>
          </a:bodyPr>
          <a:lstStyle/>
          <a:p>
            <a:r>
              <a:rPr lang="pl-PL" sz="1600" b="0" i="0" dirty="0">
                <a:solidFill>
                  <a:srgbClr val="222222"/>
                </a:solidFill>
                <a:effectLst/>
                <a:latin typeface="Verdana" panose="020B0604030504040204" pitchFamily="34" charset="0"/>
              </a:rPr>
              <a:t>O budynek Polskiej Akcyjnej Spółki Telefonicznej przy ulicy Zielnej 39 toczyły się zacięte walki niemal przez cały okres Powstania Warszawskiego, zakończone słynnym sukcesem – zdobyciem budynku.</a:t>
            </a:r>
            <a:endParaRPr lang="en-US" sz="1600" dirty="0"/>
          </a:p>
        </p:txBody>
      </p:sp>
    </p:spTree>
    <p:extLst>
      <p:ext uri="{BB962C8B-B14F-4D97-AF65-F5344CB8AC3E}">
        <p14:creationId xmlns:p14="http://schemas.microsoft.com/office/powerpoint/2010/main" val="127225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t="-6000" b="-6000"/>
          </a:stretch>
        </a:blipFill>
        <a:effectLst/>
      </p:bgPr>
    </p:bg>
    <p:spTree>
      <p:nvGrpSpPr>
        <p:cNvPr id="1" name=""/>
        <p:cNvGrpSpPr/>
        <p:nvPr/>
      </p:nvGrpSpPr>
      <p:grpSpPr>
        <a:xfrm>
          <a:off x="0" y="0"/>
          <a:ext cx="0" cy="0"/>
          <a:chOff x="0" y="0"/>
          <a:chExt cx="0" cy="0"/>
        </a:xfrm>
      </p:grpSpPr>
      <p:sp>
        <p:nvSpPr>
          <p:cNvPr id="10" name="Tytuł 9">
            <a:extLst>
              <a:ext uri="{FF2B5EF4-FFF2-40B4-BE49-F238E27FC236}">
                <a16:creationId xmlns:a16="http://schemas.microsoft.com/office/drawing/2014/main" id="{94AA0A09-5405-446C-BF71-024B9FE9D96F}"/>
              </a:ext>
            </a:extLst>
          </p:cNvPr>
          <p:cNvSpPr>
            <a:spLocks noGrp="1"/>
          </p:cNvSpPr>
          <p:nvPr>
            <p:ph type="ctrTitle"/>
          </p:nvPr>
        </p:nvSpPr>
        <p:spPr>
          <a:xfrm>
            <a:off x="-521110" y="373625"/>
            <a:ext cx="9144000" cy="933911"/>
          </a:xfrm>
          <a:noFill/>
        </p:spPr>
        <p:txBody>
          <a:bodyPr/>
          <a:lstStyle/>
          <a:p>
            <a:r>
              <a:rPr lang="pl-PL" dirty="0">
                <a:solidFill>
                  <a:schemeClr val="bg1"/>
                </a:solidFill>
              </a:rPr>
              <a:t>Źródła:</a:t>
            </a:r>
            <a:endParaRPr lang="en-US" dirty="0">
              <a:solidFill>
                <a:schemeClr val="bg1"/>
              </a:solidFill>
            </a:endParaRPr>
          </a:p>
        </p:txBody>
      </p:sp>
      <p:sp>
        <p:nvSpPr>
          <p:cNvPr id="11" name="Podtytuł 10">
            <a:extLst>
              <a:ext uri="{FF2B5EF4-FFF2-40B4-BE49-F238E27FC236}">
                <a16:creationId xmlns:a16="http://schemas.microsoft.com/office/drawing/2014/main" id="{0A3E6AB3-FBFA-4D43-8283-CB64BE5F098F}"/>
              </a:ext>
            </a:extLst>
          </p:cNvPr>
          <p:cNvSpPr>
            <a:spLocks noGrp="1"/>
          </p:cNvSpPr>
          <p:nvPr>
            <p:ph type="subTitle" idx="1"/>
          </p:nvPr>
        </p:nvSpPr>
        <p:spPr>
          <a:xfrm>
            <a:off x="5486399" y="538316"/>
            <a:ext cx="9144000" cy="2387600"/>
          </a:xfrm>
        </p:spPr>
        <p:txBody>
          <a:bodyPr/>
          <a:lstStyle/>
          <a:p>
            <a:r>
              <a:rPr lang="en-US" b="0" i="0" dirty="0">
                <a:solidFill>
                  <a:schemeClr val="bg1"/>
                </a:solidFill>
                <a:effectLst/>
                <a:latin typeface="Roboto" panose="02000000000000000000" pitchFamily="2" charset="0"/>
                <a:hlinkClick r:id="rId3">
                  <a:extLst>
                    <a:ext uri="{A12FA001-AC4F-418D-AE19-62706E023703}">
                      <ahyp:hlinkClr xmlns:ahyp="http://schemas.microsoft.com/office/drawing/2018/hyperlinkcolor" val="tx"/>
                    </a:ext>
                  </a:extLst>
                </a:hlinkClick>
              </a:rPr>
              <a:t>https://www.polskieszlaki.pl</a:t>
            </a:r>
            <a:endParaRPr lang="pl-PL" b="0" i="0" dirty="0">
              <a:solidFill>
                <a:schemeClr val="bg1"/>
              </a:solidFill>
              <a:effectLst/>
              <a:latin typeface="Roboto" panose="02000000000000000000" pitchFamily="2" charset="0"/>
            </a:endParaRPr>
          </a:p>
          <a:p>
            <a:r>
              <a:rPr lang="en-US" b="0" i="0" dirty="0">
                <a:solidFill>
                  <a:schemeClr val="bg1"/>
                </a:solidFill>
                <a:effectLst/>
                <a:latin typeface="Roboto" panose="02000000000000000000" pitchFamily="2" charset="0"/>
                <a:hlinkClick r:id="rId4">
                  <a:extLst>
                    <a:ext uri="{A12FA001-AC4F-418D-AE19-62706E023703}">
                      <ahyp:hlinkClr xmlns:ahyp="http://schemas.microsoft.com/office/drawing/2018/hyperlinkcolor" val="tx"/>
                    </a:ext>
                  </a:extLst>
                </a:hlinkClick>
              </a:rPr>
              <a:t>https://www.poland.travel</a:t>
            </a:r>
            <a:endParaRPr lang="pl-PL" b="0" i="0" dirty="0">
              <a:solidFill>
                <a:schemeClr val="bg1"/>
              </a:solidFill>
              <a:effectLst/>
              <a:latin typeface="Roboto" panose="02000000000000000000" pitchFamily="2" charset="0"/>
            </a:endParaRPr>
          </a:p>
          <a:p>
            <a:r>
              <a:rPr lang="en-US" b="0" i="0" dirty="0">
                <a:solidFill>
                  <a:schemeClr val="bg1"/>
                </a:solidFill>
                <a:effectLst/>
                <a:latin typeface="Roboto" panose="02000000000000000000" pitchFamily="2" charset="0"/>
                <a:hlinkClick r:id="rId5">
                  <a:extLst>
                    <a:ext uri="{A12FA001-AC4F-418D-AE19-62706E023703}">
                      <ahyp:hlinkClr xmlns:ahyp="http://schemas.microsoft.com/office/drawing/2018/hyperlinkcolor" val="tx"/>
                    </a:ext>
                  </a:extLst>
                </a:hlinkClick>
              </a:rPr>
              <a:t>https://warsawtour.pl</a:t>
            </a:r>
            <a:endParaRPr lang="pl-PL" b="0" i="0" dirty="0">
              <a:solidFill>
                <a:schemeClr val="bg1"/>
              </a:solidFill>
              <a:effectLst/>
              <a:latin typeface="Roboto" panose="02000000000000000000" pitchFamily="2" charset="0"/>
            </a:endParaRPr>
          </a:p>
          <a:p>
            <a:r>
              <a:rPr lang="pl-PL" b="0" i="0" dirty="0">
                <a:solidFill>
                  <a:schemeClr val="bg1"/>
                </a:solidFill>
                <a:effectLst/>
                <a:latin typeface="Roboto" panose="02000000000000000000" pitchFamily="2" charset="0"/>
                <a:hlinkClick r:id="rId6">
                  <a:extLst>
                    <a:ext uri="{A12FA001-AC4F-418D-AE19-62706E023703}">
                      <ahyp:hlinkClr xmlns:ahyp="http://schemas.microsoft.com/office/drawing/2018/hyperlinkcolor" val="tx"/>
                    </a:ext>
                  </a:extLst>
                </a:hlinkClick>
              </a:rPr>
              <a:t>https://</a:t>
            </a:r>
            <a:r>
              <a:rPr lang="en-US" b="0" i="0" dirty="0">
                <a:solidFill>
                  <a:schemeClr val="bg1"/>
                </a:solidFill>
                <a:effectLst/>
                <a:latin typeface="Roboto" panose="02000000000000000000" pitchFamily="2" charset="0"/>
                <a:hlinkClick r:id="rId6">
                  <a:extLst>
                    <a:ext uri="{A12FA001-AC4F-418D-AE19-62706E023703}">
                      <ahyp:hlinkClr xmlns:ahyp="http://schemas.microsoft.com/office/drawing/2018/hyperlinkcolor" val="tx"/>
                    </a:ext>
                  </a:extLst>
                </a:hlinkClick>
              </a:rPr>
              <a:t>warszawazwiedzanie.pl</a:t>
            </a:r>
            <a:endParaRPr lang="pl-PL" b="0" i="0" dirty="0">
              <a:solidFill>
                <a:schemeClr val="bg1"/>
              </a:solidFill>
              <a:effectLst/>
              <a:latin typeface="Roboto" panose="02000000000000000000" pitchFamily="2" charset="0"/>
            </a:endParaRPr>
          </a:p>
          <a:p>
            <a:r>
              <a:rPr lang="en-US" b="0" i="0" dirty="0">
                <a:solidFill>
                  <a:schemeClr val="bg1"/>
                </a:solidFill>
                <a:effectLst/>
                <a:latin typeface="Roboto" panose="02000000000000000000" pitchFamily="2" charset="0"/>
                <a:hlinkClick r:id="rId7">
                  <a:extLst>
                    <a:ext uri="{A12FA001-AC4F-418D-AE19-62706E023703}">
                      <ahyp:hlinkClr xmlns:ahyp="http://schemas.microsoft.com/office/drawing/2018/hyperlinkcolor" val="tx"/>
                    </a:ext>
                  </a:extLst>
                </a:hlinkClick>
              </a:rPr>
              <a:t>https://warszawainfo.pl</a:t>
            </a:r>
            <a:endParaRPr lang="pl-PL" b="0" i="0" dirty="0">
              <a:solidFill>
                <a:schemeClr val="bg1"/>
              </a:solidFill>
              <a:effectLst/>
              <a:latin typeface="Roboto" panose="02000000000000000000" pitchFamily="2" charset="0"/>
            </a:endParaRPr>
          </a:p>
          <a:p>
            <a:endParaRPr lang="pl-PL" b="0" i="0" dirty="0">
              <a:solidFill>
                <a:srgbClr val="006621"/>
              </a:solidFill>
              <a:effectLst/>
              <a:latin typeface="Roboto" panose="02000000000000000000" pitchFamily="2" charset="0"/>
            </a:endParaRPr>
          </a:p>
          <a:p>
            <a:endParaRPr lang="pl-PL" b="0" i="0" dirty="0">
              <a:solidFill>
                <a:srgbClr val="006621"/>
              </a:solidFill>
              <a:effectLst/>
              <a:latin typeface="Roboto" panose="02000000000000000000" pitchFamily="2" charset="0"/>
            </a:endParaRPr>
          </a:p>
          <a:p>
            <a:endParaRPr lang="pl-PL" b="0" i="0" dirty="0">
              <a:solidFill>
                <a:srgbClr val="006621"/>
              </a:solidFill>
              <a:effectLst/>
              <a:latin typeface="Roboto" panose="02000000000000000000" pitchFamily="2" charset="0"/>
            </a:endParaRPr>
          </a:p>
          <a:p>
            <a:endParaRPr lang="pl-PL" b="0" i="0" dirty="0">
              <a:solidFill>
                <a:srgbClr val="006621"/>
              </a:solidFill>
              <a:effectLst/>
              <a:latin typeface="Roboto" panose="02000000000000000000" pitchFamily="2" charset="0"/>
            </a:endParaRPr>
          </a:p>
          <a:p>
            <a:endParaRPr lang="pl-PL" b="0" i="0" dirty="0">
              <a:solidFill>
                <a:srgbClr val="006621"/>
              </a:solidFill>
              <a:effectLst/>
              <a:latin typeface="Roboto" panose="02000000000000000000" pitchFamily="2" charset="0"/>
            </a:endParaRPr>
          </a:p>
          <a:p>
            <a:endParaRPr lang="pl-PL" b="0" i="0" dirty="0">
              <a:solidFill>
                <a:srgbClr val="006621"/>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386612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2A861E-B30D-4F27-A19A-11B21C87FCD9}"/>
              </a:ext>
            </a:extLst>
          </p:cNvPr>
          <p:cNvSpPr>
            <a:spLocks noGrp="1"/>
          </p:cNvSpPr>
          <p:nvPr>
            <p:ph type="title"/>
          </p:nvPr>
        </p:nvSpPr>
        <p:spPr>
          <a:xfrm>
            <a:off x="710381" y="138983"/>
            <a:ext cx="10515600" cy="391959"/>
          </a:xfrm>
        </p:spPr>
        <p:txBody>
          <a:bodyPr>
            <a:normAutofit fontScale="90000"/>
          </a:bodyPr>
          <a:lstStyle/>
          <a:p>
            <a:pPr algn="ctr"/>
            <a:r>
              <a:rPr lang="pl-PL" b="1" u="sng" dirty="0"/>
              <a:t>Stare Miasto</a:t>
            </a:r>
            <a:endParaRPr lang="en-US" b="1" u="sng" dirty="0"/>
          </a:p>
        </p:txBody>
      </p:sp>
      <p:sp>
        <p:nvSpPr>
          <p:cNvPr id="4" name="pole tekstowe 3">
            <a:extLst>
              <a:ext uri="{FF2B5EF4-FFF2-40B4-BE49-F238E27FC236}">
                <a16:creationId xmlns:a16="http://schemas.microsoft.com/office/drawing/2014/main" id="{85AB5DA3-4FC8-42BC-A23B-96DF9749D002}"/>
              </a:ext>
            </a:extLst>
          </p:cNvPr>
          <p:cNvSpPr txBox="1"/>
          <p:nvPr/>
        </p:nvSpPr>
        <p:spPr>
          <a:xfrm>
            <a:off x="334297" y="709254"/>
            <a:ext cx="11523406" cy="3693319"/>
          </a:xfrm>
          <a:prstGeom prst="rect">
            <a:avLst/>
          </a:prstGeom>
          <a:noFill/>
        </p:spPr>
        <p:txBody>
          <a:bodyPr wrap="square">
            <a:spAutoFit/>
          </a:bodyPr>
          <a:lstStyle/>
          <a:p>
            <a:pPr algn="just"/>
            <a:r>
              <a:rPr lang="pl-PL" b="0" i="0" dirty="0">
                <a:effectLst/>
              </a:rPr>
              <a:t>Wyjątkowym docenionym miejscem w Polsce jest </a:t>
            </a:r>
            <a:r>
              <a:rPr lang="pl-PL" b="1" i="0" dirty="0">
                <a:effectLst/>
              </a:rPr>
              <a:t>Stare Miasto w Warszawie</a:t>
            </a:r>
            <a:r>
              <a:rPr lang="pl-PL" b="0" i="0" dirty="0">
                <a:effectLst/>
              </a:rPr>
              <a:t>, wpisane na listę UNESCO w 1980 roku, nie ze względu na wartość zabytkową, lecz jako przykład wyjątkowego pietyzmu w nieomal całkowitym odrestaurowaniu najstarszego fragmentu miasta, zburzonego metodycznie przez Niemców po powstaniu warszawskim. Rekonstrukcji </a:t>
            </a:r>
            <a:r>
              <a:rPr lang="pl-PL" b="1" i="0" dirty="0">
                <a:effectLst/>
              </a:rPr>
              <a:t>Starego Miasta</a:t>
            </a:r>
            <a:r>
              <a:rPr lang="pl-PL" b="0" i="0" dirty="0">
                <a:effectLst/>
              </a:rPr>
              <a:t> dokonano na podstawie starannych badań historycznych i konserwatorskich. Odtworzono układ przestrzenny z okresu lokacji w XII oraz architektoniczną zabudowę z XVIII wieku na podstawie zachowanych wizerunków miasta utrwalonych między innymi w malarstwie Canaletta. Tablica upamiętniająca postanowienie komitetu dziedzictwa światowego UNESCO, umieszczona została na bruku staromiejskiej ulicy Zapiecek.</a:t>
            </a:r>
          </a:p>
          <a:p>
            <a:pPr algn="just"/>
            <a:r>
              <a:rPr lang="pl-PL" b="0" i="0" dirty="0">
                <a:effectLst/>
              </a:rPr>
              <a:t>Najstarsza część naszej stolicy – </a:t>
            </a:r>
            <a:r>
              <a:rPr lang="pl-PL" b="1" i="0" dirty="0">
                <a:effectLst/>
              </a:rPr>
              <a:t>Stare Miasto</a:t>
            </a:r>
            <a:r>
              <a:rPr lang="pl-PL" b="0" i="0" dirty="0">
                <a:effectLst/>
              </a:rPr>
              <a:t> stanowi zwarty zespół architektury z XVII i XVIII wieku, miejsce o średniowiecznym układzie zabudowy, otoczone pierścieniem murów obronnych z okresu XIV – XVI stulecia. </a:t>
            </a:r>
            <a:br>
              <a:rPr lang="pl-PL" b="0" i="0" dirty="0">
                <a:effectLst/>
              </a:rPr>
            </a:br>
            <a:r>
              <a:rPr lang="pl-PL" b="1" i="0" dirty="0">
                <a:effectLst/>
              </a:rPr>
              <a:t>Stare Miasto</a:t>
            </a:r>
            <a:r>
              <a:rPr lang="pl-PL" b="0" i="0" dirty="0">
                <a:effectLst/>
              </a:rPr>
              <a:t> stanowi jedyny na świecie (w tej skali) obszar planowej i dokończonej odbudowy terenu zabytkowej zabudowy miejskiej po katastrofalnych zniszczeniach podczas Powstania Warszawskiego w 1944 roku, sięgających około 90%. O znaczeniu </a:t>
            </a:r>
            <a:r>
              <a:rPr lang="pl-PL" b="1" i="0" dirty="0">
                <a:effectLst/>
              </a:rPr>
              <a:t>Starówki</a:t>
            </a:r>
            <a:r>
              <a:rPr lang="pl-PL" b="0" i="0" dirty="0">
                <a:effectLst/>
              </a:rPr>
              <a:t> (i całej Warszawy) dla Polaków świadczy dokonana odbudowa stolicy prawie doszczętnie zniszczonej w latach 1944-1945.</a:t>
            </a:r>
          </a:p>
        </p:txBody>
      </p:sp>
      <p:pic>
        <p:nvPicPr>
          <p:cNvPr id="6" name="Obraz 5">
            <a:extLst>
              <a:ext uri="{FF2B5EF4-FFF2-40B4-BE49-F238E27FC236}">
                <a16:creationId xmlns:a16="http://schemas.microsoft.com/office/drawing/2014/main" id="{79697DB9-B301-4F2D-8A3C-368FE92F2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557" y="4067257"/>
            <a:ext cx="3215972" cy="2651760"/>
          </a:xfrm>
          <a:prstGeom prst="rect">
            <a:avLst/>
          </a:prstGeom>
        </p:spPr>
      </p:pic>
      <p:pic>
        <p:nvPicPr>
          <p:cNvPr id="8" name="Obraz 7">
            <a:extLst>
              <a:ext uri="{FF2B5EF4-FFF2-40B4-BE49-F238E27FC236}">
                <a16:creationId xmlns:a16="http://schemas.microsoft.com/office/drawing/2014/main" id="{9E34DF58-6EC3-4CEA-82CF-8078027A5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543" y="4067257"/>
            <a:ext cx="4003639" cy="2651760"/>
          </a:xfrm>
          <a:prstGeom prst="rect">
            <a:avLst/>
          </a:prstGeom>
        </p:spPr>
      </p:pic>
    </p:spTree>
    <p:extLst>
      <p:ext uri="{BB962C8B-B14F-4D97-AF65-F5344CB8AC3E}">
        <p14:creationId xmlns:p14="http://schemas.microsoft.com/office/powerpoint/2010/main" val="324296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B91667-2B7C-4924-BDBE-7B0C3491C56C}"/>
              </a:ext>
            </a:extLst>
          </p:cNvPr>
          <p:cNvSpPr>
            <a:spLocks noGrp="1"/>
          </p:cNvSpPr>
          <p:nvPr>
            <p:ph type="title"/>
          </p:nvPr>
        </p:nvSpPr>
        <p:spPr/>
        <p:txBody>
          <a:bodyPr/>
          <a:lstStyle/>
          <a:p>
            <a:pPr algn="ctr"/>
            <a:r>
              <a:rPr lang="pl-PL" b="1" u="sng" dirty="0"/>
              <a:t>Łazienki Królewskie</a:t>
            </a:r>
            <a:endParaRPr lang="en-US" b="1" u="sng" dirty="0"/>
          </a:p>
        </p:txBody>
      </p:sp>
      <p:sp>
        <p:nvSpPr>
          <p:cNvPr id="3" name="Symbol zastępczy zawartości 2">
            <a:extLst>
              <a:ext uri="{FF2B5EF4-FFF2-40B4-BE49-F238E27FC236}">
                <a16:creationId xmlns:a16="http://schemas.microsoft.com/office/drawing/2014/main" id="{2406ADFB-C6E7-4419-AD73-91DC5D9B1707}"/>
              </a:ext>
            </a:extLst>
          </p:cNvPr>
          <p:cNvSpPr>
            <a:spLocks noGrp="1"/>
          </p:cNvSpPr>
          <p:nvPr>
            <p:ph idx="1"/>
          </p:nvPr>
        </p:nvSpPr>
        <p:spPr>
          <a:xfrm>
            <a:off x="235974" y="1363508"/>
            <a:ext cx="11297265" cy="5401086"/>
          </a:xfrm>
        </p:spPr>
        <p:txBody>
          <a:bodyPr>
            <a:normAutofit/>
          </a:bodyPr>
          <a:lstStyle/>
          <a:p>
            <a:pPr marL="0" indent="0" algn="l">
              <a:buNone/>
            </a:pPr>
            <a:r>
              <a:rPr lang="pl-PL" sz="1800" b="0" i="0" dirty="0">
                <a:effectLst/>
              </a:rPr>
              <a:t>Letnia rezydencja ostatniego króla Rzeczypospolitej to dla mieszkańców Warszawy najszczęśliwsze miejsce w stolicy, zaś dla turystów miejsce, które trzeba koniecznie odwiedzić. </a:t>
            </a:r>
          </a:p>
          <a:p>
            <a:pPr marL="0" indent="0" algn="l">
              <a:buNone/>
            </a:pPr>
            <a:r>
              <a:rPr lang="pl-PL" sz="1800" b="1" i="0" dirty="0">
                <a:effectLst/>
              </a:rPr>
              <a:t>Łazienki Królewskie</a:t>
            </a:r>
            <a:r>
              <a:rPr lang="pl-PL" sz="1800" b="0" i="0" dirty="0">
                <a:effectLst/>
              </a:rPr>
              <a:t> – zespół pałacowo-ogrodowy w </a:t>
            </a:r>
            <a:r>
              <a:rPr lang="pl-PL" sz="1800" dirty="0"/>
              <a:t>Warszawie</a:t>
            </a:r>
            <a:r>
              <a:rPr lang="pl-PL" sz="1800" b="0" i="0" dirty="0">
                <a:effectLst/>
              </a:rPr>
              <a:t> założony w </a:t>
            </a:r>
            <a:r>
              <a:rPr lang="pl-PL" sz="1800" b="0" i="0" strike="noStrike" dirty="0">
                <a:effectLst/>
              </a:rPr>
              <a:t>XVIII wieku</a:t>
            </a:r>
            <a:r>
              <a:rPr lang="pl-PL" sz="1800" b="0" i="0" dirty="0">
                <a:effectLst/>
              </a:rPr>
              <a:t> przez </a:t>
            </a:r>
            <a:r>
              <a:rPr lang="pl-PL" sz="1800" b="0" i="0" strike="noStrike" dirty="0">
                <a:effectLst/>
              </a:rPr>
              <a:t>Stanisława Augusta Poniatowskiego.</a:t>
            </a:r>
            <a:endParaRPr lang="pl-PL" sz="1800" b="0" i="0" dirty="0">
              <a:effectLst/>
            </a:endParaRPr>
          </a:p>
          <a:p>
            <a:pPr marL="0" indent="0" algn="l">
              <a:buNone/>
            </a:pPr>
            <a:r>
              <a:rPr lang="pl-PL" sz="1800" b="0" i="0" dirty="0">
                <a:effectLst/>
              </a:rPr>
              <a:t>Nazwa pochodzi od </a:t>
            </a:r>
            <a:r>
              <a:rPr lang="pl-PL" sz="1800" b="0" i="0" strike="noStrike" dirty="0">
                <a:effectLst/>
              </a:rPr>
              <a:t>barokowego</a:t>
            </a:r>
            <a:r>
              <a:rPr lang="pl-PL" sz="1800" b="0" i="0" dirty="0">
                <a:effectLst/>
              </a:rPr>
              <a:t> pawilonu Łaźni, wzniesionego w latach 80. XVII wieku przez </a:t>
            </a:r>
            <a:r>
              <a:rPr lang="pl-PL" sz="1800" b="0" i="0" strike="noStrike" dirty="0">
                <a:effectLst/>
              </a:rPr>
              <a:t>Stanisława Herakliusza Lubomirskiego</a:t>
            </a:r>
            <a:r>
              <a:rPr lang="pl-PL" sz="1800" b="0" i="0" dirty="0">
                <a:effectLst/>
              </a:rPr>
              <a:t> i przebudowanego przez Stanisława Augusta Poniatowskiego na pałac na Wyspie. </a:t>
            </a:r>
          </a:p>
          <a:p>
            <a:pPr marL="0" indent="0" algn="l">
              <a:buNone/>
            </a:pPr>
            <a:r>
              <a:rPr lang="pl-PL" sz="1800" b="0" i="0" dirty="0">
                <a:effectLst/>
              </a:rPr>
              <a:t>Oprócz budynków, pawilonów oraz wolnostojących rzeźb znajdują się tam cztery ogrody: Królewski, Romantyczny, Modernistyczny oraz </a:t>
            </a:r>
            <a:r>
              <a:rPr lang="pl-PL" sz="1800" b="0" i="0" strike="noStrike" dirty="0">
                <a:effectLst/>
              </a:rPr>
              <a:t>Chiński.</a:t>
            </a:r>
            <a:endParaRPr lang="pl-PL" sz="1800" b="0" i="0" dirty="0">
              <a:effectLst/>
            </a:endParaRPr>
          </a:p>
          <a:p>
            <a:pPr marL="0" indent="0" algn="l">
              <a:buNone/>
            </a:pPr>
            <a:r>
              <a:rPr lang="pl-PL" sz="1800" b="0" i="0" dirty="0">
                <a:effectLst/>
              </a:rPr>
              <a:t>Od 1960 zespół jest siedzibą Muzeum Łazienki Królewskie.</a:t>
            </a:r>
          </a:p>
          <a:p>
            <a:pPr marL="0" indent="0" algn="l" fontAlgn="base">
              <a:buNone/>
            </a:pPr>
            <a:endParaRPr lang="en-US" dirty="0"/>
          </a:p>
        </p:txBody>
      </p:sp>
      <p:pic>
        <p:nvPicPr>
          <p:cNvPr id="5" name="Obraz 4">
            <a:extLst>
              <a:ext uri="{FF2B5EF4-FFF2-40B4-BE49-F238E27FC236}">
                <a16:creationId xmlns:a16="http://schemas.microsoft.com/office/drawing/2014/main" id="{40519756-27DF-4337-BA87-CFC52F2FB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606" y="3901932"/>
            <a:ext cx="4393414" cy="2926080"/>
          </a:xfrm>
          <a:prstGeom prst="rect">
            <a:avLst/>
          </a:prstGeom>
          <a:ln>
            <a:noFill/>
          </a:ln>
          <a:effectLst>
            <a:softEdge rad="112500"/>
          </a:effectLst>
        </p:spPr>
      </p:pic>
      <p:pic>
        <p:nvPicPr>
          <p:cNvPr id="9" name="Obraz 8">
            <a:extLst>
              <a:ext uri="{FF2B5EF4-FFF2-40B4-BE49-F238E27FC236}">
                <a16:creationId xmlns:a16="http://schemas.microsoft.com/office/drawing/2014/main" id="{A88443AE-52BE-4F3F-80D4-CB614847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980" y="4204274"/>
            <a:ext cx="3840480" cy="2560320"/>
          </a:xfrm>
          <a:prstGeom prst="rect">
            <a:avLst/>
          </a:prstGeom>
        </p:spPr>
      </p:pic>
    </p:spTree>
    <p:extLst>
      <p:ext uri="{BB962C8B-B14F-4D97-AF65-F5344CB8AC3E}">
        <p14:creationId xmlns:p14="http://schemas.microsoft.com/office/powerpoint/2010/main" val="153881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07580E-EC9A-4437-B2A1-A047058E166E}"/>
              </a:ext>
            </a:extLst>
          </p:cNvPr>
          <p:cNvSpPr>
            <a:spLocks noGrp="1"/>
          </p:cNvSpPr>
          <p:nvPr>
            <p:ph type="title"/>
          </p:nvPr>
        </p:nvSpPr>
        <p:spPr/>
        <p:txBody>
          <a:bodyPr/>
          <a:lstStyle/>
          <a:p>
            <a:pPr algn="ctr"/>
            <a:r>
              <a:rPr lang="pl-PL" b="1" u="sng" dirty="0"/>
              <a:t>Zamek Królewski</a:t>
            </a:r>
            <a:endParaRPr lang="en-US" b="1" u="sng" dirty="0"/>
          </a:p>
        </p:txBody>
      </p:sp>
      <p:sp>
        <p:nvSpPr>
          <p:cNvPr id="3" name="Symbol zastępczy zawartości 2">
            <a:extLst>
              <a:ext uri="{FF2B5EF4-FFF2-40B4-BE49-F238E27FC236}">
                <a16:creationId xmlns:a16="http://schemas.microsoft.com/office/drawing/2014/main" id="{2DAFDB88-39CA-4B5B-8482-6BB0341D803A}"/>
              </a:ext>
            </a:extLst>
          </p:cNvPr>
          <p:cNvSpPr>
            <a:spLocks noGrp="1"/>
          </p:cNvSpPr>
          <p:nvPr>
            <p:ph idx="1"/>
          </p:nvPr>
        </p:nvSpPr>
        <p:spPr>
          <a:xfrm>
            <a:off x="0" y="1297858"/>
            <a:ext cx="11985522" cy="540774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pl-PL" sz="1600" i="0" dirty="0">
                <a:effectLst/>
              </a:rPr>
              <a:t>Zamek Królewski w Warszawie zawsze był tradycyjną siedzibą najwyższych władz państwowych, Zamkiem Króla Jegomości i Rzeczypospolitej, miejscem obrad parlamentu, sceną uchwalenia Konstytucji 3 maja 1791 r., a po odzyskaniu niepodległości przez Polskę w 1918 r. – gmachem reprezentacyjnym Rzeczypospolitej, siedzibą jej Prezydenta; był miejscem, z którym materialnie wiązało się sprawowanie władzy nad terytorium Polski –także w dobie zaborów, kiedy w jego murach przebywali rosyjscy namiestnicy.</a:t>
            </a:r>
          </a:p>
          <a:p>
            <a:pPr marL="0" indent="0">
              <a:buNone/>
            </a:pPr>
            <a:r>
              <a:rPr lang="pl-PL" sz="1600" i="0" dirty="0">
                <a:solidFill>
                  <a:srgbClr val="222222"/>
                </a:solidFill>
                <a:effectLst/>
              </a:rPr>
              <a:t>Podczas II wojny Zamek Królewski w Warszawie uległ całkowitemu zniszczeniu, najpierw podczas kampanii wrześniowej w wyniku artyleryjskich i lotniczych bombardowań, później na skutek niemieckich konfiskat i grabieży. Po upadku Powstania Warszawskiego pozostałości budowli zostały wysadzone przez Niemców. Ocalały jedynie piwnice, dolna część Wieży Grodzkiej, fragmenty Biblioteki Królewskiej i Arkad Kubickiego. Warszawscy muzealnicy ocalili z Zamku tylko fragmenty wyposażenia i dekoracji, ukryto także dokumentację placówki.</a:t>
            </a:r>
          </a:p>
          <a:p>
            <a:pPr marL="0" indent="0">
              <a:buNone/>
            </a:pPr>
            <a:r>
              <a:rPr lang="pl-PL" sz="1600" dirty="0">
                <a:solidFill>
                  <a:srgbClr val="222222"/>
                </a:solidFill>
              </a:rPr>
              <a:t>G</a:t>
            </a:r>
            <a:r>
              <a:rPr lang="pl-PL" sz="1600" i="0" dirty="0">
                <a:solidFill>
                  <a:srgbClr val="222222"/>
                </a:solidFill>
                <a:effectLst/>
              </a:rPr>
              <a:t>łosy wzywające do odbudowy Zamku Królewskiego odezwały się tuż po zakończeniu wojny. Jednak ostateczne przekonanie władz komunistycznych, żeby zgodziły się na przystąpienie do prac rekonstrukcyjnych zajęło 26 lat. Budowę sfinansowano głównie ze składek społecznych i datków Polonii. </a:t>
            </a:r>
            <a:r>
              <a:rPr lang="pl-PL" sz="1600" b="0" i="0" dirty="0">
                <a:solidFill>
                  <a:srgbClr val="222222"/>
                </a:solidFill>
                <a:effectLst/>
              </a:rPr>
              <a:t>20 stycznia 1971 roku decyzję o odbudowie Zamku Królewskiego w Warszawie podjęło Biuro Polityczne KC PZPR.</a:t>
            </a:r>
            <a:endParaRPr lang="en-US" sz="1600" dirty="0"/>
          </a:p>
        </p:txBody>
      </p:sp>
      <p:pic>
        <p:nvPicPr>
          <p:cNvPr id="5" name="Obraz 4">
            <a:extLst>
              <a:ext uri="{FF2B5EF4-FFF2-40B4-BE49-F238E27FC236}">
                <a16:creationId xmlns:a16="http://schemas.microsoft.com/office/drawing/2014/main" id="{502DEB8B-4912-4869-A6EE-1331B54DF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71" y="4053840"/>
            <a:ext cx="4562585" cy="2651760"/>
          </a:xfrm>
          <a:prstGeom prst="rect">
            <a:avLst/>
          </a:prstGeom>
        </p:spPr>
      </p:pic>
    </p:spTree>
    <p:extLst>
      <p:ext uri="{BB962C8B-B14F-4D97-AF65-F5344CB8AC3E}">
        <p14:creationId xmlns:p14="http://schemas.microsoft.com/office/powerpoint/2010/main" val="310558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ED6AB6-E135-4E47-9A87-AEFEFA31C258}"/>
              </a:ext>
            </a:extLst>
          </p:cNvPr>
          <p:cNvSpPr>
            <a:spLocks noGrp="1"/>
          </p:cNvSpPr>
          <p:nvPr>
            <p:ph type="title"/>
          </p:nvPr>
        </p:nvSpPr>
        <p:spPr/>
        <p:txBody>
          <a:bodyPr/>
          <a:lstStyle/>
          <a:p>
            <a:pPr algn="ctr"/>
            <a:r>
              <a:rPr lang="pl-PL" b="1" u="sng" dirty="0"/>
              <a:t>Pałac w Wilanowie</a:t>
            </a:r>
            <a:endParaRPr lang="en-US" b="1" u="sng" dirty="0"/>
          </a:p>
        </p:txBody>
      </p:sp>
      <p:sp>
        <p:nvSpPr>
          <p:cNvPr id="3" name="Symbol zastępczy zawartości 2">
            <a:extLst>
              <a:ext uri="{FF2B5EF4-FFF2-40B4-BE49-F238E27FC236}">
                <a16:creationId xmlns:a16="http://schemas.microsoft.com/office/drawing/2014/main" id="{DC59F8CB-3082-4B40-A39E-AE162F2AD0CF}"/>
              </a:ext>
            </a:extLst>
          </p:cNvPr>
          <p:cNvSpPr>
            <a:spLocks noGrp="1"/>
          </p:cNvSpPr>
          <p:nvPr>
            <p:ph idx="1"/>
          </p:nvPr>
        </p:nvSpPr>
        <p:spPr>
          <a:xfrm>
            <a:off x="838200" y="1845290"/>
            <a:ext cx="10515600" cy="15837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pl-PL" sz="2000" b="0" i="0" dirty="0">
                <a:effectLst/>
              </a:rPr>
              <a:t>Pałac w Wilanowie został zbudowany z inicjatywy króla Jana III jako podmiejska letnia rezydencja. Projekt jest dziełem Augustyna Locciego Młodszego, pracującego dla króla przez 20 lat jego rządów. Początkowo w Wilanowie stanął niewielki dwór, przypominający bardziej rezydencje ziemiańskie niż królewskie. Zasadniczą rozbudowę rozpoczęto już w latach 80. XVII wieku i kontynuowano do śmierci króla w 1696 roku.</a:t>
            </a:r>
          </a:p>
          <a:p>
            <a:pPr marL="0" indent="0">
              <a:buNone/>
            </a:pPr>
            <a:endParaRPr lang="pl-PL" sz="2000" dirty="0"/>
          </a:p>
          <a:p>
            <a:pPr marL="0" indent="0">
              <a:buNone/>
            </a:pPr>
            <a:endParaRPr lang="en-US" sz="2000" dirty="0"/>
          </a:p>
        </p:txBody>
      </p:sp>
      <p:pic>
        <p:nvPicPr>
          <p:cNvPr id="5" name="Obraz 4">
            <a:extLst>
              <a:ext uri="{FF2B5EF4-FFF2-40B4-BE49-F238E27FC236}">
                <a16:creationId xmlns:a16="http://schemas.microsoft.com/office/drawing/2014/main" id="{35CFBCC7-C055-420A-AB82-931A3769A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68" y="3498984"/>
            <a:ext cx="4937760" cy="3291840"/>
          </a:xfrm>
          <a:prstGeom prst="rect">
            <a:avLst/>
          </a:prstGeom>
        </p:spPr>
      </p:pic>
      <p:pic>
        <p:nvPicPr>
          <p:cNvPr id="7" name="Obraz 6">
            <a:extLst>
              <a:ext uri="{FF2B5EF4-FFF2-40B4-BE49-F238E27FC236}">
                <a16:creationId xmlns:a16="http://schemas.microsoft.com/office/drawing/2014/main" id="{A45EAFE1-65BD-4572-8590-CCF08AEA2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249" y="3498984"/>
            <a:ext cx="4931658" cy="3291840"/>
          </a:xfrm>
          <a:prstGeom prst="rect">
            <a:avLst/>
          </a:prstGeom>
        </p:spPr>
      </p:pic>
    </p:spTree>
    <p:extLst>
      <p:ext uri="{BB962C8B-B14F-4D97-AF65-F5344CB8AC3E}">
        <p14:creationId xmlns:p14="http://schemas.microsoft.com/office/powerpoint/2010/main" val="297857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0">
              <a:schemeClr val="accent2">
                <a:lumMod val="40000"/>
                <a:lumOff val="60000"/>
              </a:schemeClr>
            </a:gs>
            <a:gs pos="33000">
              <a:schemeClr val="accent1">
                <a:lumMod val="45000"/>
                <a:lumOff val="55000"/>
              </a:schemeClr>
            </a:gs>
            <a:gs pos="2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0F2C1A-B7F1-49A0-8375-C0E0CF73B425}"/>
              </a:ext>
            </a:extLst>
          </p:cNvPr>
          <p:cNvSpPr>
            <a:spLocks noGrp="1"/>
          </p:cNvSpPr>
          <p:nvPr>
            <p:ph type="title"/>
          </p:nvPr>
        </p:nvSpPr>
        <p:spPr/>
        <p:txBody>
          <a:bodyPr/>
          <a:lstStyle/>
          <a:p>
            <a:pPr algn="ctr"/>
            <a:r>
              <a:rPr lang="pl-PL" b="1" u="sng" dirty="0"/>
              <a:t>Pałac Kultury i Nauki</a:t>
            </a:r>
            <a:endParaRPr lang="en-US" b="1" u="sng" dirty="0"/>
          </a:p>
        </p:txBody>
      </p:sp>
      <p:sp>
        <p:nvSpPr>
          <p:cNvPr id="4" name="pole tekstowe 3">
            <a:extLst>
              <a:ext uri="{FF2B5EF4-FFF2-40B4-BE49-F238E27FC236}">
                <a16:creationId xmlns:a16="http://schemas.microsoft.com/office/drawing/2014/main" id="{551D6DDE-D922-4854-9369-EE2C12E55F7B}"/>
              </a:ext>
            </a:extLst>
          </p:cNvPr>
          <p:cNvSpPr txBox="1"/>
          <p:nvPr/>
        </p:nvSpPr>
        <p:spPr>
          <a:xfrm>
            <a:off x="344128" y="1937912"/>
            <a:ext cx="6096000" cy="3139321"/>
          </a:xfrm>
          <a:prstGeom prst="rect">
            <a:avLst/>
          </a:prstGeom>
          <a:noFill/>
        </p:spPr>
        <p:txBody>
          <a:bodyPr wrap="square">
            <a:spAutoFit/>
          </a:bodyPr>
          <a:lstStyle/>
          <a:p>
            <a:r>
              <a:rPr lang="pl-PL" b="0" i="0" dirty="0">
                <a:effectLst/>
              </a:rPr>
              <a:t>To jeden z najbardziej rozpoznawalnych budynków w Warszawie. Widać go z niemal każdego miejsca w stolicy. Skąd się wziął? Powstał w 1955 roku z inicjatywy Józefa Stalina jako „dar narodu radzieckiego dla Polaków”. Wybudowany przez rosyjskich robotników przez długi czas był uznawany za reprezentację socjalistycznej władzy i dumę Polski ludowej – to w nim odbywały się m.in. zjazdy Polskiej Zjednoczonej Partii Robotniczej. Od samego początku w jego monumentalnych wnętrzach odbywały się liczne koncerty, wystawy, targi i pokazy.</a:t>
            </a:r>
            <a:br>
              <a:rPr lang="pl-PL" dirty="0"/>
            </a:br>
            <a:r>
              <a:rPr lang="pl-PL" b="0" i="0" dirty="0">
                <a:effectLst/>
              </a:rPr>
              <a:t>Obecnie w pałacu działają m.in. teatry, kino, muzea, modne knajpki.</a:t>
            </a:r>
            <a:endParaRPr lang="en-US" dirty="0"/>
          </a:p>
        </p:txBody>
      </p:sp>
      <p:pic>
        <p:nvPicPr>
          <p:cNvPr id="6" name="Obraz 5">
            <a:extLst>
              <a:ext uri="{FF2B5EF4-FFF2-40B4-BE49-F238E27FC236}">
                <a16:creationId xmlns:a16="http://schemas.microsoft.com/office/drawing/2014/main" id="{4931B1C4-5B64-4C89-8E37-76F802F59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128" y="1797767"/>
            <a:ext cx="5483178" cy="3749040"/>
          </a:xfrm>
          <a:prstGeom prst="rect">
            <a:avLst/>
          </a:prstGeom>
          <a:gradFill>
            <a:gsLst>
              <a:gs pos="50000">
                <a:schemeClr val="accent2">
                  <a:lumMod val="40000"/>
                  <a:lumOff val="60000"/>
                </a:schemeClr>
              </a:gs>
              <a:gs pos="33000">
                <a:schemeClr val="accent1">
                  <a:lumMod val="45000"/>
                  <a:lumOff val="55000"/>
                </a:schemeClr>
              </a:gs>
              <a:gs pos="29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18057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01ED6E-5445-4BD4-94C4-973ACA397E65}"/>
              </a:ext>
            </a:extLst>
          </p:cNvPr>
          <p:cNvSpPr>
            <a:spLocks noGrp="1"/>
          </p:cNvSpPr>
          <p:nvPr>
            <p:ph type="title"/>
          </p:nvPr>
        </p:nvSpPr>
        <p:spPr/>
        <p:txBody>
          <a:bodyPr/>
          <a:lstStyle/>
          <a:p>
            <a:pPr algn="ctr"/>
            <a:r>
              <a:rPr lang="pl-PL" b="1" u="sng" dirty="0"/>
              <a:t>Barbakan</a:t>
            </a:r>
            <a:endParaRPr lang="en-US" b="1" u="sng" dirty="0"/>
          </a:p>
        </p:txBody>
      </p:sp>
      <p:sp>
        <p:nvSpPr>
          <p:cNvPr id="4" name="pole tekstowe 3">
            <a:extLst>
              <a:ext uri="{FF2B5EF4-FFF2-40B4-BE49-F238E27FC236}">
                <a16:creationId xmlns:a16="http://schemas.microsoft.com/office/drawing/2014/main" id="{277787BE-3E9A-4080-B528-76FE7B65DCB2}"/>
              </a:ext>
            </a:extLst>
          </p:cNvPr>
          <p:cNvSpPr txBox="1"/>
          <p:nvPr/>
        </p:nvSpPr>
        <p:spPr>
          <a:xfrm>
            <a:off x="619433" y="1690688"/>
            <a:ext cx="6096000" cy="2031325"/>
          </a:xfrm>
          <a:prstGeom prst="rect">
            <a:avLst/>
          </a:prstGeom>
          <a:noFill/>
        </p:spPr>
        <p:txBody>
          <a:bodyPr wrap="square">
            <a:spAutoFit/>
          </a:bodyPr>
          <a:lstStyle/>
          <a:p>
            <a:pPr algn="l" fontAlgn="base"/>
            <a:r>
              <a:rPr lang="pl-PL" b="0" i="0" dirty="0">
                <a:effectLst/>
              </a:rPr>
              <a:t>Barbakan to ostatni chronologicznie element rozbudowy średniowiecznych murów obronnych Warszawy.</a:t>
            </a:r>
          </a:p>
          <a:p>
            <a:pPr algn="l" fontAlgn="base"/>
            <a:r>
              <a:rPr lang="pl-PL" b="0" i="0" dirty="0">
                <a:effectLst/>
              </a:rPr>
              <a:t>Jest przykładem nielicznie zachowanych urządzeń obronnych tego typu charakterystycznych dla średniowiecznego i nowożytnego budownictwa fortyfikacyjnego w Polsce i Europie. O jego obecnej formie zadecydowała rekonstrukcja oparta o ocalałe relikty murów i materiały ikonograficzne. </a:t>
            </a:r>
          </a:p>
        </p:txBody>
      </p:sp>
      <p:pic>
        <p:nvPicPr>
          <p:cNvPr id="6" name="Obraz 5">
            <a:extLst>
              <a:ext uri="{FF2B5EF4-FFF2-40B4-BE49-F238E27FC236}">
                <a16:creationId xmlns:a16="http://schemas.microsoft.com/office/drawing/2014/main" id="{D10DFC3A-DAC8-4788-B611-676040FCB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84" y="3705976"/>
            <a:ext cx="4524071" cy="3017520"/>
          </a:xfrm>
          <a:prstGeom prst="rect">
            <a:avLst/>
          </a:prstGeom>
        </p:spPr>
      </p:pic>
      <p:pic>
        <p:nvPicPr>
          <p:cNvPr id="8" name="Obraz 7">
            <a:extLst>
              <a:ext uri="{FF2B5EF4-FFF2-40B4-BE49-F238E27FC236}">
                <a16:creationId xmlns:a16="http://schemas.microsoft.com/office/drawing/2014/main" id="{C8F8FFC9-855B-4394-9AF1-54DEFCF00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11" y="1414077"/>
            <a:ext cx="5633426" cy="3749040"/>
          </a:xfrm>
          <a:prstGeom prst="rect">
            <a:avLst/>
          </a:prstGeom>
          <a:solidFill>
            <a:schemeClr val="accent2">
              <a:lumMod val="40000"/>
              <a:lumOff val="60000"/>
            </a:schemeClr>
          </a:solidFill>
        </p:spPr>
      </p:pic>
    </p:spTree>
    <p:extLst>
      <p:ext uri="{BB962C8B-B14F-4D97-AF65-F5344CB8AC3E}">
        <p14:creationId xmlns:p14="http://schemas.microsoft.com/office/powerpoint/2010/main" val="361157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5000">
              <a:schemeClr val="accent6">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F47C34-190E-44BA-A857-8C4448EC3DED}"/>
              </a:ext>
            </a:extLst>
          </p:cNvPr>
          <p:cNvSpPr>
            <a:spLocks noGrp="1"/>
          </p:cNvSpPr>
          <p:nvPr>
            <p:ph type="title"/>
          </p:nvPr>
        </p:nvSpPr>
        <p:spPr/>
        <p:txBody>
          <a:bodyPr/>
          <a:lstStyle/>
          <a:p>
            <a:pPr algn="ctr"/>
            <a:r>
              <a:rPr lang="pl-PL" b="1" u="sng" dirty="0"/>
              <a:t>Grób Nieznanego Żołnierza</a:t>
            </a:r>
            <a:endParaRPr lang="en-US" b="1" u="sng" dirty="0"/>
          </a:p>
        </p:txBody>
      </p:sp>
      <p:sp>
        <p:nvSpPr>
          <p:cNvPr id="4" name="pole tekstowe 3">
            <a:extLst>
              <a:ext uri="{FF2B5EF4-FFF2-40B4-BE49-F238E27FC236}">
                <a16:creationId xmlns:a16="http://schemas.microsoft.com/office/drawing/2014/main" id="{D26E2194-3A0B-4399-B54F-43B5BECD30B2}"/>
              </a:ext>
            </a:extLst>
          </p:cNvPr>
          <p:cNvSpPr txBox="1"/>
          <p:nvPr/>
        </p:nvSpPr>
        <p:spPr>
          <a:xfrm>
            <a:off x="698090" y="1601413"/>
            <a:ext cx="11021962" cy="923330"/>
          </a:xfrm>
          <a:prstGeom prst="rect">
            <a:avLst/>
          </a:prstGeom>
          <a:noFill/>
        </p:spPr>
        <p:txBody>
          <a:bodyPr wrap="square">
            <a:spAutoFit/>
          </a:bodyPr>
          <a:lstStyle/>
          <a:p>
            <a:r>
              <a:rPr lang="pl-PL" b="1" i="0" dirty="0">
                <a:solidFill>
                  <a:srgbClr val="3A3A3A"/>
                </a:solidFill>
                <a:effectLst/>
                <a:latin typeface="rubik"/>
              </a:rPr>
              <a:t>Grób Nieznanego Żołnierza</a:t>
            </a:r>
            <a:r>
              <a:rPr lang="pl-PL" b="0" i="0" dirty="0">
                <a:solidFill>
                  <a:srgbClr val="3A3A3A"/>
                </a:solidFill>
                <a:effectLst/>
                <a:latin typeface="rubik"/>
              </a:rPr>
              <a:t> – grób-pomnik położony na </a:t>
            </a:r>
            <a:r>
              <a:rPr lang="pl-PL" b="0" i="0" u="none" strike="noStrike" dirty="0">
                <a:effectLst/>
                <a:latin typeface="rubik"/>
              </a:rPr>
              <a:t>placu marszałka Józefa Piłsudskiego</a:t>
            </a:r>
            <a:r>
              <a:rPr lang="pl-PL" b="0" i="0" dirty="0">
                <a:solidFill>
                  <a:srgbClr val="3A3A3A"/>
                </a:solidFill>
                <a:effectLst/>
                <a:latin typeface="rubik"/>
              </a:rPr>
              <a:t>. Ideą </a:t>
            </a:r>
            <a:r>
              <a:rPr lang="pl-PL" b="0" i="0" u="none" strike="noStrike" dirty="0">
                <a:effectLst/>
                <a:latin typeface="rubik"/>
              </a:rPr>
              <a:t>warszawskiego</a:t>
            </a:r>
            <a:r>
              <a:rPr lang="pl-PL" b="0" i="0" dirty="0">
                <a:solidFill>
                  <a:srgbClr val="3A3A3A"/>
                </a:solidFill>
                <a:effectLst/>
                <a:latin typeface="rubik"/>
              </a:rPr>
              <a:t> Grobu Nieznanego Żołnierza jest oddanie hołdu wszystkim, którzy poświęcili życie za ojczyznę. Grób zaliczany jest do narodowych zabytków, symbolizujących największe poświęcenie.</a:t>
            </a:r>
            <a:endParaRPr lang="en-US" dirty="0"/>
          </a:p>
        </p:txBody>
      </p:sp>
      <p:sp>
        <p:nvSpPr>
          <p:cNvPr id="6" name="pole tekstowe 5">
            <a:extLst>
              <a:ext uri="{FF2B5EF4-FFF2-40B4-BE49-F238E27FC236}">
                <a16:creationId xmlns:a16="http://schemas.microsoft.com/office/drawing/2014/main" id="{4446D129-8196-4AC5-B320-DFD191F459C9}"/>
              </a:ext>
            </a:extLst>
          </p:cNvPr>
          <p:cNvSpPr txBox="1"/>
          <p:nvPr/>
        </p:nvSpPr>
        <p:spPr>
          <a:xfrm>
            <a:off x="698089" y="2690336"/>
            <a:ext cx="11149781" cy="923330"/>
          </a:xfrm>
          <a:prstGeom prst="rect">
            <a:avLst/>
          </a:prstGeom>
          <a:noFill/>
        </p:spPr>
        <p:txBody>
          <a:bodyPr wrap="square">
            <a:spAutoFit/>
          </a:bodyPr>
          <a:lstStyle/>
          <a:p>
            <a:r>
              <a:rPr lang="pl-PL" b="0" i="0" dirty="0">
                <a:solidFill>
                  <a:srgbClr val="3A3A3A"/>
                </a:solidFill>
                <a:effectLst/>
                <a:latin typeface="rubik"/>
              </a:rPr>
              <a:t>Przed Grobem Nieznanego Żołnierza całorocznie, przez 24 godziny na dobę, pełni wartę honorową dwuosobowy posterunek żołnierzy z Batalionu Reprezentacyjnego Wojska Polskiego. W każdą niedzielę o godz. 12.00 przed Grobem odbywa się ceremonia uroczystej zmiana warty.</a:t>
            </a:r>
            <a:endParaRPr lang="en-US" dirty="0"/>
          </a:p>
        </p:txBody>
      </p:sp>
      <p:pic>
        <p:nvPicPr>
          <p:cNvPr id="8" name="Obraz 7">
            <a:extLst>
              <a:ext uri="{FF2B5EF4-FFF2-40B4-BE49-F238E27FC236}">
                <a16:creationId xmlns:a16="http://schemas.microsoft.com/office/drawing/2014/main" id="{37946AB8-0926-46D8-A45C-ADC524F06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98" y="3567946"/>
            <a:ext cx="4681727" cy="3108960"/>
          </a:xfrm>
          <a:prstGeom prst="rect">
            <a:avLst/>
          </a:prstGeom>
        </p:spPr>
      </p:pic>
      <p:pic>
        <p:nvPicPr>
          <p:cNvPr id="10" name="Obraz 9">
            <a:extLst>
              <a:ext uri="{FF2B5EF4-FFF2-40B4-BE49-F238E27FC236}">
                <a16:creationId xmlns:a16="http://schemas.microsoft.com/office/drawing/2014/main" id="{71EA73CA-699C-42F0-B6D0-042BD8E6B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720" y="3567946"/>
            <a:ext cx="3053988" cy="3108960"/>
          </a:xfrm>
          <a:prstGeom prst="rect">
            <a:avLst/>
          </a:prstGeom>
        </p:spPr>
      </p:pic>
    </p:spTree>
    <p:extLst>
      <p:ext uri="{BB962C8B-B14F-4D97-AF65-F5344CB8AC3E}">
        <p14:creationId xmlns:p14="http://schemas.microsoft.com/office/powerpoint/2010/main" val="62381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205B7F-1629-47FB-B14B-4851D41E901B}"/>
              </a:ext>
            </a:extLst>
          </p:cNvPr>
          <p:cNvSpPr>
            <a:spLocks noGrp="1"/>
          </p:cNvSpPr>
          <p:nvPr>
            <p:ph type="title"/>
          </p:nvPr>
        </p:nvSpPr>
        <p:spPr>
          <a:xfrm>
            <a:off x="838200" y="384789"/>
            <a:ext cx="10515600" cy="1325563"/>
          </a:xfrm>
        </p:spPr>
        <p:txBody>
          <a:bodyPr/>
          <a:lstStyle/>
          <a:p>
            <a:pPr algn="ctr"/>
            <a:r>
              <a:rPr lang="pl-PL" b="1" u="sng" dirty="0"/>
              <a:t>Katedra Św. Jana</a:t>
            </a:r>
            <a:endParaRPr lang="en-US" b="1" u="sng" dirty="0"/>
          </a:p>
        </p:txBody>
      </p:sp>
      <p:sp>
        <p:nvSpPr>
          <p:cNvPr id="4" name="pole tekstowe 3">
            <a:extLst>
              <a:ext uri="{FF2B5EF4-FFF2-40B4-BE49-F238E27FC236}">
                <a16:creationId xmlns:a16="http://schemas.microsoft.com/office/drawing/2014/main" id="{02B62A78-2364-4458-817D-DABA21C6AEBA}"/>
              </a:ext>
            </a:extLst>
          </p:cNvPr>
          <p:cNvSpPr txBox="1"/>
          <p:nvPr/>
        </p:nvSpPr>
        <p:spPr>
          <a:xfrm>
            <a:off x="560437" y="1147074"/>
            <a:ext cx="11631563" cy="1754326"/>
          </a:xfrm>
          <a:prstGeom prst="rect">
            <a:avLst/>
          </a:prstGeom>
          <a:noFill/>
        </p:spPr>
        <p:txBody>
          <a:bodyPr wrap="square">
            <a:spAutoFit/>
          </a:bodyPr>
          <a:lstStyle/>
          <a:p>
            <a:br>
              <a:rPr lang="pl-PL" dirty="0"/>
            </a:br>
            <a:r>
              <a:rPr lang="pl-PL" b="0" i="0" dirty="0">
                <a:effectLst/>
              </a:rPr>
              <a:t>Bazylika archikatedralna św. Jana Chrzciciela – katedra archidiecezji warszawskiej znajdująca się na Starym Mieście w Warszawie przy ul. Świętojańskiej 8.</a:t>
            </a:r>
            <a:br>
              <a:rPr lang="pl-PL" dirty="0"/>
            </a:br>
            <a:r>
              <a:rPr lang="pl-PL" b="0" i="0" dirty="0">
                <a:effectLst/>
              </a:rPr>
              <a:t>Jedna z najstarszych świątyń Warszawy. Pierwotnie nosiła wezwanie Ścięcia św. Jana Chrzciciela, obecnie Męczeństwa św. Jana Chrzciciela.</a:t>
            </a:r>
          </a:p>
          <a:p>
            <a:endParaRPr lang="en-US" dirty="0"/>
          </a:p>
        </p:txBody>
      </p:sp>
      <p:sp>
        <p:nvSpPr>
          <p:cNvPr id="6" name="pole tekstowe 5">
            <a:extLst>
              <a:ext uri="{FF2B5EF4-FFF2-40B4-BE49-F238E27FC236}">
                <a16:creationId xmlns:a16="http://schemas.microsoft.com/office/drawing/2014/main" id="{0B44A1FB-DDBF-4E59-ACCB-14C3943A40A5}"/>
              </a:ext>
            </a:extLst>
          </p:cNvPr>
          <p:cNvSpPr txBox="1"/>
          <p:nvPr/>
        </p:nvSpPr>
        <p:spPr>
          <a:xfrm>
            <a:off x="560437" y="2635326"/>
            <a:ext cx="6784260" cy="3693319"/>
          </a:xfrm>
          <a:prstGeom prst="rect">
            <a:avLst/>
          </a:prstGeom>
          <a:solidFill>
            <a:schemeClr val="accent4">
              <a:lumMod val="40000"/>
              <a:lumOff val="60000"/>
            </a:schemeClr>
          </a:solidFill>
        </p:spPr>
        <p:txBody>
          <a:bodyPr wrap="square">
            <a:spAutoFit/>
          </a:bodyPr>
          <a:lstStyle/>
          <a:p>
            <a:pPr algn="just" fontAlgn="base"/>
            <a:r>
              <a:rPr lang="pl-PL" b="0" i="0" dirty="0">
                <a:effectLst/>
              </a:rPr>
              <a:t>Świątynię wzniesiono przy ulicy, bo początkowo pełniła podwójną rolę kościoła farnego i kaplicy królewskiej. Pierwsza w tym miejscu było świątynia drewniana, następnie w roku 1390 z inicjatywy Janusza I Starszego powstała murowana gotycka budowla. Od samego początku odbywały się w niej pochówki książąt mazowieckich. W roku 1510 w katedrze pojawił się ołtarz główny, który dziś można zobaczyć w Cegłowie. W 1602 roku po huraganie zawaliła się część budynku. Potem nastąpiły liczne przebudowy. W 1944 roku świątynie niemal doszczętnie zniszczyli Niemcy. Zachowała się jedynie kaplica </a:t>
            </a:r>
            <a:r>
              <a:rPr lang="pl-PL" b="0" i="0" dirty="0" err="1">
                <a:effectLst/>
              </a:rPr>
              <a:t>Baryczków</a:t>
            </a:r>
            <a:r>
              <a:rPr lang="pl-PL" b="0" i="0" dirty="0">
                <a:effectLst/>
              </a:rPr>
              <a:t>. Katedrę odbudowano w stylu gotyku nadwiślańskiego.</a:t>
            </a:r>
          </a:p>
          <a:p>
            <a:pPr algn="just" fontAlgn="base"/>
            <a:r>
              <a:rPr lang="pl-PL" b="0" i="0" dirty="0">
                <a:effectLst/>
              </a:rPr>
              <a:t>W jej murach swoje kazania głosił Piotr Skarga, odbyły się w niej śluby i koronacje dwóch władców Polski, została zaprzysiężona Konstytucja 3 Maja i odbywały się pogrzeby wielu osobistości.</a:t>
            </a:r>
          </a:p>
        </p:txBody>
      </p:sp>
      <p:pic>
        <p:nvPicPr>
          <p:cNvPr id="8" name="Obraz 7">
            <a:extLst>
              <a:ext uri="{FF2B5EF4-FFF2-40B4-BE49-F238E27FC236}">
                <a16:creationId xmlns:a16="http://schemas.microsoft.com/office/drawing/2014/main" id="{EBE0A8DA-E46F-48AD-ABB0-D353E1DD0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661" y="2466183"/>
            <a:ext cx="2859374" cy="4297680"/>
          </a:xfrm>
          <a:prstGeom prst="rect">
            <a:avLst/>
          </a:prstGeom>
        </p:spPr>
      </p:pic>
    </p:spTree>
    <p:extLst>
      <p:ext uri="{BB962C8B-B14F-4D97-AF65-F5344CB8AC3E}">
        <p14:creationId xmlns:p14="http://schemas.microsoft.com/office/powerpoint/2010/main" val="320123257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1204</Words>
  <Application>Microsoft Office PowerPoint</Application>
  <PresentationFormat>Panoramiczny</PresentationFormat>
  <Paragraphs>45</Paragraphs>
  <Slides>11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11</vt:i4>
      </vt:variant>
    </vt:vector>
  </HeadingPairs>
  <TitlesOfParts>
    <vt:vector size="19" baseType="lpstr">
      <vt:lpstr>Algerian</vt:lpstr>
      <vt:lpstr>Arial</vt:lpstr>
      <vt:lpstr>Calibri</vt:lpstr>
      <vt:lpstr>Calibri Light</vt:lpstr>
      <vt:lpstr>Roboto</vt:lpstr>
      <vt:lpstr>rubik</vt:lpstr>
      <vt:lpstr>Verdana</vt:lpstr>
      <vt:lpstr>Motyw pakietu Office</vt:lpstr>
      <vt:lpstr>Zabytki Warszawy</vt:lpstr>
      <vt:lpstr>Stare Miasto</vt:lpstr>
      <vt:lpstr>Łazienki Królewskie</vt:lpstr>
      <vt:lpstr>Zamek Królewski</vt:lpstr>
      <vt:lpstr>Pałac w Wilanowie</vt:lpstr>
      <vt:lpstr>Pałac Kultury i Nauki</vt:lpstr>
      <vt:lpstr>Barbakan</vt:lpstr>
      <vt:lpstr>Grób Nieznanego Żołnierza</vt:lpstr>
      <vt:lpstr>Katedra Św. Jana</vt:lpstr>
      <vt:lpstr>Gmach PAST-y</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Norbert Kaminski</dc:creator>
  <cp:lastModifiedBy>Arkadiusz Kamiński</cp:lastModifiedBy>
  <cp:revision>5</cp:revision>
  <dcterms:created xsi:type="dcterms:W3CDTF">2022-01-25T11:01:03Z</dcterms:created>
  <dcterms:modified xsi:type="dcterms:W3CDTF">2022-01-26T18:32:14Z</dcterms:modified>
</cp:coreProperties>
</file>