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8" r:id="rId12"/>
    <p:sldId id="266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929328-E2A8-4CF7-849A-CA0FB4281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228" y="373360"/>
            <a:ext cx="10295727" cy="3882024"/>
          </a:xfrm>
        </p:spPr>
        <p:txBody>
          <a:bodyPr/>
          <a:lstStyle/>
          <a:p>
            <a:pPr algn="ctr"/>
            <a:r>
              <a:rPr lang="pl-PL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Wielkanoc, jakiej już nie ma... Zapomniane zwyczaje                           i tradycje- Małopolska.</a:t>
            </a:r>
            <a:br>
              <a:rPr lang="pl-PL" b="1" i="0" dirty="0">
                <a:solidFill>
                  <a:srgbClr val="1A1A1A"/>
                </a:solidFill>
                <a:effectLst/>
              </a:rPr>
            </a:br>
            <a:r>
              <a:rPr lang="pl-PL" b="0" i="0" dirty="0">
                <a:solidFill>
                  <a:srgbClr val="FFFFFF"/>
                </a:solidFill>
                <a:effectLst/>
                <a:latin typeface="Segoe UI Historic" panose="020B0502040204020203" pitchFamily="34" charset="0"/>
              </a:rPr>
              <a:t>""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2250ED0-42D7-4AC1-80F8-0A1869F8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0624" y="4557270"/>
            <a:ext cx="7766936" cy="1096899"/>
          </a:xfrm>
        </p:spPr>
        <p:txBody>
          <a:bodyPr/>
          <a:lstStyle/>
          <a:p>
            <a:r>
              <a:rPr lang="pl-PL" dirty="0"/>
              <a:t>Sylwia Osiewicz 7B</a:t>
            </a:r>
          </a:p>
        </p:txBody>
      </p:sp>
      <p:pic>
        <p:nvPicPr>
          <p:cNvPr id="1026" name="Picture 2" descr="Wielkanoc 2021 | Maloves Spa &amp; Resort">
            <a:extLst>
              <a:ext uri="{FF2B5EF4-FFF2-40B4-BE49-F238E27FC236}">
                <a16:creationId xmlns:a16="http://schemas.microsoft.com/office/drawing/2014/main" id="{ABFF9807-C608-4F00-9922-F80F63950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8" y="3905910"/>
            <a:ext cx="5415532" cy="27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6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3169A7-28DB-4D8B-8759-E7609F48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„SIUDA BABA”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B723438-237E-45AD-A36D-543CC61D12FD}"/>
              </a:ext>
            </a:extLst>
          </p:cNvPr>
          <p:cNvSpPr/>
          <p:nvPr/>
        </p:nvSpPr>
        <p:spPr>
          <a:xfrm>
            <a:off x="677333" y="1997838"/>
            <a:ext cx="93172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Zwyczaj do dziś żywy w Wieliczce.  Mężczyzna umazany sadzą i przebrany w damskie łachmany, ze sznurem korali z kasztanów lub ziemniaków, noszący na plecach wielki kosz, a w ręku trzymający krzyż i bat, chodzi po domach w towarzystwie Cygana i kilku chłopców ubranych w stroje krakowskie, prosząc o datki i szukając panien, by wysmarować je sadzą.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8EE6E53-FF96-4145-B9BA-D9861ADA7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157" y="4688958"/>
            <a:ext cx="3071508" cy="204639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AB22108-06C9-451A-8CC2-E0A90D372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152" y="298909"/>
            <a:ext cx="1871801" cy="168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1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225280-0A73-42C3-A11E-753BF63D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7796815" cy="1197935"/>
          </a:xfrm>
        </p:spPr>
        <p:txBody>
          <a:bodyPr>
            <a:normAutofit fontScale="90000"/>
          </a:bodyPr>
          <a:lstStyle/>
          <a:p>
            <a:r>
              <a:rPr lang="pl-PL" dirty="0"/>
              <a:t>„</a:t>
            </a:r>
            <a:r>
              <a:rPr lang="pl-PL" dirty="0" err="1"/>
              <a:t>Walatka</a:t>
            </a:r>
            <a:r>
              <a:rPr lang="pl-PL" dirty="0"/>
              <a:t>” zwana też „Wybitką”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28CFA76-8507-4EF4-B08C-87245953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3337882"/>
            <a:ext cx="8349707" cy="2703479"/>
          </a:xfrm>
        </p:spPr>
        <p:txBody>
          <a:bodyPr>
            <a:normAutofit lnSpcReduction="10000"/>
          </a:bodyPr>
          <a:lstStyle/>
          <a:p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To nic innego jak bitwa na jajka. Uczestnicy mieli za zadanie tak potoczyć po stole jajka, by się ze sobą zderzyły. Zwyciężał ten, którego jajko się nie rozbiło. W innym wariancie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walatki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 jajka brano do ręki i stukano się ich czubkami. Zabawa ta dawała wiele radości i śmiechu, grano więc w nią całymi rodzinami.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6F7FC66-E0D0-4FE2-BA2F-44F1A0D02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036" y="1084521"/>
            <a:ext cx="2794591" cy="284878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203B6C5-6742-4F87-BBF6-173CBD42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029" y="1604683"/>
            <a:ext cx="1445142" cy="182087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6EDFDF6-84D4-43F1-AA0E-1523F9CC2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4761" y="4408227"/>
            <a:ext cx="1757140" cy="233552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215D624-FD7C-4871-A5AC-4054FEFDF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1" y="1831881"/>
            <a:ext cx="2076463" cy="155534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D793D4E-12C2-439A-A58F-CA9082389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964" y="1881222"/>
            <a:ext cx="1555343" cy="15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9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Wielkanoc w Warszawie - oficjalny portal turystyczny stolicy Polski">
            <a:extLst>
              <a:ext uri="{FF2B5EF4-FFF2-40B4-BE49-F238E27FC236}">
                <a16:creationId xmlns:a16="http://schemas.microsoft.com/office/drawing/2014/main" id="{B90C5CC9-F49B-4576-BF54-61325FC21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6" r="1" b="6248"/>
          <a:stretch/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Życzenia wielkanocne - religijne, krótkie, oficjalne, dla dzieci. Sprawdź  gotowe życzenia na Wielkanoc dla Twoich bliskich">
            <a:extLst>
              <a:ext uri="{FF2B5EF4-FFF2-40B4-BE49-F238E27FC236}">
                <a16:creationId xmlns:a16="http://schemas.microsoft.com/office/drawing/2014/main" id="{C2EF7726-F252-4043-9683-5DD8914B3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r="2" b="2"/>
          <a:stretch/>
        </p:blipFill>
        <p:spPr bwMode="auto"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Wielkanoc 2021. Czy możemy spodziewać się większych obostrzeń?">
            <a:extLst>
              <a:ext uri="{FF2B5EF4-FFF2-40B4-BE49-F238E27FC236}">
                <a16:creationId xmlns:a16="http://schemas.microsoft.com/office/drawing/2014/main" id="{3B449E51-3EA4-4B25-BCBF-D04E106B6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r="1" b="1"/>
          <a:stretch/>
        </p:blipFill>
        <p:spPr bwMode="auto"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Wielkanoc 2021, Wiatrakowo">
            <a:extLst>
              <a:ext uri="{FF2B5EF4-FFF2-40B4-BE49-F238E27FC236}">
                <a16:creationId xmlns:a16="http://schemas.microsoft.com/office/drawing/2014/main" id="{3268DC62-A2D3-4C6A-9D0F-E59800FAB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3" b="23269"/>
          <a:stretch/>
        </p:blipFill>
        <p:spPr bwMode="auto"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269C76-0E15-4B3A-89A6-47B8F36BC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0388"/>
          </a:xfrm>
        </p:spPr>
        <p:txBody>
          <a:bodyPr>
            <a:normAutofit/>
          </a:bodyPr>
          <a:lstStyle/>
          <a:p>
            <a:pPr algn="ctr"/>
            <a:r>
              <a:rPr lang="pl-PL" sz="5400" b="1" u="sng" dirty="0"/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42ADF0-B1CB-4512-9763-1FEB9801B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666" y="2367627"/>
            <a:ext cx="8596668" cy="3880773"/>
          </a:xfrm>
        </p:spPr>
        <p:txBody>
          <a:bodyPr/>
          <a:lstStyle/>
          <a:p>
            <a:r>
              <a:rPr lang="pl-PL" dirty="0"/>
              <a:t>https://olkusz.naszemiasto.pl/wielkanoc-jakiej-juz-nie-ma-zapomniane-zwyczaje-i-tradycje/ar/c11-2241502</a:t>
            </a:r>
          </a:p>
          <a:p>
            <a:r>
              <a:rPr lang="pl-PL" dirty="0"/>
              <a:t>http://staszow.pl/wielka-noc-wielka-moc4.html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10242" name="Picture 2" descr="Szukanie Wielkanocnego Zajączka w Karpaczu">
            <a:extLst>
              <a:ext uri="{FF2B5EF4-FFF2-40B4-BE49-F238E27FC236}">
                <a16:creationId xmlns:a16="http://schemas.microsoft.com/office/drawing/2014/main" id="{1F901FF7-8FF3-4D2F-9F56-59E395656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17" y="3820207"/>
            <a:ext cx="4228417" cy="25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Na tropie zaginionych jajek w Edynburgu - Emito.net">
            <a:extLst>
              <a:ext uri="{FF2B5EF4-FFF2-40B4-BE49-F238E27FC236}">
                <a16:creationId xmlns:a16="http://schemas.microsoft.com/office/drawing/2014/main" id="{7971089D-9BB1-4C07-A788-646FE176A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820206"/>
            <a:ext cx="3826372" cy="253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ielka Noc Wielka Moc | Miasto i Gmina Staszów">
            <a:extLst>
              <a:ext uri="{FF2B5EF4-FFF2-40B4-BE49-F238E27FC236}">
                <a16:creationId xmlns:a16="http://schemas.microsoft.com/office/drawing/2014/main" id="{99F8B228-F63E-4C1F-8537-5992A537F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3" b="25794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FA69F5-9BC0-450B-90AF-C5C31778C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28" y="1019129"/>
            <a:ext cx="4252685" cy="5141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/>
              </a:rPr>
              <a:t>Kiedyś przygotowania do świąt wielkanocnych zaczynały się już jesienią poprzedniego roku. Zbierało się trawy i rośliny do ozdobienia palm, które wykonywało się własnoręcznie. Rośliny barwiono na różne kolory lub zostawiano ich naturalną barwę. </a:t>
            </a:r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42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Ścieżka edukacyjna Źródełko Miłości - Aktywny Na Rowerze">
            <a:extLst>
              <a:ext uri="{FF2B5EF4-FFF2-40B4-BE49-F238E27FC236}">
                <a16:creationId xmlns:a16="http://schemas.microsoft.com/office/drawing/2014/main" id="{2935CEA3-B284-40BC-972A-E82BEE74B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251" y="2029021"/>
            <a:ext cx="3856774" cy="288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814050-C486-4FE7-BA6D-DAC8EDA3A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40229"/>
            <a:ext cx="5598713" cy="54150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b="1" i="0" dirty="0">
                <a:solidFill>
                  <a:srgbClr val="FFFFFF"/>
                </a:solidFill>
                <a:effectLst/>
                <a:latin typeface="Roboto"/>
              </a:rPr>
              <a:t>Wielkanocne uroczystości zaczynały się tak naprawdę w nocy z Wielkiego Czwartku na Wielki Piątek. Mieszkańcy wracający z czuwania                                     w Wolbromiu szli do pobliskiej Koziny. Pod pagórkiem, na którym była kaplica Najświętszej Marii Panny, znajdowały się tam dwa źródełka, które miały cudowne właściwości.</a:t>
            </a:r>
          </a:p>
          <a:p>
            <a:pPr marL="0" indent="0">
              <a:buNone/>
            </a:pPr>
            <a:r>
              <a:rPr lang="pl-PL" sz="2400" b="1" i="0" dirty="0">
                <a:solidFill>
                  <a:srgbClr val="FFFFFF"/>
                </a:solidFill>
                <a:effectLst/>
                <a:latin typeface="Roboto"/>
              </a:rPr>
              <a:t> - Kto się obmył wtedy w tej wodzie, zmywał z siebie wszystkie choroby, grzechy.</a:t>
            </a:r>
            <a:endParaRPr lang="pl-PL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7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ak przygotować pisanki bez chemii - instrukcja krok po kroku |  Werandacountry.pl">
            <a:extLst>
              <a:ext uri="{FF2B5EF4-FFF2-40B4-BE49-F238E27FC236}">
                <a16:creationId xmlns:a16="http://schemas.microsoft.com/office/drawing/2014/main" id="{24295953-2FD9-43AC-9025-CE54E6CE0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67" r="2" b="9898"/>
          <a:stretch/>
        </p:blipFill>
        <p:spPr bwMode="auto">
          <a:xfrm>
            <a:off x="322048" y="-1"/>
            <a:ext cx="4551305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apusta głowiasta czerwona - Brassica oleracea var. capitata f. rubra -  Urzadzamy.pl">
            <a:extLst>
              <a:ext uri="{FF2B5EF4-FFF2-40B4-BE49-F238E27FC236}">
                <a16:creationId xmlns:a16="http://schemas.microsoft.com/office/drawing/2014/main" id="{81617006-44C6-4F57-8D8C-B8F78BA5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3" r="12996" b="2"/>
          <a:stretch/>
        </p:blipFill>
        <p:spPr bwMode="auto">
          <a:xfrm>
            <a:off x="-10633" y="3428999"/>
            <a:ext cx="3514376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31FD3CE-CE0A-4FD9-967C-4D340CA37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Isosceles Triangle 30">
            <a:extLst>
              <a:ext uri="{FF2B5EF4-FFF2-40B4-BE49-F238E27FC236}">
                <a16:creationId xmlns:a16="http://schemas.microsoft.com/office/drawing/2014/main" id="{0663EB55-934F-42EF-80DE-098647DE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12747B-18FB-4D06-9134-FB7BBED8D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317" y="860813"/>
            <a:ext cx="5114776" cy="5373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/>
              </a:rPr>
              <a:t>W Wielki Piątek zaczynano powoli przygotowania do świąt. W powiecie olkuskim znane było wtedy przysłowie "W Wielki Piątek dobrego siewu początek". - Niektórzy mężczyźni siali wtedy trochę owsa. Kobiety z kolei - kapustę. Miały być dzięki temu dorodne i miały ich nie zjadać gąsienice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7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9CBB306-8362-4E9F-8E8F-724CB89A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8">
            <a:extLst>
              <a:ext uri="{FF2B5EF4-FFF2-40B4-BE49-F238E27FC236}">
                <a16:creationId xmlns:a16="http://schemas.microsoft.com/office/drawing/2014/main" id="{F19F8C88-9B7E-4596-8D09-DF90F41CA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D62575-2E79-4FD9-BD98-3B11A40EC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63" y="773723"/>
            <a:ext cx="5211607" cy="52676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b="1" i="0" dirty="0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Podstawowe ciasta, jakie się wtedy piekło w regionie na Wielkanoc, to baby, ciasta drożdżowe                    z kruszonką i serniki. Mazurki przyszły później.</a:t>
            </a:r>
            <a:endParaRPr lang="pl-P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Ciasto świąteczne - przepisy na smaczne ciasta na Wielkanoc - Beszamel.se.pl">
            <a:extLst>
              <a:ext uri="{FF2B5EF4-FFF2-40B4-BE49-F238E27FC236}">
                <a16:creationId xmlns:a16="http://schemas.microsoft.com/office/drawing/2014/main" id="{83A271F0-85D0-4BBE-8F2C-B00283C47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6" r="-2" b="31888"/>
          <a:stretch/>
        </p:blipFill>
        <p:spPr bwMode="auto">
          <a:xfrm>
            <a:off x="5883879" y="10"/>
            <a:ext cx="6304947" cy="2285990"/>
          </a:xfrm>
          <a:custGeom>
            <a:avLst/>
            <a:gdLst/>
            <a:ahLst/>
            <a:cxnLst/>
            <a:rect l="l" t="t" r="r" b="b"/>
            <a:pathLst>
              <a:path w="6304947" h="2286000">
                <a:moveTo>
                  <a:pt x="0" y="0"/>
                </a:moveTo>
                <a:lnTo>
                  <a:pt x="6304947" y="0"/>
                </a:lnTo>
                <a:lnTo>
                  <a:pt x="6304947" y="2286000"/>
                </a:lnTo>
                <a:lnTo>
                  <a:pt x="720670" y="2286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CDFCE3EB-D8EE-4ECA-9D06-6979FD35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24" name="Picture 4" descr="Zamów ciasta Wielkanocne do domu z Cukierni Sowa w Grudziądzu -  grudziadz365.pl">
            <a:extLst>
              <a:ext uri="{FF2B5EF4-FFF2-40B4-BE49-F238E27FC236}">
                <a16:creationId xmlns:a16="http://schemas.microsoft.com/office/drawing/2014/main" id="{851CA4BE-888B-42BD-8E9B-4D0267DC1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5" r="2" b="10707"/>
          <a:stretch/>
        </p:blipFill>
        <p:spPr bwMode="auto">
          <a:xfrm>
            <a:off x="6604548" y="2286000"/>
            <a:ext cx="5584275" cy="2286000"/>
          </a:xfrm>
          <a:custGeom>
            <a:avLst/>
            <a:gdLst/>
            <a:ahLst/>
            <a:cxnLst/>
            <a:rect l="l" t="t" r="r" b="b"/>
            <a:pathLst>
              <a:path w="5584275" h="2286000">
                <a:moveTo>
                  <a:pt x="0" y="0"/>
                </a:moveTo>
                <a:lnTo>
                  <a:pt x="5584275" y="0"/>
                </a:lnTo>
                <a:lnTo>
                  <a:pt x="5584275" y="2286000"/>
                </a:lnTo>
                <a:lnTo>
                  <a:pt x="626046" y="2286000"/>
                </a:lnTo>
                <a:lnTo>
                  <a:pt x="692258" y="219587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iasta wielkanocne | Winiary">
            <a:extLst>
              <a:ext uri="{FF2B5EF4-FFF2-40B4-BE49-F238E27FC236}">
                <a16:creationId xmlns:a16="http://schemas.microsoft.com/office/drawing/2014/main" id="{D4A8986D-8E5F-42B5-B747-A95DD1E3C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" b="23013"/>
          <a:stretch/>
        </p:blipFill>
        <p:spPr bwMode="auto">
          <a:xfrm>
            <a:off x="5551112" y="4572000"/>
            <a:ext cx="6640888" cy="2286000"/>
          </a:xfrm>
          <a:custGeom>
            <a:avLst/>
            <a:gdLst/>
            <a:ahLst/>
            <a:cxnLst/>
            <a:rect l="l" t="t" r="r" b="b"/>
            <a:pathLst>
              <a:path w="6640888" h="2286000">
                <a:moveTo>
                  <a:pt x="1679482" y="0"/>
                </a:moveTo>
                <a:lnTo>
                  <a:pt x="6640888" y="0"/>
                </a:lnTo>
                <a:lnTo>
                  <a:pt x="6640888" y="2286000"/>
                </a:lnTo>
                <a:lnTo>
                  <a:pt x="0" y="2286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F80DA0B5-A290-4512-A78A-252BC4829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7537" y="0"/>
            <a:ext cx="1886594" cy="6858000"/>
          </a:xfrm>
          <a:custGeom>
            <a:avLst/>
            <a:gdLst>
              <a:gd name="connsiteX0" fmla="*/ 332766 w 1886594"/>
              <a:gd name="connsiteY0" fmla="*/ 0 h 6858000"/>
              <a:gd name="connsiteX1" fmla="*/ 473666 w 1886594"/>
              <a:gd name="connsiteY1" fmla="*/ 0 h 6858000"/>
              <a:gd name="connsiteX2" fmla="*/ 1886594 w 1886594"/>
              <a:gd name="connsiteY2" fmla="*/ 4481876 h 6858000"/>
              <a:gd name="connsiteX3" fmla="*/ 140900 w 1886594"/>
              <a:gd name="connsiteY3" fmla="*/ 6858000 h 6858000"/>
              <a:gd name="connsiteX4" fmla="*/ 0 w 1886594"/>
              <a:gd name="connsiteY4" fmla="*/ 6858000 h 6858000"/>
              <a:gd name="connsiteX5" fmla="*/ 1745694 w 1886594"/>
              <a:gd name="connsiteY5" fmla="*/ 44818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6594" h="6858000">
                <a:moveTo>
                  <a:pt x="332766" y="0"/>
                </a:moveTo>
                <a:lnTo>
                  <a:pt x="473666" y="0"/>
                </a:lnTo>
                <a:lnTo>
                  <a:pt x="1886594" y="4481876"/>
                </a:lnTo>
                <a:lnTo>
                  <a:pt x="140900" y="6858000"/>
                </a:lnTo>
                <a:lnTo>
                  <a:pt x="0" y="6858000"/>
                </a:lnTo>
                <a:lnTo>
                  <a:pt x="1745694" y="44818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Rectangle 29">
            <a:extLst>
              <a:ext uri="{FF2B5EF4-FFF2-40B4-BE49-F238E27FC236}">
                <a16:creationId xmlns:a16="http://schemas.microsoft.com/office/drawing/2014/main" id="{2C020F0B-C1D1-4E35-8674-2F6D2EB4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45A9F879-5728-4241-84BE-EBFBB9D6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2424A02-0F86-4C43-9C35-0E2266515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75B55B4-9E05-4924-946C-92CE670DF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23">
            <a:extLst>
              <a:ext uri="{FF2B5EF4-FFF2-40B4-BE49-F238E27FC236}">
                <a16:creationId xmlns:a16="http://schemas.microsoft.com/office/drawing/2014/main" id="{0F30D126-B32B-40C9-84A3-C2FAD3B51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30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524F065-9F7C-400C-9A20-B343BFAA6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2627" y="-4"/>
            <a:ext cx="8139373" cy="6858000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7C1FF3-6A25-423B-A0F7-E6AFE6924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55" y="1232485"/>
            <a:ext cx="3749061" cy="4393021"/>
          </a:xfrm>
        </p:spPr>
        <p:txBody>
          <a:bodyPr>
            <a:normAutofit/>
          </a:bodyPr>
          <a:lstStyle/>
          <a:p>
            <a:r>
              <a:rPr lang="pl-PL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Roboto"/>
              </a:rPr>
              <a:t>Niewiele osób pamięta, że dawniej w Wielki Piątek na znak smutku zasłaniano        w domach lustra. Wiemy to m.in. z opisów Józefa Liszki, regionalisty                           z Krzykawy</a:t>
            </a:r>
          </a:p>
          <a:p>
            <a:r>
              <a:rPr lang="pl-PL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Roboto"/>
              </a:rPr>
              <a:t>Na stole w centralnym miejscu umieszczano pasyjkę i dwa lichtarze ze świecami, które zapalano w godzinę śmierci Pana Jezusa</a:t>
            </a:r>
            <a:endParaRPr lang="pl-PL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6DB9E65-E072-43AF-A8C9-9744BA0C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6867" y="6"/>
            <a:ext cx="4831627" cy="4520011"/>
          </a:xfrm>
          <a:custGeom>
            <a:avLst/>
            <a:gdLst>
              <a:gd name="connsiteX0" fmla="*/ 0 w 4831627"/>
              <a:gd name="connsiteY0" fmla="*/ 0 h 4520011"/>
              <a:gd name="connsiteX1" fmla="*/ 4831627 w 4831627"/>
              <a:gd name="connsiteY1" fmla="*/ 0 h 4520011"/>
              <a:gd name="connsiteX2" fmla="*/ 1416677 w 4831627"/>
              <a:gd name="connsiteY2" fmla="*/ 4520011 h 45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Świecznik - Wielkanoc -2 - Sklep opata">
            <a:extLst>
              <a:ext uri="{FF2B5EF4-FFF2-40B4-BE49-F238E27FC236}">
                <a16:creationId xmlns:a16="http://schemas.microsoft.com/office/drawing/2014/main" id="{E78A8053-EF11-413B-9225-D88F7DDA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9257" y="376836"/>
            <a:ext cx="2980131" cy="209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Świecznik - baranek wielkanocny - Wielkanoc Święte Miasto">
            <a:extLst>
              <a:ext uri="{FF2B5EF4-FFF2-40B4-BE49-F238E27FC236}">
                <a16:creationId xmlns:a16="http://schemas.microsoft.com/office/drawing/2014/main" id="{2481B458-48CA-4A1B-AA4C-A1699E31E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8767" y="2312894"/>
            <a:ext cx="3579906" cy="357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2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5D8984-AEBD-4BBA-ABB3-088F6A7A8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36099"/>
            <a:ext cx="8596668" cy="5605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Wieczorem szło się na liturgię Wielkiego Piątku, w której obowiązkowo uczestniczyło się w adoracji krzyża. Po niej była adoracja przy Grobie Pańskim, która trwała cały wieczór i noc, nieprzerwanie przez całą Wielką Sobotę. Przychodziło się o różnych porach, ale zawsze ktoś był. Przy grobie pełnili wartę strażacy w mundurach galowych oraz parafianie.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Ciemnica i Grób Pański - Wielkanoc 2018 r.">
            <a:extLst>
              <a:ext uri="{FF2B5EF4-FFF2-40B4-BE49-F238E27FC236}">
                <a16:creationId xmlns:a16="http://schemas.microsoft.com/office/drawing/2014/main" id="{93D5B3ED-D0F6-411E-A426-7E910DF0E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36986"/>
            <a:ext cx="4728574" cy="314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ielkanoc 2019. Groby Pańskie w łódzkich kościołach [ZDJĘCIA] — Radio Łódź">
            <a:extLst>
              <a:ext uri="{FF2B5EF4-FFF2-40B4-BE49-F238E27FC236}">
                <a16:creationId xmlns:a16="http://schemas.microsoft.com/office/drawing/2014/main" id="{89DAC089-B617-4EC8-AD40-F269492CE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1" y="3459277"/>
            <a:ext cx="4452030" cy="296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67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810D53-3CEE-436E-B575-15BE9F967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011" y="261451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/>
              </a:rPr>
              <a:t>Z kolei w Wielką Sobotę, poza tym, że tak jak dziś święcono pokarmy, na wsiach święcono dodatkowo drewniane krzyżyki. - Następnie ustawiano je w polach, co miało zapewnić urodzaj </a:t>
            </a:r>
            <a:endParaRPr lang="pl-PL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Drewniane łyżki 6 sztuk drewniane łyżki do zupy do jedzenia mieszanie  mieszanie gotowanie, łyżka z długą rączką z styl japoński kuchnia|Miarki do  kawy| - AliExpress">
            <a:extLst>
              <a:ext uri="{FF2B5EF4-FFF2-40B4-BE49-F238E27FC236}">
                <a16:creationId xmlns:a16="http://schemas.microsoft.com/office/drawing/2014/main" id="{570394D8-ED82-4913-A4CD-A65D2D97A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135" y="2662237"/>
            <a:ext cx="3171371" cy="31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Święcenie pokarmów. Jak zrobić to w domu? - Wydarzenia w INTERIA.PL">
            <a:extLst>
              <a:ext uri="{FF2B5EF4-FFF2-40B4-BE49-F238E27FC236}">
                <a16:creationId xmlns:a16="http://schemas.microsoft.com/office/drawing/2014/main" id="{9F842193-4F1B-400A-845E-5D79DD0C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99" y="3263446"/>
            <a:ext cx="4664975" cy="293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7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094231-72E2-401A-B9E0-594690E92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92" y="1270783"/>
            <a:ext cx="2930517" cy="543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/>
              </a:rPr>
              <a:t>Wtedy już znany był zwyczaj "szukania zajączka".                         W mieszkaniu lub ogrodzie chowano drobne prezenty, czy łakocie                            i zadaniem dzieci było je odnaleźć</a:t>
            </a:r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20" name="Picture 4" descr="Skąd się wziął zajączek i dlaczego na Wyspach jajka się toczy, a nie  święci. - Uroda, Moda, Zdrowie, Kuchnia, Psychologia, Relaks">
            <a:extLst>
              <a:ext uri="{FF2B5EF4-FFF2-40B4-BE49-F238E27FC236}">
                <a16:creationId xmlns:a16="http://schemas.microsoft.com/office/drawing/2014/main" id="{E9F9B7EF-9079-4EEF-B105-1082A196D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0432" y="609600"/>
            <a:ext cx="4748971" cy="26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zukanie zajączka wielkanocnego 20.03.2016 – foto.fklar.pl">
            <a:extLst>
              <a:ext uri="{FF2B5EF4-FFF2-40B4-BE49-F238E27FC236}">
                <a16:creationId xmlns:a16="http://schemas.microsoft.com/office/drawing/2014/main" id="{30702B39-0AEB-4FE6-B2AA-5B7FAF942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9608" y="3439020"/>
            <a:ext cx="3910621" cy="26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</TotalTime>
  <Words>530</Words>
  <Application>Microsoft Office PowerPoint</Application>
  <PresentationFormat>Panoramiczny</PresentationFormat>
  <Paragraphs>20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Roboto</vt:lpstr>
      <vt:lpstr>Segoe UI Historic</vt:lpstr>
      <vt:lpstr>Trebuchet MS</vt:lpstr>
      <vt:lpstr>Wingdings 3</vt:lpstr>
      <vt:lpstr>Faseta</vt:lpstr>
      <vt:lpstr>Wielkanoc, jakiej już nie ma... Zapomniane zwyczaje                           i tradycje- Małopolska. ""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„SIUDA BABA”</vt:lpstr>
      <vt:lpstr>„Walatka” zwana też „Wybitką”</vt:lpstr>
      <vt:lpstr>Prezentacja programu PowerPoint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Wielkanoc, jakiej już nie ma... Zapomniane zwyczaje                           i tradycje ""</dc:title>
  <dc:creator>SYLWIA OSIEWICZ</dc:creator>
  <cp:lastModifiedBy>EWA WRZESIŃSKA-KUZKA</cp:lastModifiedBy>
  <cp:revision>10</cp:revision>
  <dcterms:created xsi:type="dcterms:W3CDTF">2021-03-24T16:41:52Z</dcterms:created>
  <dcterms:modified xsi:type="dcterms:W3CDTF">2021-03-30T14:59:30Z</dcterms:modified>
</cp:coreProperties>
</file>