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78f3e8f2ebbc6c40" providerId="LiveId" clId="{6ED2178E-B6A8-4E3A-A782-CD6E0BF72172}"/>
    <pc:docChg chg="modSld">
      <pc:chgData name="" userId="78f3e8f2ebbc6c40" providerId="LiveId" clId="{6ED2178E-B6A8-4E3A-A782-CD6E0BF72172}" dt="2021-02-18T22:27:44.811" v="0" actId="1076"/>
      <pc:docMkLst>
        <pc:docMk/>
      </pc:docMkLst>
      <pc:sldChg chg="modSp">
        <pc:chgData name="" userId="78f3e8f2ebbc6c40" providerId="LiveId" clId="{6ED2178E-B6A8-4E3A-A782-CD6E0BF72172}" dt="2021-02-18T22:27:44.811" v="0" actId="1076"/>
        <pc:sldMkLst>
          <pc:docMk/>
          <pc:sldMk cId="2779208436" sldId="256"/>
        </pc:sldMkLst>
        <pc:picChg chg="mod">
          <ac:chgData name="" userId="78f3e8f2ebbc6c40" providerId="LiveId" clId="{6ED2178E-B6A8-4E3A-A782-CD6E0BF72172}" dt="2021-02-18T22:27:44.811" v="0" actId="1076"/>
          <ac:picMkLst>
            <pc:docMk/>
            <pc:sldMk cId="2779208436" sldId="25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855721"/>
      </p:ext>
    </p:extLst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0663392"/>
      </p:ext>
    </p:extLst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0779625"/>
      </p:ext>
    </p:extLst>
  </p:cSld>
  <p:clrMapOvr>
    <a:masterClrMapping/>
  </p:clrMapOvr>
  <p:transition spd="slow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7066325"/>
      </p:ext>
    </p:extLst>
  </p:cSld>
  <p:clrMapOvr>
    <a:masterClrMapping/>
  </p:clrMapOvr>
  <p:transition spd="slow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0878442"/>
      </p:ext>
    </p:extLst>
  </p:cSld>
  <p:clrMapOvr>
    <a:masterClrMapping/>
  </p:clrMapOvr>
  <p:transition spd="slow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646829"/>
      </p:ext>
    </p:extLst>
  </p:cSld>
  <p:clrMapOvr>
    <a:masterClrMapping/>
  </p:clrMapOvr>
  <p:transition spd="slow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5063429"/>
      </p:ext>
    </p:extLst>
  </p:cSld>
  <p:clrMapOvr>
    <a:masterClrMapping/>
  </p:clrMapOvr>
  <p:transition spd="slow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778370"/>
      </p:ext>
    </p:extLst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1177008"/>
      </p:ext>
    </p:extLst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160674"/>
      </p:ext>
    </p:extLst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7818865"/>
      </p:ext>
    </p:extLst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402539"/>
      </p:ext>
    </p:extLst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0359853"/>
      </p:ext>
    </p:extLst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18937"/>
      </p:ext>
    </p:extLst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634503"/>
      </p:ext>
    </p:extLst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1247932"/>
      </p:ext>
    </p:extLst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F8474-C6B7-4297-BD63-09459B9FFF04}" type="datetimeFigureOut">
              <a:rPr lang="pl-PL" smtClean="0"/>
              <a:pPr/>
              <a:t>18.02.2021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AEA89D2-1FE0-4D26-BF29-EE11AC71E0E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352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strips dir="ld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do-fajny.com/2016/10/do-you-think-you-speak-polish-polish-language-quiz.html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znadniemna.pl/28906/miedzynarodowy-dzien-jezyka-ojczystego/" TargetMode="External"/><Relationship Id="rId5" Type="http://schemas.openxmlformats.org/officeDocument/2006/relationships/hyperlink" Target="https://memy.jeja.pl/142107,lamacz-jezyka.html" TargetMode="External"/><Relationship Id="rId4" Type="http://schemas.openxmlformats.org/officeDocument/2006/relationships/hyperlink" Target="https://slideplayer.pl/slide/1227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8" y="493325"/>
            <a:ext cx="8077352" cy="500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08436"/>
      </p:ext>
    </p:extLst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28034" y="695459"/>
            <a:ext cx="8728672" cy="2031325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W języku </a:t>
            </a:r>
            <a:r>
              <a:rPr lang="pl-PL" dirty="0" err="1"/>
              <a:t>tabassaran</a:t>
            </a:r>
            <a:r>
              <a:rPr lang="pl-PL" dirty="0"/>
              <a:t> w Dagestanie (Kazachstan)- rzeczowniki odmieniają się przez</a:t>
            </a:r>
          </a:p>
          <a:p>
            <a:endParaRPr lang="pl-PL" dirty="0"/>
          </a:p>
          <a:p>
            <a:r>
              <a:rPr lang="pl-PL" dirty="0"/>
              <a:t> 48 przypadków a Eskimosi używają aż 252 przypadków.</a:t>
            </a:r>
          </a:p>
          <a:p>
            <a:endParaRPr lang="pl-PL" dirty="0"/>
          </a:p>
          <a:p>
            <a:r>
              <a:rPr lang="pl-PL" dirty="0"/>
              <a:t>Dla porównania- w języku polskim przypadków mamy 7 a i tak niektórym z nas </a:t>
            </a:r>
          </a:p>
          <a:p>
            <a:endParaRPr lang="pl-PL" dirty="0"/>
          </a:p>
          <a:p>
            <a:r>
              <a:rPr lang="pl-PL" dirty="0"/>
              <a:t>Sprawiają one trudność.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7414">
            <a:off x="7572413" y="2311628"/>
            <a:ext cx="4352544" cy="2852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08" y="4197708"/>
            <a:ext cx="4764420" cy="24850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ole tekstowe 3"/>
          <p:cNvSpPr txBox="1"/>
          <p:nvPr/>
        </p:nvSpPr>
        <p:spPr>
          <a:xfrm>
            <a:off x="483679" y="2999428"/>
            <a:ext cx="6866047" cy="1477328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Najtrudniejszym językiem jest język chiński</a:t>
            </a:r>
          </a:p>
          <a:p>
            <a:r>
              <a:rPr lang="pl-PL" dirty="0"/>
              <a:t>W formie pisemnej ma kilkadziesiąt tysięcy znaków.</a:t>
            </a:r>
          </a:p>
          <a:p>
            <a:endParaRPr lang="pl-PL" dirty="0"/>
          </a:p>
          <a:p>
            <a:r>
              <a:rPr lang="pl-PL" dirty="0"/>
              <a:t>A opanowanie tego języka można uznać za jedno z największych</a:t>
            </a:r>
          </a:p>
          <a:p>
            <a:r>
              <a:rPr lang="pl-PL" dirty="0"/>
              <a:t>osiągnięć w życiu.</a:t>
            </a:r>
          </a:p>
        </p:txBody>
      </p:sp>
    </p:spTree>
    <p:extLst>
      <p:ext uri="{BB962C8B-B14F-4D97-AF65-F5344CB8AC3E}">
        <p14:creationId xmlns:p14="http://schemas.microsoft.com/office/powerpoint/2010/main" val="1498312554"/>
      </p:ext>
    </p:extLst>
  </p:cSld>
  <p:clrMapOvr>
    <a:masterClrMapping/>
  </p:clrMapOvr>
  <p:transition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40158" y="437882"/>
            <a:ext cx="90620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/>
              <a:t>Język polski dla wielu obcokrajowców  </a:t>
            </a:r>
          </a:p>
          <a:p>
            <a:r>
              <a:rPr lang="pl-PL" sz="2400" b="1" i="1" dirty="0"/>
              <a:t>				może być równie trudnym językiem</a:t>
            </a:r>
          </a:p>
        </p:txBody>
      </p:sp>
      <p:sp>
        <p:nvSpPr>
          <p:cNvPr id="3" name="Objaśnienie owalne 2"/>
          <p:cNvSpPr/>
          <p:nvPr/>
        </p:nvSpPr>
        <p:spPr>
          <a:xfrm>
            <a:off x="1481070" y="1712889"/>
            <a:ext cx="2240923" cy="166137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Mamy trudny alfabet</a:t>
            </a:r>
          </a:p>
        </p:txBody>
      </p:sp>
      <p:sp>
        <p:nvSpPr>
          <p:cNvPr id="4" name="Objaśnienie prostokątne zaokrąglone 3"/>
          <p:cNvSpPr/>
          <p:nvPr/>
        </p:nvSpPr>
        <p:spPr>
          <a:xfrm>
            <a:off x="5267459" y="1996225"/>
            <a:ext cx="3721995" cy="1378040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Wymowa naszych głosek Ś, Ć, Ź, Ę, Ą a szczególnie dwuznaków SZ,CZ, DZ, RZ, Si, czy Ci to prawdziwe łamacze języka</a:t>
            </a:r>
          </a:p>
        </p:txBody>
      </p:sp>
      <p:sp>
        <p:nvSpPr>
          <p:cNvPr id="5" name="Objaśnienie owalne 4"/>
          <p:cNvSpPr/>
          <p:nvPr/>
        </p:nvSpPr>
        <p:spPr>
          <a:xfrm>
            <a:off x="2884868" y="3580326"/>
            <a:ext cx="2756079" cy="2099257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/>
              <a:t>Mamy bardzo dużo wyjątków z którymi nawet Polacy mają problemy.</a:t>
            </a:r>
          </a:p>
        </p:txBody>
      </p:sp>
    </p:spTree>
    <p:extLst>
      <p:ext uri="{BB962C8B-B14F-4D97-AF65-F5344CB8AC3E}">
        <p14:creationId xmlns:p14="http://schemas.microsoft.com/office/powerpoint/2010/main" val="1566747433"/>
      </p:ext>
    </p:extLst>
  </p:cSld>
  <p:clrMapOvr>
    <a:masterClrMapping/>
  </p:clrMapOvr>
  <p:transition spd="slow"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669701"/>
            <a:ext cx="7036158" cy="5277119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777285" y="6323527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NIE POŁAM JĘZYKA…….</a:t>
            </a:r>
          </a:p>
        </p:txBody>
      </p:sp>
    </p:spTree>
    <p:extLst>
      <p:ext uri="{BB962C8B-B14F-4D97-AF65-F5344CB8AC3E}">
        <p14:creationId xmlns:p14="http://schemas.microsoft.com/office/powerpoint/2010/main" val="2467021801"/>
      </p:ext>
    </p:extLst>
  </p:cSld>
  <p:clrMapOvr>
    <a:masterClrMapping/>
  </p:clrMapOvr>
  <p:transition spd="slow"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68946" y="103031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59035" y="1030310"/>
            <a:ext cx="6096001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dirty="0"/>
              <a:t>W gąszczu szczawiu we Wrzeszczu</a:t>
            </a:r>
          </a:p>
          <a:p>
            <a:r>
              <a:rPr lang="pl-PL" sz="2400" dirty="0"/>
              <a:t>klaszczą kleszcze na deszczu,</a:t>
            </a:r>
          </a:p>
          <a:p>
            <a:r>
              <a:rPr lang="pl-PL" sz="2400" dirty="0"/>
              <a:t>szepcze szczygieł w szczelinie,</a:t>
            </a:r>
          </a:p>
          <a:p>
            <a:r>
              <a:rPr lang="pl-PL" sz="2400" dirty="0"/>
              <a:t>szczeka szczeniak w Szczuczynie,</a:t>
            </a:r>
          </a:p>
          <a:p>
            <a:r>
              <a:rPr lang="pl-PL" sz="2400" dirty="0"/>
              <a:t>piszczy pszczoła pod Pszczyną,</a:t>
            </a:r>
          </a:p>
          <a:p>
            <a:r>
              <a:rPr lang="pl-PL" sz="2400" dirty="0"/>
              <a:t>świszcze świerszcz pod leszczyną,</a:t>
            </a:r>
          </a:p>
          <a:p>
            <a:r>
              <a:rPr lang="pl-PL" sz="2400" dirty="0"/>
              <a:t>a trzy pliszki i liszka</a:t>
            </a:r>
          </a:p>
          <a:p>
            <a:r>
              <a:rPr lang="pl-PL" sz="2400" dirty="0"/>
              <a:t>taszczą płaszcze w Szypliszkach.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537138" y="4997003"/>
            <a:ext cx="7545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err="1"/>
              <a:t>Rozrewolwerowany</a:t>
            </a:r>
            <a:r>
              <a:rPr lang="pl-PL" sz="2400" dirty="0"/>
              <a:t> rewolwer na rewolwerowej górze</a:t>
            </a:r>
          </a:p>
          <a:p>
            <a:r>
              <a:rPr lang="pl-PL" sz="2400" dirty="0" err="1"/>
              <a:t>rozrewolwerował</a:t>
            </a:r>
            <a:r>
              <a:rPr lang="pl-PL" sz="2400" dirty="0"/>
              <a:t> się…</a:t>
            </a:r>
          </a:p>
        </p:txBody>
      </p:sp>
    </p:spTree>
    <p:extLst>
      <p:ext uri="{BB962C8B-B14F-4D97-AF65-F5344CB8AC3E}">
        <p14:creationId xmlns:p14="http://schemas.microsoft.com/office/powerpoint/2010/main" val="531367711"/>
      </p:ext>
    </p:extLst>
  </p:cSld>
  <p:clrMapOvr>
    <a:masterClrMapping/>
  </p:clrMapOvr>
  <p:transition spd="slow"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2" y="231820"/>
            <a:ext cx="7010400" cy="3955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824248" y="4700789"/>
            <a:ext cx="1858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Dziękuję.</a:t>
            </a:r>
          </a:p>
          <a:p>
            <a:r>
              <a:rPr lang="pl-PL" dirty="0"/>
              <a:t>Oliwia Caban 7B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400800" y="5705341"/>
            <a:ext cx="5101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Źródła : </a:t>
            </a:r>
            <a:r>
              <a:rPr lang="pl-PL" sz="800" dirty="0">
                <a:hlinkClick r:id="rId3"/>
              </a:rPr>
              <a:t>https://www.chido-fajny.com/2016/10/do-you-think-you-speak-polish-polish-language-quiz.html</a:t>
            </a:r>
            <a:endParaRPr lang="pl-PL" sz="800" dirty="0"/>
          </a:p>
          <a:p>
            <a:r>
              <a:rPr lang="pl-PL" sz="800" dirty="0">
                <a:hlinkClick r:id="rId4"/>
              </a:rPr>
              <a:t>https://slideplayer.pl/slide/12270/</a:t>
            </a:r>
            <a:endParaRPr lang="pl-PL" sz="800" dirty="0"/>
          </a:p>
          <a:p>
            <a:r>
              <a:rPr lang="pl-PL" sz="800" dirty="0">
                <a:hlinkClick r:id="rId5"/>
              </a:rPr>
              <a:t>https://memy.jeja.pl/142107,lamacz-jezyka.html</a:t>
            </a:r>
            <a:endParaRPr lang="pl-PL" sz="800" dirty="0"/>
          </a:p>
          <a:p>
            <a:r>
              <a:rPr lang="pl-PL" sz="800" dirty="0">
                <a:hlinkClick r:id="rId6"/>
              </a:rPr>
              <a:t>http://znadniemna.pl/28906/miedzynarodowy-dzien-jezyka-ojczystego/</a:t>
            </a:r>
            <a:endParaRPr lang="pl-PL" sz="800" dirty="0"/>
          </a:p>
          <a:p>
            <a:r>
              <a:rPr lang="pl-PL" sz="800" dirty="0"/>
              <a:t>https://naszswiat.it/edukacja/dzisiaj-miedzynarodowy-dzien-jezyka-ojczystego/</a:t>
            </a:r>
          </a:p>
          <a:p>
            <a:endParaRPr lang="pl-PL" sz="800" dirty="0"/>
          </a:p>
        </p:txBody>
      </p:sp>
    </p:spTree>
    <p:extLst>
      <p:ext uri="{BB962C8B-B14F-4D97-AF65-F5344CB8AC3E}">
        <p14:creationId xmlns:p14="http://schemas.microsoft.com/office/powerpoint/2010/main" val="585125242"/>
      </p:ext>
    </p:extLst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Międzynarodowy Dzień Dziedzictwa Językowego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Został ustanowiony przez UNESCO w dniu 17 listopada 1999 roku</a:t>
            </a:r>
          </a:p>
          <a:p>
            <a:r>
              <a:rPr lang="pl-PL" sz="2400" dirty="0"/>
              <a:t>A obchodzimy go w dniu 21 lutego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938" y="3211311"/>
            <a:ext cx="5575082" cy="313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4839048"/>
      </p:ext>
    </p:extLst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68946" y="991673"/>
            <a:ext cx="73356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Język – jak powiadają słowniki- oznacza „ zasób wyrazów, zwrotów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I form określanych poprzez reguły gramatyczne, służy jako narzędzie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do porozumiewania się członków jego społeczeństwa”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80" b="9646"/>
          <a:stretch/>
        </p:blipFill>
        <p:spPr>
          <a:xfrm>
            <a:off x="7038304" y="2006100"/>
            <a:ext cx="3483735" cy="3828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e tekstowe 3"/>
          <p:cNvSpPr txBox="1"/>
          <p:nvPr/>
        </p:nvSpPr>
        <p:spPr>
          <a:xfrm>
            <a:off x="940158" y="4546242"/>
            <a:ext cx="55707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Język czyli inaczej mowa, to najważniejsza wartość</a:t>
            </a:r>
          </a:p>
          <a:p>
            <a:r>
              <a:rPr lang="pl-PL" dirty="0"/>
              <a:t> każdego narodu, niezaprzeczalne świadectwo</a:t>
            </a:r>
          </a:p>
          <a:p>
            <a:r>
              <a:rPr lang="pl-PL" dirty="0"/>
              <a:t> jego istnienia.</a:t>
            </a:r>
          </a:p>
        </p:txBody>
      </p:sp>
    </p:spTree>
    <p:extLst>
      <p:ext uri="{BB962C8B-B14F-4D97-AF65-F5344CB8AC3E}">
        <p14:creationId xmlns:p14="http://schemas.microsoft.com/office/powerpoint/2010/main" val="560528548"/>
      </p:ext>
    </p:extLst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5" y="445006"/>
            <a:ext cx="4819918" cy="4615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5666704" y="721217"/>
            <a:ext cx="47644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Obecnie na świecie używa się około</a:t>
            </a:r>
          </a:p>
          <a:p>
            <a:endParaRPr lang="pl-PL" dirty="0"/>
          </a:p>
          <a:p>
            <a:r>
              <a:rPr lang="pl-PL" dirty="0"/>
              <a:t>5000 języków i dialektów z czego w Indiach </a:t>
            </a:r>
          </a:p>
          <a:p>
            <a:endParaRPr lang="pl-PL" dirty="0"/>
          </a:p>
          <a:p>
            <a:r>
              <a:rPr lang="pl-PL" dirty="0"/>
              <a:t>ponad 800 języków a w Papui-Nowej Gwinei</a:t>
            </a:r>
          </a:p>
          <a:p>
            <a:endParaRPr lang="pl-PL" dirty="0"/>
          </a:p>
          <a:p>
            <a:r>
              <a:rPr lang="pl-PL" dirty="0"/>
              <a:t>ponad 500.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082426" y="3190886"/>
            <a:ext cx="3659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Najwięcej ludzi mówi po chińsku,</a:t>
            </a:r>
          </a:p>
          <a:p>
            <a:r>
              <a:rPr lang="pl-PL" dirty="0"/>
              <a:t>na drugim miejscu jest język</a:t>
            </a:r>
          </a:p>
          <a:p>
            <a:r>
              <a:rPr lang="pl-PL" dirty="0"/>
              <a:t>angielski.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849021" y="4552560"/>
            <a:ext cx="47949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dirty="0"/>
              <a:t>W wielu krajach jest językiem pomocniczym</a:t>
            </a:r>
          </a:p>
          <a:p>
            <a:r>
              <a:rPr lang="pl-PL" dirty="0"/>
              <a:t>Tak zwanym drugim językiem.</a:t>
            </a:r>
          </a:p>
        </p:txBody>
      </p:sp>
    </p:spTree>
    <p:extLst>
      <p:ext uri="{BB962C8B-B14F-4D97-AF65-F5344CB8AC3E}">
        <p14:creationId xmlns:p14="http://schemas.microsoft.com/office/powerpoint/2010/main" val="2402446644"/>
      </p:ext>
    </p:extLst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46" y="306028"/>
            <a:ext cx="6115676" cy="4927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1144990" y="2031286"/>
            <a:ext cx="2422458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2400" i="1" dirty="0"/>
              <a:t>Ojczyzną   jest  </a:t>
            </a:r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108027" y="2949263"/>
            <a:ext cx="918841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pl-PL" sz="2400" i="1" dirty="0"/>
              <a:t>język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16214" y="5413185"/>
            <a:ext cx="45231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/>
              <a:t>„… Tam, gdzie ginie bogactwo języka-</a:t>
            </a:r>
          </a:p>
          <a:p>
            <a:endParaRPr lang="pl-PL" i="1" dirty="0"/>
          </a:p>
          <a:p>
            <a:r>
              <a:rPr lang="pl-PL" i="1"/>
              <a:t>Tam biednieje </a:t>
            </a:r>
            <a:r>
              <a:rPr lang="pl-PL" i="1" dirty="0"/>
              <a:t>ojczyzna i karleje naród…”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220" r="4640" b="9261"/>
          <a:stretch/>
        </p:blipFill>
        <p:spPr>
          <a:xfrm>
            <a:off x="6658377" y="1275008"/>
            <a:ext cx="5293217" cy="385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55816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95459" y="618186"/>
            <a:ext cx="1039579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/>
              <a:t>Język polski należy do grupy języków zachodniosłowiańskich tak jak czeski czy słowacki.</a:t>
            </a:r>
          </a:p>
          <a:p>
            <a:endParaRPr lang="pl-PL" sz="2000" i="1" dirty="0"/>
          </a:p>
          <a:p>
            <a:r>
              <a:rPr lang="pl-PL" sz="2000" i="1" dirty="0"/>
              <a:t>Ocenia się , że jest on językiem ojczystym około 46 milionów ludzi na świecie.</a:t>
            </a:r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25003" y="2047741"/>
            <a:ext cx="889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i="1" dirty="0"/>
              <a:t>Pierwsze teksty w pełni napisane po polsku pochodzą z XIII i XIV wieku.</a:t>
            </a:r>
          </a:p>
          <a:p>
            <a:r>
              <a:rPr lang="pl-PL" sz="2000" b="1" i="1" dirty="0"/>
              <a:t>Są to: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763" y="2401684"/>
            <a:ext cx="3211535" cy="428389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 rot="1187946">
            <a:off x="5125792" y="3691154"/>
            <a:ext cx="31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Bogurodzica- pieśń religijna.</a:t>
            </a:r>
          </a:p>
        </p:txBody>
      </p:sp>
    </p:spTree>
    <p:extLst>
      <p:ext uri="{BB962C8B-B14F-4D97-AF65-F5344CB8AC3E}">
        <p14:creationId xmlns:p14="http://schemas.microsoft.com/office/powerpoint/2010/main" val="323480590"/>
      </p:ext>
    </p:extLst>
  </p:cSld>
  <p:clrMapOvr>
    <a:masterClrMapping/>
  </p:clrMapOvr>
  <p:transition spd="slow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2" y="193182"/>
            <a:ext cx="4907663" cy="294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1300766" y="3143071"/>
            <a:ext cx="2642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Kazania świętokrzyskie.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92" y="193182"/>
            <a:ext cx="4602025" cy="320818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7959144" y="3530777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Psałterz floriański.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6" y="3715443"/>
            <a:ext cx="3945229" cy="295892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180835" y="4726546"/>
            <a:ext cx="51748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Kazania gnieźnieńskie, które są najdawniejszym</a:t>
            </a:r>
          </a:p>
          <a:p>
            <a:r>
              <a:rPr lang="pl-PL" dirty="0"/>
              <a:t>zapisem prozy polskiej i najstarszym zabytkiem </a:t>
            </a:r>
          </a:p>
          <a:p>
            <a:r>
              <a:rPr lang="pl-PL" dirty="0"/>
              <a:t>języka polskiego znajdującym się </a:t>
            </a:r>
          </a:p>
          <a:p>
            <a:r>
              <a:rPr lang="pl-PL" dirty="0"/>
              <a:t>w zbiorach Biblioteki Narodowej </a:t>
            </a:r>
          </a:p>
        </p:txBody>
      </p:sp>
    </p:spTree>
    <p:extLst>
      <p:ext uri="{BB962C8B-B14F-4D97-AF65-F5344CB8AC3E}">
        <p14:creationId xmlns:p14="http://schemas.microsoft.com/office/powerpoint/2010/main" val="3319230488"/>
      </p:ext>
    </p:extLst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5004" y="218942"/>
            <a:ext cx="8683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i="1" dirty="0"/>
              <a:t>CIEKAWOSTKI O NASZYM JĘZYKU OJCZYSTYM I NIE TYLKO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631065" y="1365161"/>
            <a:ext cx="8537915" cy="2308324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pl-PL" dirty="0"/>
              <a:t>Litery używane w języku polskim mają ciekawą historię sięgającą do początków </a:t>
            </a:r>
          </a:p>
          <a:p>
            <a:r>
              <a:rPr lang="pl-PL" dirty="0"/>
              <a:t>Starożytnego Egiptu. Najpierw litery te były hieroglifami na przykład: </a:t>
            </a:r>
          </a:p>
          <a:p>
            <a:endParaRPr lang="pl-PL" dirty="0"/>
          </a:p>
          <a:p>
            <a:r>
              <a:rPr lang="pl-PL" dirty="0"/>
              <a:t>Litera A- powstała z hieroglifu przedstawiającego głowę byka</a:t>
            </a:r>
          </a:p>
          <a:p>
            <a:endParaRPr lang="pl-PL" dirty="0"/>
          </a:p>
          <a:p>
            <a:r>
              <a:rPr lang="pl-PL" dirty="0"/>
              <a:t>Litera B- powstała z hieroglifu przedstawiającego dom</a:t>
            </a:r>
          </a:p>
          <a:p>
            <a:endParaRPr lang="pl-PL" dirty="0"/>
          </a:p>
          <a:p>
            <a:r>
              <a:rPr lang="pl-PL" dirty="0"/>
              <a:t>Litera M- fale wodne ; N – węża a O- oko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46" y="3065171"/>
            <a:ext cx="5265052" cy="2962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1582">
            <a:off x="1248534" y="3907428"/>
            <a:ext cx="1688984" cy="2580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8236792"/>
      </p:ext>
    </p:extLst>
  </p:cSld>
  <p:clrMapOvr>
    <a:masterClrMapping/>
  </p:clrMapOvr>
  <p:transition spd="slow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1" t="-1" r="6307" b="48921"/>
          <a:stretch/>
        </p:blipFill>
        <p:spPr>
          <a:xfrm>
            <a:off x="566671" y="244699"/>
            <a:ext cx="2962141" cy="3503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pole tekstowe 2"/>
          <p:cNvSpPr txBox="1"/>
          <p:nvPr/>
        </p:nvSpPr>
        <p:spPr>
          <a:xfrm>
            <a:off x="4043966" y="656823"/>
            <a:ext cx="4770858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Najczęściej spotykaną głoską jest A!</a:t>
            </a:r>
          </a:p>
          <a:p>
            <a:endParaRPr lang="pl-PL" dirty="0"/>
          </a:p>
          <a:p>
            <a:r>
              <a:rPr lang="pl-PL" dirty="0"/>
              <a:t>To pierwsza samogłoska, za pomocą której</a:t>
            </a:r>
          </a:p>
          <a:p>
            <a:r>
              <a:rPr lang="pl-PL" dirty="0"/>
              <a:t>każdy z nas obwieścił wszem i wobec swoje </a:t>
            </a:r>
          </a:p>
          <a:p>
            <a:r>
              <a:rPr lang="pl-PL" dirty="0"/>
              <a:t>przyjście na świat.</a:t>
            </a:r>
          </a:p>
        </p:txBody>
      </p:sp>
      <p:sp>
        <p:nvSpPr>
          <p:cNvPr id="4" name="pole tekstowe 3"/>
          <p:cNvSpPr txBox="1"/>
          <p:nvPr/>
        </p:nvSpPr>
        <p:spPr>
          <a:xfrm rot="712083">
            <a:off x="4073557" y="4366640"/>
            <a:ext cx="6114559" cy="92333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pl-PL" dirty="0"/>
              <a:t>Litery ą, ć, ę, ł, ń, ó, ś, ź, ż występują tylko w języku</a:t>
            </a:r>
          </a:p>
          <a:p>
            <a:r>
              <a:rPr lang="pl-PL" dirty="0"/>
              <a:t>Polskim a słowo ŻÓŁĆ – całe jest złożone tylko z polskich </a:t>
            </a:r>
          </a:p>
          <a:p>
            <a:r>
              <a:rPr lang="pl-PL" dirty="0"/>
              <a:t>Liter.</a:t>
            </a:r>
          </a:p>
        </p:txBody>
      </p:sp>
    </p:spTree>
    <p:extLst>
      <p:ext uri="{BB962C8B-B14F-4D97-AF65-F5344CB8AC3E}">
        <p14:creationId xmlns:p14="http://schemas.microsoft.com/office/powerpoint/2010/main" val="946018770"/>
      </p:ext>
    </p:extLst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149</TotalTime>
  <Words>566</Words>
  <Application>Microsoft Office PowerPoint</Application>
  <PresentationFormat>Panoramiczny</PresentationFormat>
  <Paragraphs>92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Faseta</vt:lpstr>
      <vt:lpstr>Prezentacja programu PowerPoint</vt:lpstr>
      <vt:lpstr>Międzynarodowy Dzień Dziedzictwa Językowego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A.Golebiewska</dc:creator>
  <cp:lastModifiedBy>EWA WRZESIŃSKA-KUZKA</cp:lastModifiedBy>
  <cp:revision>18</cp:revision>
  <dcterms:created xsi:type="dcterms:W3CDTF">2021-02-17T07:11:04Z</dcterms:created>
  <dcterms:modified xsi:type="dcterms:W3CDTF">2021-02-18T22:28:08Z</dcterms:modified>
</cp:coreProperties>
</file>