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E4E23EB-7D1F-4223-8BC1-FB83F69F2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B2698634-69E1-4F09-BCF7-366A5A5C4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3675C6A3-66C2-4CB7-AC7E-F274B7277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62E5A367-0F56-4156-A2AE-FAD07299A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1AAEB5E-C547-4C88-B0D8-F24BE79FD1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B74DCE7-E922-457A-88B0-4299A3DA6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2BEA99-D3F6-4B6E-A633-4647DDA8C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81860" y="4632877"/>
            <a:ext cx="11911818" cy="883524"/>
          </a:xfrm>
        </p:spPr>
        <p:txBody>
          <a:bodyPr>
            <a:noAutofit/>
          </a:bodyPr>
          <a:lstStyle/>
          <a:p>
            <a:r>
              <a:rPr lang="pl-PL" sz="4400" b="1" i="0" u="sng" dirty="0">
                <a:solidFill>
                  <a:srgbClr val="FF0000"/>
                </a:solidFill>
                <a:effectLst/>
              </a:rPr>
              <a:t>Wojna w Syrii widziana oczami dzieci</a:t>
            </a:r>
            <a:br>
              <a:rPr lang="pl-PL" sz="4400" b="1" i="0" dirty="0">
                <a:solidFill>
                  <a:srgbClr val="FF0000"/>
                </a:solidFill>
                <a:effectLst/>
                <a:latin typeface="roboto slab"/>
              </a:rPr>
            </a:br>
            <a:endParaRPr lang="pl-PL" sz="4400" dirty="0">
              <a:solidFill>
                <a:srgbClr val="FF0000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7AB88F0-1700-4A86-B3B2-946D09F90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3883" y="6245407"/>
            <a:ext cx="8286075" cy="414413"/>
          </a:xfrm>
        </p:spPr>
        <p:txBody>
          <a:bodyPr>
            <a:normAutofit/>
          </a:bodyPr>
          <a:lstStyle/>
          <a:p>
            <a:r>
              <a:rPr lang="pl-PL" dirty="0"/>
              <a:t>Sylwia Osiewicz 7</a:t>
            </a:r>
            <a:r>
              <a:rPr lang="pl-PL" b="1" dirty="0"/>
              <a:t>B</a:t>
            </a:r>
            <a:endParaRPr lang="pl-PL" dirty="0"/>
          </a:p>
        </p:txBody>
      </p:sp>
      <p:pic>
        <p:nvPicPr>
          <p:cNvPr id="1026" name="Picture 2" descr="Wojna oczami dzieci">
            <a:extLst>
              <a:ext uri="{FF2B5EF4-FFF2-40B4-BE49-F238E27FC236}">
                <a16:creationId xmlns:a16="http://schemas.microsoft.com/office/drawing/2014/main" id="{CBAAEB0B-EBB8-4A86-9C7F-41D5DB3036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1"/>
          <a:stretch/>
        </p:blipFill>
        <p:spPr bwMode="auto">
          <a:xfrm>
            <a:off x="1648589" y="647190"/>
            <a:ext cx="4447502" cy="3290126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B42071C-3FB4-4ED4-A2CC-86008BCD2E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5" r="6708" b="-2"/>
          <a:stretch/>
        </p:blipFill>
        <p:spPr bwMode="auto">
          <a:xfrm>
            <a:off x="6275762" y="647191"/>
            <a:ext cx="4466306" cy="3290126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047B410D-C384-4834-95F7-EFE768C43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3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D3960E-7292-460F-8127-D60A9A0E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509" y="2760168"/>
            <a:ext cx="9848981" cy="3768579"/>
          </a:xfrm>
        </p:spPr>
        <p:txBody>
          <a:bodyPr>
            <a:normAutofit/>
          </a:bodyPr>
          <a:lstStyle/>
          <a:p>
            <a:pPr algn="l"/>
            <a:r>
              <a:rPr lang="pl-PL" sz="1800" dirty="0"/>
              <a:t>http  s://wroclaw.tvp.pl/30121918/wojna-oczami-dzieci</a:t>
            </a:r>
            <a:br>
              <a:rPr lang="pl-PL" sz="1800" dirty="0"/>
            </a:br>
            <a:r>
              <a:rPr lang="pl-PL" sz="1800" dirty="0"/>
              <a:t>https://wiadomosci.dziennik.pl/swiat/artykuly/405375,save-the-children-o-dramatycznej-sytuacji-dzieci-w-syrii-sa-torturowane-glodzone-wykorzystywane-jako-zywe-tarcze.html</a:t>
            </a:r>
            <a:br>
              <a:rPr lang="pl-PL" sz="1800" dirty="0"/>
            </a:br>
            <a:r>
              <a:rPr lang="pl-PL" sz="1800" dirty="0"/>
              <a:t>https://wyborcza.pl/7,75399,21337476,blakaja-sie-samotne-ranne-glodne.html?disableRedirects=true</a:t>
            </a:r>
            <a:br>
              <a:rPr lang="pl-PL" sz="1800" dirty="0"/>
            </a:br>
            <a:r>
              <a:rPr lang="pl-PL" sz="1800" dirty="0"/>
              <a:t>https://unicef.pl/co-robimy/aktualnosci/dla-mediow/dziewiec-lat-wojny-w-syrii.-sytuacja-dzieci-jest-nadal-dramatyczna-alarmuje-unicef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2E41C92-D9DB-41C4-B5F0-1853536FE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04823" y="1030829"/>
            <a:ext cx="7791931" cy="878468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>
                <a:solidFill>
                  <a:srgbClr val="FF0000"/>
                </a:solidFill>
              </a:rPr>
              <a:t>BIBLIOGRAFIA</a:t>
            </a:r>
          </a:p>
        </p:txBody>
      </p:sp>
    </p:spTree>
    <p:extLst>
      <p:ext uri="{BB962C8B-B14F-4D97-AF65-F5344CB8AC3E}">
        <p14:creationId xmlns:p14="http://schemas.microsoft.com/office/powerpoint/2010/main" val="227996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F81BCD-9633-4B37-A7A5-EE0B63214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0" dirty="0">
                <a:effectLst/>
                <a:latin typeface="Roboto"/>
              </a:rPr>
              <a:t>Dzieci w dotkniętej wojną domową Syrii są porywane, wtrącane do więzień i poddawane torturom.</a:t>
            </a:r>
            <a:endParaRPr lang="pl-PL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9EA3011-00DB-4891-B541-A14AD9A12D2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45" y="2496456"/>
            <a:ext cx="7135405" cy="402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95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8F256F-FCD2-4574-9A9B-03EC9F1D7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762" y="3079057"/>
            <a:ext cx="7796540" cy="3997828"/>
          </a:xfrm>
        </p:spPr>
        <p:txBody>
          <a:bodyPr/>
          <a:lstStyle/>
          <a:p>
            <a:r>
              <a:rPr lang="pl-PL" b="1" i="0" dirty="0">
                <a:effectLst/>
                <a:latin typeface="+mj-lt"/>
              </a:rPr>
              <a:t>Trwający od marca 2011 roku </a:t>
            </a:r>
            <a:r>
              <a:rPr lang="pl-PL" b="1" i="0" u="none" strike="noStrike" dirty="0">
                <a:effectLst/>
                <a:latin typeface="+mj-lt"/>
              </a:rPr>
              <a:t>konflikt</a:t>
            </a:r>
            <a:r>
              <a:rPr lang="pl-PL" b="1" i="0" dirty="0">
                <a:effectLst/>
                <a:latin typeface="+mj-lt"/>
              </a:rPr>
              <a:t> w Syrii spowodował śmierć tysięcy dzieci, a wiele tych, które żyją naznaczył psychicznie. Prawie każdy młody człowiek widział, jak umiera ktoś z jego rodziny</a:t>
            </a:r>
            <a:endParaRPr lang="pl-PL" b="1" dirty="0">
              <a:latin typeface="+mj-lt"/>
            </a:endParaRPr>
          </a:p>
        </p:txBody>
      </p:sp>
      <p:pic>
        <p:nvPicPr>
          <p:cNvPr id="3074" name="Picture 2" descr="Dramat dzieci w Syrii: ponad pół miliona żyje na terenach, gdzie żadna  pomoc nie dociera">
            <a:extLst>
              <a:ext uri="{FF2B5EF4-FFF2-40B4-BE49-F238E27FC236}">
                <a16:creationId xmlns:a16="http://schemas.microsoft.com/office/drawing/2014/main" id="{B562046E-2EB3-4761-96D6-1BE66A871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698" y="307954"/>
            <a:ext cx="7160454" cy="376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47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A3885F13-793A-495D-BA2B-0F4570AD1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3752DAF3-DBE0-46F2-98F0-8413B0422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0C958BEF-C417-4034-A07A-4FC9FD946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41" name="Rectangle 140">
            <a:extLst>
              <a:ext uri="{FF2B5EF4-FFF2-40B4-BE49-F238E27FC236}">
                <a16:creationId xmlns:a16="http://schemas.microsoft.com/office/drawing/2014/main" id="{4FD1765F-44EA-48C7-8AB7-1ED4F6FBC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1FF7857D-E98E-495B-B8A4-3FC6B1D4C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0DBA3E57-5CD6-4B46-9194-26E82DA38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D55E44-401B-4B77-85E7-40D71499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055" y="1108688"/>
            <a:ext cx="4384865" cy="3997828"/>
          </a:xfrm>
        </p:spPr>
        <p:txBody>
          <a:bodyPr>
            <a:normAutofit/>
          </a:bodyPr>
          <a:lstStyle/>
          <a:p>
            <a:r>
              <a:rPr lang="pl-PL" sz="1800" b="1" i="0" dirty="0">
                <a:effectLst/>
                <a:latin typeface="+mj-lt"/>
              </a:rPr>
              <a:t>15 marca minie dziesięć lat od wybuchu wojny w Syrii. Konflikt, który wciąż eskaluje, pochłonął tysiące ofiar i jest jednym z najbardziej brutalnych w najnowszej historii. W najgorszej sytuacji są najmłodsi. Każde syryjskie dziecko, które nie ukończyło 9. roku życia nie zna innej rzeczywistości niż wojna, przemoc, przesiedlenie i strach.</a:t>
            </a:r>
            <a:endParaRPr lang="pl-PL" sz="1800" b="1" dirty="0">
              <a:latin typeface="+mj-lt"/>
            </a:endParaRPr>
          </a:p>
        </p:txBody>
      </p:sp>
      <p:pic>
        <p:nvPicPr>
          <p:cNvPr id="4098" name="Picture 2" descr="Kilkoro syryjskich dzieci zagroziłoby bezpieczeństwu Polski. I inne  kuriozalne argumenty MSWiA Brudzińskiego">
            <a:extLst>
              <a:ext uri="{FF2B5EF4-FFF2-40B4-BE49-F238E27FC236}">
                <a16:creationId xmlns:a16="http://schemas.microsoft.com/office/drawing/2014/main" id="{5466A9F6-E2A4-469E-9CAB-EBB39EC7F7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7" r="34553" b="1"/>
          <a:stretch/>
        </p:blipFill>
        <p:spPr bwMode="auto">
          <a:xfrm>
            <a:off x="6792254" y="1108688"/>
            <a:ext cx="2799514" cy="4535505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A77E94FA-15D7-48DE-9ADF-C2B27A66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2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D028FBE5-2515-4CF7-9061-EDC988E0A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10C2A92B-92F5-430A-A370-FD864418A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C151BBAC-D417-4C14-AAFE-8AAA55B26E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7DBE5AD7-4CDA-4167-83AD-34003BB38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D580359-F271-4995-847D-4B9BBE8DE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FE338A2-FC59-4CD5-84F6-6D7B39CC5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Ważny raport UNICEF: Dzieci ofiarami przemocy na szokującą skalę">
            <a:extLst>
              <a:ext uri="{FF2B5EF4-FFF2-40B4-BE49-F238E27FC236}">
                <a16:creationId xmlns:a16="http://schemas.microsoft.com/office/drawing/2014/main" id="{3F1A64DB-4049-4179-A8D1-86F62A5C80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89" r="22029" b="1"/>
          <a:stretch/>
        </p:blipFill>
        <p:spPr bwMode="auto">
          <a:xfrm>
            <a:off x="1659296" y="647190"/>
            <a:ext cx="4914867" cy="5564283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E6B9AD-0E4F-4EAB-AF22-9FAEAA645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0565" y="798285"/>
            <a:ext cx="3998566" cy="52977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800" b="1" i="0" dirty="0">
                <a:effectLst/>
                <a:latin typeface="+mj-lt"/>
              </a:rPr>
              <a:t>Od niemal dekady wojna w Syrii odciska swoje piętno na życiu najmłodszych i ich dzieciństwie. W samej Syrii pomocy humanitarnej potrzebuje ponad 5 mln dzieci. Tylko w ubiegłym roku w Syrii zostało zabitych niemal 900 dzieci. Ponad 70% z nich w północno-zachodniej części kraju.</a:t>
            </a:r>
            <a:endParaRPr lang="pl-PL" sz="1800" b="1" dirty="0">
              <a:latin typeface="+mj-l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8F57220-9A7B-4037-B5C5-8BE03B333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8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662F7B5F-69B9-41D9-BD9A-2A7F1118B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B484EE50-7D13-4A99-9152-609AE84AC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8F607DBD-3FFF-424E-80D2-8061AC5FE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0CA1AF17-15FE-4FB8-A4CB-942AC1349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901EDCD-40E3-40D5-BCE4-803F7A4D6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6E840EA-C6A5-48DA-A3B5-BE430C89C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479D766-1574-44AB-AD9B-0C71AA220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932" y="827314"/>
            <a:ext cx="3339596" cy="53841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400" b="1" dirty="0"/>
              <a:t>Od </a:t>
            </a:r>
            <a:r>
              <a:rPr lang="en-US" sz="2400" b="1" dirty="0" err="1"/>
              <a:t>początku</a:t>
            </a:r>
            <a:r>
              <a:rPr lang="en-US" sz="2400" b="1" dirty="0"/>
              <a:t> </a:t>
            </a:r>
            <a:r>
              <a:rPr lang="en-US" sz="2400" b="1" dirty="0" err="1"/>
              <a:t>wojny</a:t>
            </a:r>
            <a:r>
              <a:rPr lang="en-US" sz="2400" b="1" dirty="0"/>
              <a:t> w </a:t>
            </a:r>
            <a:r>
              <a:rPr lang="en-US" sz="2400" b="1" dirty="0" err="1"/>
              <a:t>Syrii</a:t>
            </a:r>
            <a:r>
              <a:rPr lang="en-US" sz="2400" b="1" dirty="0"/>
              <a:t> w 2011 r. na </a:t>
            </a:r>
            <a:r>
              <a:rPr lang="en-US" sz="2400" b="1" dirty="0" err="1"/>
              <a:t>świat</a:t>
            </a:r>
            <a:r>
              <a:rPr lang="en-US" sz="2400" b="1" dirty="0"/>
              <a:t> </a:t>
            </a:r>
            <a:r>
              <a:rPr lang="en-US" sz="2400" b="1" dirty="0" err="1"/>
              <a:t>przyszło</a:t>
            </a:r>
            <a:r>
              <a:rPr lang="en-US" sz="2400" b="1" dirty="0"/>
              <a:t> </a:t>
            </a:r>
            <a:r>
              <a:rPr lang="en-US" sz="2400" b="1" dirty="0" err="1"/>
              <a:t>niemal</a:t>
            </a:r>
            <a:r>
              <a:rPr lang="en-US" sz="2400" b="1" dirty="0"/>
              <a:t> 6 </a:t>
            </a:r>
            <a:r>
              <a:rPr lang="en-US" sz="2400" b="1" dirty="0" err="1"/>
              <a:t>mln</a:t>
            </a:r>
            <a:r>
              <a:rPr lang="en-US" sz="2400" b="1" dirty="0"/>
              <a:t> </a:t>
            </a:r>
            <a:r>
              <a:rPr lang="en-US" sz="2400" b="1" dirty="0" err="1"/>
              <a:t>syryjskich</a:t>
            </a:r>
            <a:r>
              <a:rPr lang="en-US" sz="2400" b="1" dirty="0"/>
              <a:t> dzieci. </a:t>
            </a:r>
            <a:r>
              <a:rPr lang="en-US" sz="2400" b="1" dirty="0" err="1"/>
              <a:t>Wiele</a:t>
            </a:r>
            <a:r>
              <a:rPr lang="en-US" sz="2400" b="1" dirty="0"/>
              <a:t> z </a:t>
            </a:r>
            <a:r>
              <a:rPr lang="en-US" sz="2400" b="1" dirty="0" err="1"/>
              <a:t>nich</a:t>
            </a:r>
            <a:r>
              <a:rPr lang="en-US" sz="2400" b="1" dirty="0"/>
              <a:t> </a:t>
            </a:r>
            <a:r>
              <a:rPr lang="en-US" sz="2400" b="1" dirty="0" err="1"/>
              <a:t>straciło</a:t>
            </a:r>
            <a:r>
              <a:rPr lang="en-US" sz="2400" b="1" dirty="0"/>
              <a:t> </a:t>
            </a:r>
            <a:r>
              <a:rPr lang="en-US" sz="2400" b="1" dirty="0" err="1"/>
              <a:t>zdrowie</a:t>
            </a:r>
            <a:r>
              <a:rPr lang="en-US" sz="2400" b="1" dirty="0"/>
              <a:t> i </a:t>
            </a:r>
            <a:r>
              <a:rPr lang="en-US" sz="2400" b="1" dirty="0" err="1"/>
              <a:t>życie</a:t>
            </a:r>
            <a:r>
              <a:rPr lang="en-US" sz="2400" b="1" dirty="0"/>
              <a:t>, </a:t>
            </a:r>
            <a:r>
              <a:rPr lang="en-US" sz="2400" b="1" dirty="0" err="1"/>
              <a:t>zostało</a:t>
            </a:r>
            <a:r>
              <a:rPr lang="en-US" sz="2400" b="1" dirty="0"/>
              <a:t> </a:t>
            </a:r>
            <a:r>
              <a:rPr lang="en-US" sz="2400" b="1" dirty="0" err="1"/>
              <a:t>zmuszonych</a:t>
            </a:r>
            <a:r>
              <a:rPr lang="en-US" sz="2400" b="1" dirty="0"/>
              <a:t> do </a:t>
            </a:r>
            <a:r>
              <a:rPr lang="en-US" sz="2400" b="1" dirty="0" err="1"/>
              <a:t>pracy</a:t>
            </a:r>
            <a:r>
              <a:rPr lang="en-US" sz="2400" b="1" dirty="0"/>
              <a:t> </a:t>
            </a:r>
            <a:r>
              <a:rPr lang="en-US" sz="2400" b="1" dirty="0" err="1"/>
              <a:t>czy</a:t>
            </a:r>
            <a:r>
              <a:rPr lang="en-US" sz="2400" b="1" dirty="0"/>
              <a:t> </a:t>
            </a:r>
            <a:r>
              <a:rPr lang="en-US" sz="2400" b="1" dirty="0" err="1"/>
              <a:t>zrekrutowanych</a:t>
            </a:r>
            <a:r>
              <a:rPr lang="en-US" sz="2400" b="1" dirty="0"/>
              <a:t> do </a:t>
            </a:r>
            <a:r>
              <a:rPr lang="en-US" sz="2400" b="1" dirty="0" err="1"/>
              <a:t>grup</a:t>
            </a:r>
            <a:r>
              <a:rPr lang="en-US" sz="2400" b="1" dirty="0"/>
              <a:t> </a:t>
            </a:r>
            <a:r>
              <a:rPr lang="en-US" sz="2400" b="1" dirty="0" err="1"/>
              <a:t>zbrojnych</a:t>
            </a:r>
            <a:r>
              <a:rPr lang="en-US" sz="2400" b="1" dirty="0"/>
              <a:t>.</a:t>
            </a:r>
          </a:p>
        </p:txBody>
      </p:sp>
      <p:pic>
        <p:nvPicPr>
          <p:cNvPr id="6146" name="Picture 2" descr="Zdjęcia dnia: teatr dla dzieci w Syrii | Donald.pl">
            <a:extLst>
              <a:ext uri="{FF2B5EF4-FFF2-40B4-BE49-F238E27FC236}">
                <a16:creationId xmlns:a16="http://schemas.microsoft.com/office/drawing/2014/main" id="{CFC5BF43-DBC1-41C6-9291-E6CA1968C3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78" r="17469"/>
          <a:stretch/>
        </p:blipFill>
        <p:spPr bwMode="auto">
          <a:xfrm>
            <a:off x="5444747" y="647191"/>
            <a:ext cx="5297322" cy="5564284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Rectangle 96">
            <a:extLst>
              <a:ext uri="{FF2B5EF4-FFF2-40B4-BE49-F238E27FC236}">
                <a16:creationId xmlns:a16="http://schemas.microsoft.com/office/drawing/2014/main" id="{84AC7A41-04AF-4CF9-A478-43411F9B5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4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0C8693A-B687-4F5E-B86B-B4F11D523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D51084F9-D042-49BE-9E1A-43E583B98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E65CA45-264D-4FD3-9249-3CB04EC97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E7B58214-716F-43B8-8272-85CE2B9AB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A5C070E-7DB1-4147-B6A8-D14B9C40E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31070C9-36CD-4B65-8159-324995821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3871696-9647-4215-B539-B11E1CFF6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D6BFA1-AA28-41E2-BE55-D2EBC8ACE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109" y="1045029"/>
            <a:ext cx="3721863" cy="5004915"/>
          </a:xfrm>
        </p:spPr>
        <p:txBody>
          <a:bodyPr>
            <a:normAutofit/>
          </a:bodyPr>
          <a:lstStyle/>
          <a:p>
            <a:r>
              <a:rPr lang="pl-PL" b="1" i="0" dirty="0">
                <a:effectLst/>
                <a:latin typeface="+mj-lt"/>
              </a:rPr>
              <a:t>Obecnie najtrudniejsza sytuacja jest w północno-zachodniej części Syrii, gdzie w ciągu ostatnich trzech miesięcy 600 tysięcy dzieci musiało opuścić swoje domy.</a:t>
            </a:r>
            <a:endParaRPr lang="pl-PL" b="1" dirty="0">
              <a:latin typeface="+mj-lt"/>
            </a:endParaRPr>
          </a:p>
        </p:txBody>
      </p:sp>
      <p:pic>
        <p:nvPicPr>
          <p:cNvPr id="7170" name="Picture 2" descr="Wielka awantura o sieroty z Aleppo, czyli każdy czyta, jak mu wygodnie |  Polska Times">
            <a:extLst>
              <a:ext uri="{FF2B5EF4-FFF2-40B4-BE49-F238E27FC236}">
                <a16:creationId xmlns:a16="http://schemas.microsoft.com/office/drawing/2014/main" id="{2036EDC1-093D-47D3-A7A8-A4EB20284F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0" r="-1" b="-1"/>
          <a:stretch/>
        </p:blipFill>
        <p:spPr bwMode="auto">
          <a:xfrm>
            <a:off x="5432992" y="2348779"/>
            <a:ext cx="4818974" cy="3373468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89C35FB2-5194-4BE0-92D0-464E2B711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2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B9EEB229-3EBA-4333-B94C-ED62EC1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B4666C73-1C44-4BD3-9529-A7E02C6A8A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723E4E2F-EA2E-477B-A595-C5A5F62E93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B6500FA0-D185-45FF-9F47-EF5FB7158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273825F-243F-467C-8349-B97E81C3E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55659AF-6F61-42EF-B761-0862A79DB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5421E18-152F-42A3-8828-562B1F2DF007}"/>
              </a:ext>
            </a:extLst>
          </p:cNvPr>
          <p:cNvSpPr txBox="1"/>
          <p:nvPr/>
        </p:nvSpPr>
        <p:spPr>
          <a:xfrm>
            <a:off x="1724328" y="1427368"/>
            <a:ext cx="3969505" cy="3997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b="1" i="0" dirty="0" err="1"/>
              <a:t>Wojna</a:t>
            </a:r>
            <a:r>
              <a:rPr lang="en-US" b="1" i="0" dirty="0"/>
              <a:t> ma także </a:t>
            </a:r>
            <a:r>
              <a:rPr lang="en-US" b="1" i="0" dirty="0" err="1"/>
              <a:t>ogromny</a:t>
            </a:r>
            <a:r>
              <a:rPr lang="en-US" b="1" i="0" dirty="0"/>
              <a:t> </a:t>
            </a:r>
            <a:r>
              <a:rPr lang="en-US" b="1" i="0" dirty="0" err="1"/>
              <a:t>wpływ</a:t>
            </a:r>
            <a:r>
              <a:rPr lang="en-US" b="1" i="0" dirty="0"/>
              <a:t> na </a:t>
            </a:r>
            <a:r>
              <a:rPr lang="en-US" b="1" i="0" dirty="0" err="1"/>
              <a:t>kraje</a:t>
            </a:r>
            <a:r>
              <a:rPr lang="en-US" b="1" i="0" dirty="0"/>
              <a:t> </a:t>
            </a:r>
            <a:r>
              <a:rPr lang="en-US" b="1" i="0" dirty="0" err="1"/>
              <a:t>sąsiadujące</a:t>
            </a:r>
            <a:r>
              <a:rPr lang="en-US" b="1" i="0" dirty="0"/>
              <a:t>. 97% </a:t>
            </a:r>
            <a:r>
              <a:rPr lang="en-US" b="1" i="0" dirty="0" err="1"/>
              <a:t>wszystkich</a:t>
            </a:r>
            <a:r>
              <a:rPr lang="en-US" b="1" i="0" dirty="0"/>
              <a:t> </a:t>
            </a:r>
            <a:r>
              <a:rPr lang="en-US" b="1" i="0" dirty="0" err="1"/>
              <a:t>uchodźców</a:t>
            </a:r>
            <a:r>
              <a:rPr lang="en-US" b="1" i="0" dirty="0"/>
              <a:t> z </a:t>
            </a:r>
            <a:r>
              <a:rPr lang="en-US" b="1" i="0" dirty="0" err="1"/>
              <a:t>Syrii</a:t>
            </a:r>
            <a:r>
              <a:rPr lang="en-US" b="1" i="0" dirty="0"/>
              <a:t> </a:t>
            </a:r>
            <a:r>
              <a:rPr lang="en-US" b="1" i="0" dirty="0" err="1"/>
              <a:t>znalazło</a:t>
            </a:r>
            <a:r>
              <a:rPr lang="en-US" b="1" i="0" dirty="0"/>
              <a:t> </a:t>
            </a:r>
            <a:r>
              <a:rPr lang="en-US" b="1" i="0" dirty="0" err="1"/>
              <a:t>schronienie</a:t>
            </a:r>
            <a:r>
              <a:rPr lang="en-US" b="1" i="0" dirty="0"/>
              <a:t> w zaledwie </a:t>
            </a:r>
            <a:r>
              <a:rPr lang="en-US" b="1" i="0" dirty="0" err="1"/>
              <a:t>pięciu</a:t>
            </a:r>
            <a:r>
              <a:rPr lang="en-US" b="1" i="0" dirty="0"/>
              <a:t> </a:t>
            </a:r>
            <a:r>
              <a:rPr lang="en-US" b="1" i="0" dirty="0" err="1"/>
              <a:t>krajach</a:t>
            </a:r>
            <a:r>
              <a:rPr lang="en-US" b="1" i="0" dirty="0"/>
              <a:t>: </a:t>
            </a:r>
            <a:r>
              <a:rPr lang="en-US" b="1" i="0" dirty="0" err="1"/>
              <a:t>Jordanii</a:t>
            </a:r>
            <a:r>
              <a:rPr lang="en-US" b="1" i="0" dirty="0"/>
              <a:t>, </a:t>
            </a:r>
            <a:r>
              <a:rPr lang="en-US" b="1" i="0" dirty="0" err="1"/>
              <a:t>Libanie</a:t>
            </a:r>
            <a:r>
              <a:rPr lang="en-US" b="1" i="0" dirty="0"/>
              <a:t>, </a:t>
            </a:r>
            <a:r>
              <a:rPr lang="en-US" b="1" i="0" dirty="0" err="1"/>
              <a:t>Turcji</a:t>
            </a:r>
            <a:r>
              <a:rPr lang="en-US" b="1" i="0" dirty="0"/>
              <a:t>, </a:t>
            </a:r>
            <a:r>
              <a:rPr lang="en-US" b="1" i="0" dirty="0" err="1"/>
              <a:t>Iraku</a:t>
            </a:r>
            <a:r>
              <a:rPr lang="en-US" b="1" i="0" dirty="0"/>
              <a:t> i </a:t>
            </a:r>
            <a:r>
              <a:rPr lang="en-US" b="1" i="0" dirty="0" err="1"/>
              <a:t>Egipcie</a:t>
            </a:r>
            <a:r>
              <a:rPr lang="en-US" b="1" i="0" dirty="0"/>
              <a:t>. </a:t>
            </a:r>
            <a:r>
              <a:rPr lang="en-US" b="1" i="0" dirty="0" err="1"/>
              <a:t>Łącznie</a:t>
            </a:r>
            <a:r>
              <a:rPr lang="en-US" b="1" i="0" dirty="0"/>
              <a:t> </a:t>
            </a:r>
            <a:r>
              <a:rPr lang="en-US" b="1" i="0" dirty="0" err="1"/>
              <a:t>przebywa</a:t>
            </a:r>
            <a:r>
              <a:rPr lang="en-US" b="1" i="0" dirty="0"/>
              <a:t> tam 2,5 </a:t>
            </a:r>
            <a:r>
              <a:rPr lang="en-US" b="1" i="0" dirty="0" err="1"/>
              <a:t>mln</a:t>
            </a:r>
            <a:r>
              <a:rPr lang="en-US" b="1" i="0" dirty="0"/>
              <a:t> dzieci-</a:t>
            </a:r>
            <a:r>
              <a:rPr lang="en-US" b="1" i="0" dirty="0" err="1"/>
              <a:t>uchodźców</a:t>
            </a:r>
            <a:r>
              <a:rPr lang="en-US" b="1" i="0" dirty="0"/>
              <a:t> z </a:t>
            </a:r>
            <a:r>
              <a:rPr lang="en-US" b="1" i="0" dirty="0" err="1"/>
              <a:t>Syrii</a:t>
            </a:r>
            <a:r>
              <a:rPr lang="en-US" b="1" i="0" dirty="0"/>
              <a:t>. </a:t>
            </a:r>
            <a:r>
              <a:rPr lang="en-US" b="1" i="0" dirty="0" err="1"/>
              <a:t>Często</a:t>
            </a:r>
            <a:r>
              <a:rPr lang="en-US" b="1" i="0" dirty="0"/>
              <a:t> </a:t>
            </a:r>
            <a:r>
              <a:rPr lang="en-US" b="1" i="0" dirty="0" err="1"/>
              <a:t>żyją</a:t>
            </a:r>
            <a:r>
              <a:rPr lang="en-US" b="1" i="0" dirty="0"/>
              <a:t> w </a:t>
            </a:r>
            <a:r>
              <a:rPr lang="en-US" b="1" i="0" dirty="0" err="1"/>
              <a:t>bardzo</a:t>
            </a:r>
            <a:r>
              <a:rPr lang="en-US" b="1" i="0" dirty="0"/>
              <a:t> </a:t>
            </a:r>
            <a:r>
              <a:rPr lang="en-US" b="1" i="0" dirty="0" err="1"/>
              <a:t>trudnych</a:t>
            </a:r>
            <a:r>
              <a:rPr lang="en-US" b="1" i="0" dirty="0"/>
              <a:t> </a:t>
            </a:r>
            <a:r>
              <a:rPr lang="en-US" b="1" i="0" dirty="0" err="1"/>
              <a:t>warunkach</a:t>
            </a:r>
            <a:r>
              <a:rPr lang="en-US" b="1" i="0" dirty="0"/>
              <a:t> i są </a:t>
            </a:r>
            <a:r>
              <a:rPr lang="en-US" b="1" i="0" dirty="0" err="1"/>
              <a:t>narażone</a:t>
            </a:r>
            <a:r>
              <a:rPr lang="en-US" b="1" i="0" dirty="0"/>
              <a:t> na </a:t>
            </a:r>
            <a:r>
              <a:rPr lang="en-US" b="1" i="0" dirty="0" err="1"/>
              <a:t>wykluczenie</a:t>
            </a:r>
            <a:r>
              <a:rPr lang="en-US" b="1" i="0" dirty="0"/>
              <a:t> </a:t>
            </a:r>
            <a:r>
              <a:rPr lang="en-US" b="1" i="0" dirty="0" err="1"/>
              <a:t>społeczne</a:t>
            </a:r>
            <a:r>
              <a:rPr lang="en-US" b="1" i="0" dirty="0"/>
              <a:t> oraz </a:t>
            </a:r>
            <a:r>
              <a:rPr lang="en-US" b="1" i="0" dirty="0" err="1"/>
              <a:t>dyskryminację</a:t>
            </a:r>
            <a:r>
              <a:rPr lang="en-US" b="1" i="0" dirty="0"/>
              <a:t>.</a:t>
            </a:r>
            <a:endParaRPr lang="en-US" b="1" dirty="0"/>
          </a:p>
        </p:txBody>
      </p:sp>
      <p:pic>
        <p:nvPicPr>
          <p:cNvPr id="8194" name="Picture 2" descr="ONZ: Dzieci szczególnie dotknięte wojną w Syrii - Wydarzenia w INTERIA.PL">
            <a:extLst>
              <a:ext uri="{FF2B5EF4-FFF2-40B4-BE49-F238E27FC236}">
                <a16:creationId xmlns:a16="http://schemas.microsoft.com/office/drawing/2014/main" id="{7C4EA740-AF4C-44C6-A621-2BA6F2A2D7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1768" y="722732"/>
            <a:ext cx="3994617" cy="2458225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Syria: takiego exodusu jeszcze nie było | Życie w Niemczech. Społeczeństwo,  lifestyle, ciekawostki | DW | 19.02.2020">
            <a:extLst>
              <a:ext uri="{FF2B5EF4-FFF2-40B4-BE49-F238E27FC236}">
                <a16:creationId xmlns:a16="http://schemas.microsoft.com/office/drawing/2014/main" id="{0D72EFB0-1503-42AA-991E-0223319F5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1768" y="3782343"/>
            <a:ext cx="3994617" cy="2236985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00650157-038B-4377-BAFA-B12FF57E0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5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AE1DC627-4ABE-46C9-81E9-5BB1D8CE0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D1C6DF18-30CC-455D-BEF5-AD8ABBB63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4397A168-9964-4557-8B18-18F68C710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EB4E0424-26BF-4CAF-B60C-9FA333BAF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6F5EAC93-4557-436A-BA08-FC04B422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7E12A95-2D51-4F5B-B468-3C7BF914E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2" name="Picture 6" descr="UNICEF Polska – pomagamy dzieciom">
            <a:extLst>
              <a:ext uri="{FF2B5EF4-FFF2-40B4-BE49-F238E27FC236}">
                <a16:creationId xmlns:a16="http://schemas.microsoft.com/office/drawing/2014/main" id="{D6482C16-05F0-425F-AAB0-A1371F57A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9296" y="971898"/>
            <a:ext cx="4914867" cy="4914867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9A9EB2-64FF-4F7B-B285-843E5C8D6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3555" y="350883"/>
            <a:ext cx="4263100" cy="615623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800" b="1" i="0" dirty="0">
                <a:effectLst/>
                <a:latin typeface="+mj-lt"/>
              </a:rPr>
              <a:t>UNICEF apeluje do stron konfliktu o wstrzymanie działań zbrojnych i umożliwienie dostępu organizacjom humanitarnym do osób poszkodowanych. Organizacja kieruje także apel do darczyńców o wsparcie finansowe. Każdy z nas może uratować zdrowie i życie dziecka z Syrii oraz dać mu szansę na realizację swojego pełnego potencjału.</a:t>
            </a:r>
            <a:endParaRPr lang="pl-PL" sz="1800" b="1" dirty="0">
              <a:latin typeface="+mj-lt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51DB18B-281E-4563-841D-F2464BEBD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utoShape 2" descr="UNICEF logo">
            <a:extLst>
              <a:ext uri="{FF2B5EF4-FFF2-40B4-BE49-F238E27FC236}">
                <a16:creationId xmlns:a16="http://schemas.microsoft.com/office/drawing/2014/main" id="{D9653CC6-0234-48A7-8593-6222D83DD6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26080" y="259080"/>
            <a:ext cx="3322320" cy="332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43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{D56C4249-1735-4D2A-AF2A-8ADB32DD2BA7}tf16401375</Template>
  <TotalTime>65</TotalTime>
  <Words>397</Words>
  <Application>Microsoft Office PowerPoint</Application>
  <PresentationFormat>Panoramiczny</PresentationFormat>
  <Paragraphs>13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7" baseType="lpstr">
      <vt:lpstr>Arial</vt:lpstr>
      <vt:lpstr>MS Shell Dlg 2</vt:lpstr>
      <vt:lpstr>Roboto</vt:lpstr>
      <vt:lpstr>roboto slab</vt:lpstr>
      <vt:lpstr>Wingdings</vt:lpstr>
      <vt:lpstr>Wingdings 3</vt:lpstr>
      <vt:lpstr>Madison</vt:lpstr>
      <vt:lpstr>Wojna w Syrii widziana oczami dzieci </vt:lpstr>
      <vt:lpstr>Dzieci w dotkniętej wojną domową Syrii są porywane, wtrącane do więzień i poddawane torturom.</vt:lpstr>
      <vt:lpstr>Prezentacja programu PowerPoint</vt:lpstr>
      <vt:lpstr>Prezentacja programu PowerPoint</vt:lpstr>
      <vt:lpstr>Prezentacja programu PowerPoint</vt:lpstr>
      <vt:lpstr>Od początku wojny w Syrii w 2011 r. na świat przyszło niemal 6 mln syryjskich dzieci. Wiele z nich straciło zdrowie i życie, zostało zmuszonych do pracy czy zrekrutowanych do grup zbrojnych.</vt:lpstr>
      <vt:lpstr>Prezentacja programu PowerPoint</vt:lpstr>
      <vt:lpstr>Prezentacja programu PowerPoint</vt:lpstr>
      <vt:lpstr>Prezentacja programu PowerPoint</vt:lpstr>
      <vt:lpstr>http  s://wroclaw.tvp.pl/30121918/wojna-oczami-dzieci https://wiadomosci.dziennik.pl/swiat/artykuly/405375,save-the-children-o-dramatycznej-sytuacji-dzieci-w-syrii-sa-torturowane-glodzone-wykorzystywane-jako-zywe-tarcze.html https://wyborcza.pl/7,75399,21337476,blakaja-sie-samotne-ranne-glodne.html?disableRedirects=true https://unicef.pl/co-robimy/aktualnosci/dla-mediow/dziewiec-lat-wojny-w-syrii.-sytuacja-dzieci-jest-nadal-dramatyczna-alarmuje-unicef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Wojna w Syrii widziana oczami dzieci </dc:title>
  <dc:creator>SYLWIA OSIEWICZ</dc:creator>
  <cp:lastModifiedBy>SYLWIA OSIEWICZ</cp:lastModifiedBy>
  <cp:revision>6</cp:revision>
  <dcterms:created xsi:type="dcterms:W3CDTF">2021-03-02T19:42:57Z</dcterms:created>
  <dcterms:modified xsi:type="dcterms:W3CDTF">2021-03-03T09:24:14Z</dcterms:modified>
</cp:coreProperties>
</file>