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7" r:id="rId6"/>
    <p:sldId id="264" r:id="rId7"/>
    <p:sldId id="269" r:id="rId8"/>
    <p:sldId id="257" r:id="rId9"/>
    <p:sldId id="265" r:id="rId10"/>
    <p:sldId id="266" r:id="rId11"/>
    <p:sldId id="268" r:id="rId12"/>
    <p:sldId id="271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2" r:id="rId27"/>
    <p:sldId id="273" r:id="rId28"/>
    <p:sldId id="274" r:id="rId29"/>
    <p:sldId id="28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417BF-D1D2-4977-9A99-6138F7DFE2A4}" type="datetimeFigureOut">
              <a:rPr lang="pl-PL" smtClean="0"/>
              <a:pPr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043F-53AD-4970-AC78-04855697A6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dw.com/pl/wojna-w-syrii-kto-z-kim-walczy/a-1901056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dw.com/pl/wojna-w-syrii-kto-z-kim-walczy/a-1901056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dw.com/pl/wojna-w-syrii-kto-z-kim-walczy/a-190105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dw.com/pl/wojna-w-syrii-kto-z-kim-walczy/a-1901056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p.info/52784781/wojna-domowa-w-syrii-trwa-juz-10-lat" TargetMode="External"/><Relationship Id="rId2" Type="http://schemas.openxmlformats.org/officeDocument/2006/relationships/hyperlink" Target="https://www.dw.com/pl/wojna-w-syrii-kto-z-kim-walczy/a-1901056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p.pl/wojnawsyri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988424" cy="1470025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Wojna w Syrii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368752" cy="766936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>Od strony politycznej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7525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sz="2400" dirty="0" smtClean="0"/>
              <a:t>Oficjalnie zawieszenie broni weszło w życie </a:t>
            </a:r>
            <a:r>
              <a:rPr lang="pl-PL" sz="2400" b="1" dirty="0" smtClean="0"/>
              <a:t>12 kwietnia 2012</a:t>
            </a:r>
            <a:r>
              <a:rPr lang="pl-PL" sz="2400" dirty="0" smtClean="0"/>
              <a:t>. Jednakże de facto rozejm nie był respektowany przez siły rządowe, a w efekcie także przez rebeliantów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Liczba 300 obserwatorów </a:t>
            </a:r>
            <a:r>
              <a:rPr lang="pl-PL" sz="2400" dirty="0" smtClean="0"/>
              <a:t>tworzących misję </a:t>
            </a:r>
            <a:r>
              <a:rPr lang="pl-PL" sz="2400" dirty="0" smtClean="0"/>
              <a:t>UNSMIS </a:t>
            </a:r>
            <a:r>
              <a:rPr lang="pl-PL" sz="2400" dirty="0" smtClean="0"/>
              <a:t>okazała się niewystarczająca, by sprawnie monitorować sytuację w </a:t>
            </a:r>
            <a:r>
              <a:rPr lang="pl-PL" sz="2400" dirty="0" smtClean="0"/>
              <a:t>Syrii</a:t>
            </a:r>
          </a:p>
          <a:p>
            <a:pPr>
              <a:buNone/>
            </a:pPr>
            <a:endParaRPr lang="pl-PL" sz="2400" dirty="0" smtClean="0"/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Z czasem reżim dopuszczał się coraz większych pogwałceń rozejmu, czego punktem kulminacyjnym była masakra w </a:t>
            </a:r>
            <a:r>
              <a:rPr lang="pl-PL" sz="2400" dirty="0" err="1" smtClean="0"/>
              <a:t>Huli</a:t>
            </a:r>
            <a:r>
              <a:rPr lang="pl-PL" sz="2400" dirty="0" smtClean="0"/>
              <a:t> </a:t>
            </a:r>
            <a:r>
              <a:rPr lang="pl-PL" sz="2400" b="1" dirty="0" smtClean="0"/>
              <a:t>25 maja 2012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Syria zamieszki Rada Bezpieczeństwa ONZ masakra w Huli Syria - Świat -  Newsweek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Syria zamieszki Rada Bezpieczeństwa ONZ masakra w Huli Syria - Świat -  Newsweek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6" name="Picture 6" descr="Syria zamieszki Rada Bezpieczeństwa ONZ masakra w Huli Syria - Świat -  Newsweek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908720"/>
            <a:ext cx="6984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dirty="0" smtClean="0"/>
              <a:t>Eskalacja przemocy - </a:t>
            </a:r>
            <a:r>
              <a:rPr lang="pl-PL" sz="2400" b="1" dirty="0" smtClean="0"/>
              <a:t>16 czerwca 2012 </a:t>
            </a:r>
            <a:r>
              <a:rPr lang="pl-PL" sz="2400" dirty="0" smtClean="0"/>
              <a:t>zawieszono misję obserwacyjną </a:t>
            </a:r>
            <a:r>
              <a:rPr lang="pl-PL" sz="2400" dirty="0" smtClean="0"/>
              <a:t>ONZ</a:t>
            </a:r>
          </a:p>
          <a:p>
            <a:endParaRPr lang="pl-PL" sz="2400" dirty="0" smtClean="0"/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kolejna</a:t>
            </a:r>
            <a:r>
              <a:rPr lang="pl-PL" sz="2400" dirty="0" smtClean="0"/>
              <a:t> </a:t>
            </a:r>
            <a:r>
              <a:rPr lang="pl-PL" sz="2400" dirty="0" smtClean="0"/>
              <a:t>masakra</a:t>
            </a:r>
            <a:r>
              <a:rPr lang="pl-PL" sz="2400" dirty="0" smtClean="0"/>
              <a:t> pod Hama, gdzie </a:t>
            </a:r>
            <a:r>
              <a:rPr lang="pl-PL" sz="2400" b="1" dirty="0" smtClean="0"/>
              <a:t>12 lipca 2012 </a:t>
            </a:r>
            <a:r>
              <a:rPr lang="pl-PL" sz="2400" dirty="0" smtClean="0"/>
              <a:t>siły rządowe wraz z </a:t>
            </a:r>
            <a:r>
              <a:rPr lang="pl-PL" sz="2400" dirty="0" err="1" smtClean="0"/>
              <a:t>alawicką</a:t>
            </a:r>
            <a:r>
              <a:rPr lang="pl-PL" sz="2400" dirty="0" smtClean="0"/>
              <a:t> milicją szabiha zabiły 150 </a:t>
            </a:r>
            <a:r>
              <a:rPr lang="pl-PL" sz="2400" dirty="0" smtClean="0"/>
              <a:t>osób</a:t>
            </a:r>
          </a:p>
          <a:p>
            <a:endParaRPr lang="pl-PL" sz="2400" dirty="0" smtClean="0"/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Punktem zwrotnym w wojnie domowej było użycie broni chemicznej na wielką skalę przez jedną ze stron, w </a:t>
            </a:r>
            <a:r>
              <a:rPr lang="pl-PL" sz="2400" dirty="0" err="1" smtClean="0"/>
              <a:t>Ghucie</a:t>
            </a:r>
            <a:r>
              <a:rPr lang="pl-PL" sz="2400" dirty="0" smtClean="0"/>
              <a:t> </a:t>
            </a:r>
            <a:r>
              <a:rPr lang="pl-PL" sz="2400" b="1" dirty="0" smtClean="0"/>
              <a:t>21 sierpnia 2013</a:t>
            </a:r>
            <a:r>
              <a:rPr lang="pl-PL" sz="2400" dirty="0" smtClean="0"/>
              <a:t>, w wyniku czego zginęło kilkaset osób</a:t>
            </a: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laczego nikt nie chce interweniować w Syrii | Powtórka z Bośni -  Polityk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968730" cy="478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b="1" dirty="0" smtClean="0"/>
              <a:t>Wolna Armia Syryjska (WAS) </a:t>
            </a:r>
            <a:r>
              <a:rPr lang="pl-PL" sz="2400" dirty="0" smtClean="0"/>
              <a:t>wyłoniła się pierwotnie z demokratycznych grup opozycyjnych. Jej celem była ochrona ludności cywilnej. Nie jest armią w dosłownym znaczeniu, nie ma też jednolitego przywództwa. Grupy WAS kontrolują znaczne obszary kraju na południu i w północno-zachodniej </a:t>
            </a:r>
            <a:r>
              <a:rPr lang="pl-PL" sz="2400" dirty="0" smtClean="0"/>
              <a:t>Syrii.</a:t>
            </a:r>
          </a:p>
          <a:p>
            <a:endParaRPr lang="pl-PL" sz="2400" dirty="0" smtClean="0"/>
          </a:p>
          <a:p>
            <a:pPr>
              <a:buFont typeface="Wingdings" pitchFamily="2" charset="2"/>
              <a:buChar char="ü"/>
            </a:pPr>
            <a:r>
              <a:rPr lang="pl-PL" sz="2400" dirty="0" err="1" smtClean="0"/>
              <a:t>Dzaisz</a:t>
            </a:r>
            <a:r>
              <a:rPr lang="pl-PL" sz="2400" dirty="0" smtClean="0"/>
              <a:t> </a:t>
            </a:r>
            <a:r>
              <a:rPr lang="pl-PL" sz="2400" dirty="0" err="1" smtClean="0"/>
              <a:t>al-Fatah</a:t>
            </a:r>
            <a:r>
              <a:rPr lang="pl-PL" sz="2400" dirty="0" smtClean="0"/>
              <a:t> (Armia Zdobywców) jest częścią koalicji umiarkowanych i ekstremistycznych ugrupowań. Jednym z nich jest radykalny </a:t>
            </a:r>
            <a:r>
              <a:rPr lang="pl-PL" sz="2400" b="1" dirty="0" smtClean="0"/>
              <a:t>Front </a:t>
            </a:r>
            <a:r>
              <a:rPr lang="pl-PL" sz="2400" b="1" dirty="0" err="1" smtClean="0"/>
              <a:t>al-Nusra</a:t>
            </a:r>
            <a:r>
              <a:rPr lang="pl-PL" sz="2400" dirty="0" smtClean="0"/>
              <a:t> (syryjski odłam </a:t>
            </a:r>
            <a:r>
              <a:rPr lang="pl-PL" sz="2400" dirty="0" err="1" smtClean="0"/>
              <a:t>Al-Kaidy</a:t>
            </a:r>
            <a:r>
              <a:rPr lang="pl-PL" sz="2400" dirty="0" smtClean="0"/>
              <a:t>) i bardziej umiarkowana milicja islamska </a:t>
            </a:r>
            <a:r>
              <a:rPr lang="pl-PL" sz="2400" b="1" dirty="0" err="1" smtClean="0"/>
              <a:t>Ahrar</a:t>
            </a:r>
            <a:r>
              <a:rPr lang="pl-PL" sz="2400" b="1" dirty="0" smtClean="0"/>
              <a:t> al-Sham</a:t>
            </a:r>
            <a:r>
              <a:rPr lang="pl-PL" sz="2400" dirty="0" smtClean="0"/>
              <a:t>. W szeregach wielu tych ugrupowań walczą od lat także </a:t>
            </a:r>
            <a:r>
              <a:rPr lang="pl-PL" sz="2400" dirty="0" err="1" smtClean="0"/>
              <a:t>dżihadyści</a:t>
            </a:r>
            <a:r>
              <a:rPr lang="pl-PL" sz="2400" dirty="0" smtClean="0"/>
              <a:t> z Jordanii, Algierii, Afganistanu, Czeczeni i innych krajów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hihad-Kämpfer im Ira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52575"/>
            <a:ext cx="666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34076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„Państwo Islamskie“ (PI)</a:t>
            </a:r>
            <a:endParaRPr lang="pl-PL" sz="2400" dirty="0" smtClean="0"/>
          </a:p>
          <a:p>
            <a:r>
              <a:rPr lang="pl-PL" sz="2400" dirty="0" smtClean="0"/>
              <a:t>Organizacja terrorystyczna Państwo Islamskie (PI) powstała po wycofaniu się USA z Iraku. Po wybuchu powstań w Syrii PI wykorzystało panujący chaos i zajęło znaczne części kraju. </a:t>
            </a:r>
            <a:r>
              <a:rPr lang="pl-PL" sz="2400" dirty="0" err="1" smtClean="0"/>
              <a:t>Dżihadyści</a:t>
            </a:r>
            <a:r>
              <a:rPr lang="pl-PL" sz="2400" dirty="0" smtClean="0"/>
              <a:t> PI kontrolują przede wszystkim tereny na północnym wschodzie Syrii, wokół miasta Rakka. Celem PI jest utworzenie kalifatu.</a:t>
            </a:r>
          </a:p>
          <a:p>
            <a:r>
              <a:rPr lang="pl-PL" sz="2400" dirty="0" smtClean="0"/>
              <a:t>Państwo Islamskie finansuje się głównie ze sprzedaży ropy naftowej, między innymi do Turcji. Naloty Rosji i dowodzonej przez USA koalicji antyterrorystycznej zniszczyły jednak liczne pola naftowe i drogi transportu ropy. PI znalazło się w finansowych opałach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urdische Kämpfer Tel Abyad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52575"/>
            <a:ext cx="666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48478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Kurdyjskie Jednostki Ochrony</a:t>
            </a:r>
            <a:endParaRPr lang="pl-PL" dirty="0" smtClean="0"/>
          </a:p>
          <a:p>
            <a:r>
              <a:rPr lang="pl-PL" dirty="0" smtClean="0"/>
              <a:t>Istotną rolę w wojnie syryjskiej i w zwalczaniu Państwa Islamskiego odgrywają kurdyjscy bojownicy. W szeregach Powszechnych Jednostek Ochrony (YPG) walczy blisko 50 tys. kobiet i mężczyzn. YPG jest ramieniem zbrojnym najważniejszej reprezentacji Kurdów w Syrii, Partii Demokratycznej Jedności (PYD). Ta z kolei jest syryjskim odłamem Partii Pracujących Kurdystanu (PKK), przez USA i UE uważanej za organizację terrorystyczną.</a:t>
            </a:r>
          </a:p>
          <a:p>
            <a:r>
              <a:rPr lang="pl-PL" b="1" dirty="0" smtClean="0"/>
              <a:t>YPG kooperuje częściowo z reżimem </a:t>
            </a:r>
            <a:r>
              <a:rPr lang="pl-PL" b="1" dirty="0" err="1" smtClean="0"/>
              <a:t>Asada</a:t>
            </a:r>
            <a:r>
              <a:rPr lang="pl-PL" b="1" dirty="0" smtClean="0"/>
              <a:t>, ale też z jego przeciwnikami.</a:t>
            </a:r>
            <a:r>
              <a:rPr lang="pl-PL" dirty="0" smtClean="0"/>
              <a:t> Ostatnio doszło do starć z rebeliantami w prowincji Aleppo.</a:t>
            </a:r>
          </a:p>
          <a:p>
            <a:r>
              <a:rPr lang="pl-PL" dirty="0" smtClean="0"/>
              <a:t>Stany Zjednoczone uważają Kurdów za ważnego partnera w walce z PI i wspierają YPG zarówno logistycznie, jak i dostawami amunicji. Jeszcze bardziej komplikuje to i tak już zawikłaną wojnę syryjską. Mimo, że USA i Turcja walczą wspólnie przeciwko PI, Turcja zwalcza zarazem Kurdów. Kurdyjskie PYD wspiera też Rosja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S Navy F18 Luftangriff auf Kobane IS Syrien Irak Start Symbolbild 201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52575"/>
            <a:ext cx="666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6205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Położenie Syrii 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8147248" cy="2641972"/>
          </a:xfrm>
        </p:spPr>
        <p:txBody>
          <a:bodyPr>
            <a:normAutofit lnSpcReduction="10000"/>
          </a:bodyPr>
          <a:lstStyle/>
          <a:p>
            <a:r>
              <a:rPr lang="pl-PL" sz="2800" b="1" dirty="0"/>
              <a:t>Syria</a:t>
            </a:r>
            <a:r>
              <a:rPr lang="pl-PL" sz="2800" dirty="0"/>
              <a:t>, nazwa oficjalna: Syryjska Republika Arabska – państwo arabskie na Bliskim Wschodzie. Graniczy z Turcją, Irakiem, Jordanią, Libanem i Izraelem. Długość wybrzeża wynosi 193 km. Najwyższym punktem </a:t>
            </a:r>
            <a:r>
              <a:rPr lang="pl-PL" sz="2800" dirty="0" smtClean="0"/>
              <a:t>jest szczyt góry Hermon wynosi on </a:t>
            </a:r>
            <a:r>
              <a:rPr lang="pl-PL" sz="2800" dirty="0"/>
              <a:t>2 814 </a:t>
            </a:r>
            <a:r>
              <a:rPr lang="pl-PL" sz="2800" dirty="0" smtClean="0"/>
              <a:t>m.n.p.m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Stolicą jest </a:t>
            </a:r>
            <a:r>
              <a:rPr lang="pl-PL" sz="2800" b="1" dirty="0" smtClean="0"/>
              <a:t>Damaszek</a:t>
            </a:r>
            <a:r>
              <a:rPr lang="pl-PL" sz="2800" dirty="0" smtClean="0"/>
              <a:t>, językiem urzędowym arabski </a:t>
            </a:r>
            <a:endParaRPr lang="pl-PL" sz="2800" dirty="0" smtClean="0"/>
          </a:p>
          <a:p>
            <a:endParaRPr lang="pl-PL" sz="1800" dirty="0"/>
          </a:p>
        </p:txBody>
      </p:sp>
      <p:pic>
        <p:nvPicPr>
          <p:cNvPr id="5122" name="Picture 2" descr="Flaga Syr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013176"/>
            <a:ext cx="1440160" cy="956267"/>
          </a:xfrm>
          <a:prstGeom prst="rect">
            <a:avLst/>
          </a:prstGeom>
          <a:noFill/>
        </p:spPr>
      </p:pic>
      <p:pic>
        <p:nvPicPr>
          <p:cNvPr id="5124" name="Picture 4" descr="Godło Syr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25144"/>
            <a:ext cx="1440160" cy="1389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1412776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Sojusz antyterrorystyczny prowadzony przez USA</a:t>
            </a:r>
            <a:endParaRPr lang="pl-PL" sz="2400" dirty="0" smtClean="0"/>
          </a:p>
          <a:p>
            <a:r>
              <a:rPr lang="pl-PL" sz="2400" dirty="0" smtClean="0"/>
              <a:t>Od 2014 roku międzynarodowy sojusz pod dowództwem Stanów Zjednoczonych przeprowadza naloty na stanowiska "Państwa Islamskiego". Koalicja antyterrorystyczna skupia w sumie 60 państw, wśród nich Francję, Wielką Brytanię, Niemcy, Turcję i Arabię Saudyjską. Nie wszystkie państwa uczestniczą jednak w nalotach. Niemcy na przykład przejęły tylko loty zwiadowcze, Bundeswehra pomaga też w szkoleniu kurdyjskich bojowników w Iraku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yrien Soldaten Syrische Armee Regim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52575"/>
            <a:ext cx="666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80728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Iran </a:t>
            </a:r>
            <a:r>
              <a:rPr lang="pl-PL" sz="2400" dirty="0" smtClean="0"/>
              <a:t>wspiera reżim </a:t>
            </a:r>
            <a:r>
              <a:rPr lang="pl-PL" sz="2400" dirty="0" err="1" smtClean="0"/>
              <a:t>Asada</a:t>
            </a:r>
            <a:r>
              <a:rPr lang="pl-PL" sz="2400" dirty="0" smtClean="0"/>
              <a:t> od początku protestów w 2011 roku. Syryjski sąsiad wysyła na pomoc </a:t>
            </a:r>
            <a:r>
              <a:rPr lang="pl-PL" sz="2400" dirty="0" err="1" smtClean="0"/>
              <a:t>Asadowi</a:t>
            </a:r>
            <a:r>
              <a:rPr lang="pl-PL" sz="2400" dirty="0" smtClean="0"/>
              <a:t> tysiące żołnierzy, przede wszystkim żołnierzy Gwardii Rewolucyjnej i najemników. Teheran dementuje doniesienia o brygadach Gwardii Rewolucyjnej utrzymując, iż oficerowie elitarnej gwardii pełnią w Syrii tylko funkcje doradcze. Specjalny wysłannik ONZ ds. Syrii </a:t>
            </a:r>
            <a:r>
              <a:rPr lang="pl-PL" sz="2400" dirty="0" err="1" smtClean="0"/>
              <a:t>Staffan</a:t>
            </a:r>
            <a:r>
              <a:rPr lang="pl-PL" sz="2400" dirty="0" smtClean="0"/>
              <a:t> de </a:t>
            </a:r>
            <a:r>
              <a:rPr lang="pl-PL" sz="2400" dirty="0" err="1" smtClean="0"/>
              <a:t>Mistura</a:t>
            </a:r>
            <a:r>
              <a:rPr lang="pl-PL" sz="2400" dirty="0" smtClean="0"/>
              <a:t> szacuje, że Iran przeznacza rocznie sześć miliardów dolarów na wsparcie </a:t>
            </a:r>
            <a:r>
              <a:rPr lang="pl-PL" sz="2400" dirty="0" err="1" smtClean="0"/>
              <a:t>Baszara</a:t>
            </a:r>
            <a:r>
              <a:rPr lang="pl-PL" sz="2400" dirty="0" smtClean="0"/>
              <a:t> </a:t>
            </a:r>
            <a:r>
              <a:rPr lang="pl-PL" sz="2400" dirty="0" err="1" smtClean="0"/>
              <a:t>al-Asada</a:t>
            </a:r>
            <a:r>
              <a:rPr lang="pl-PL" sz="2400" dirty="0" smtClean="0"/>
              <a:t>. Inni eksperci zakładają, że suma ta sięga 20 miliardów dolarów rocznie.</a:t>
            </a:r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484784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Hezbolla</a:t>
            </a:r>
            <a:r>
              <a:rPr lang="pl-PL" sz="2400" dirty="0" smtClean="0"/>
              <a:t>, szyicka milicja z Libanu związana z Iranem i przez niego finansowana, walczy także po stronie </a:t>
            </a:r>
            <a:r>
              <a:rPr lang="pl-PL" sz="2400" dirty="0" err="1" smtClean="0"/>
              <a:t>Asada</a:t>
            </a:r>
            <a:r>
              <a:rPr lang="pl-PL" sz="2400" dirty="0" smtClean="0"/>
              <a:t> – jako drugie co do wielkości ugrupowanie wojskowe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r>
              <a:rPr lang="pl-PL" sz="2400" b="1" dirty="0" smtClean="0"/>
              <a:t>Rosja </a:t>
            </a:r>
            <a:r>
              <a:rPr lang="pl-PL" sz="2400" dirty="0" smtClean="0"/>
              <a:t>jest kolejnym ważnym partnerem </a:t>
            </a:r>
            <a:r>
              <a:rPr lang="pl-PL" sz="2400" dirty="0" err="1" smtClean="0"/>
              <a:t>Asada</a:t>
            </a:r>
            <a:r>
              <a:rPr lang="pl-PL" sz="2400" dirty="0" smtClean="0"/>
              <a:t>. Od końca 2015 roku Rosja przeprowadza naloty w Syrii, które oficjalnie skierowane są przeciwko „</a:t>
            </a:r>
            <a:r>
              <a:rPr lang="pl-PL" sz="2400" dirty="0" err="1" smtClean="0"/>
              <a:t>Państwi</a:t>
            </a:r>
            <a:r>
              <a:rPr lang="pl-PL" sz="2400" dirty="0" smtClean="0"/>
              <a:t> Islamskiemu”. Obserwatorzy krytykują jednak, że Rosja bombarduje także tereny kontrolowane przez bojowników Wolnej Armii Syryjskiej, i że ludność cywilna ponosi na skutek nalotów najwięcej ofiar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484784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/>
              <a:t>Udział w rozmowach pokojowych</a:t>
            </a:r>
            <a:r>
              <a:rPr lang="pl-PL" i="1" dirty="0" smtClean="0"/>
              <a:t>:</a:t>
            </a:r>
          </a:p>
          <a:p>
            <a:pPr algn="ctr"/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Reżim </a:t>
            </a:r>
            <a:r>
              <a:rPr lang="pl-PL" sz="2400" dirty="0" err="1" smtClean="0"/>
              <a:t>Asada</a:t>
            </a:r>
            <a:r>
              <a:rPr lang="pl-PL" sz="2400" dirty="0" smtClean="0"/>
              <a:t> uzależnia swoją decyzję o uczestnictwie w negocjacjach od tego, które z grup opozycyjnych wezmą udział w genewskich </a:t>
            </a:r>
            <a:r>
              <a:rPr lang="pl-PL" sz="2400" dirty="0" smtClean="0"/>
              <a:t>rozmowach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(WAS) </a:t>
            </a:r>
            <a:r>
              <a:rPr lang="pl-PL" sz="2400" dirty="0" smtClean="0"/>
              <a:t>Duże różnice zdań istnieją na temat, które z ugrupowań opozycyjnych mogą uczestniczyć w pokojowych negocjacjach. Podczas gdy Arabia Saudyjska chce, by przy stole zasiadły także radykalne grupy, takie jak </a:t>
            </a:r>
            <a:r>
              <a:rPr lang="pl-PL" sz="2400" dirty="0" err="1" smtClean="0"/>
              <a:t>Ahrar</a:t>
            </a:r>
            <a:r>
              <a:rPr lang="pl-PL" sz="2400" dirty="0" smtClean="0"/>
              <a:t> al-Sham, Rosja naciska na udział umiarkowanych przedstawicieli opozycji, tolerowanych także przez Damaszek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91683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dirty="0" smtClean="0"/>
              <a:t>Żadna ze stron konfliktu nie godzi się na udział PI w rozmowach </a:t>
            </a:r>
            <a:r>
              <a:rPr lang="pl-PL" sz="2400" dirty="0" smtClean="0"/>
              <a:t>pokojowych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Turcja nie zgadza się na udział Kurdów w negocjacjach. Zachód natomiast widzi w nich ważnych sojuszników w walce z terrorystycznym ugrupowaniem "Państwo Islamskie"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ak upadała Syria [KALENDARIUM WYDARZEŃ] - Forsal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8844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ojna domowa w Syrii obróciła w pył jakieś 75% gospodarki, cofając ten kra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6216625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88640"/>
            <a:ext cx="81369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Wojna w Syrii trwa nadal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Zapoczątkowana 10 lat temu - </a:t>
            </a:r>
            <a:r>
              <a:rPr lang="pl-PL" dirty="0" smtClean="0"/>
              <a:t>powodem pierwszej manifestacji w Syrii było zatrzymanie nastolatków, którzy malowali antyrządowe graffiti w mieście </a:t>
            </a:r>
            <a:r>
              <a:rPr lang="pl-PL" dirty="0" err="1" smtClean="0"/>
              <a:t>Daraa</a:t>
            </a:r>
            <a:r>
              <a:rPr lang="pl-PL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Prezydent </a:t>
            </a:r>
            <a:r>
              <a:rPr lang="pl-PL" dirty="0" err="1" smtClean="0"/>
              <a:t>Baszar</a:t>
            </a:r>
            <a:r>
              <a:rPr lang="pl-PL" dirty="0" smtClean="0"/>
              <a:t> </a:t>
            </a:r>
            <a:r>
              <a:rPr lang="pl-PL" dirty="0" err="1" smtClean="0"/>
              <a:t>al-Asad</a:t>
            </a:r>
            <a:r>
              <a:rPr lang="pl-PL" dirty="0" smtClean="0"/>
              <a:t> zdecydował jednak o krwawym stłumieniu protestów, co spowodowało kolejne </a:t>
            </a:r>
            <a:r>
              <a:rPr lang="pl-PL" dirty="0" smtClean="0"/>
              <a:t>demonstracje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Bilans wojny to całkowicie zrujnowany kraj i 13 mln osób, które musiały uciekać z domów. Część Syryjczyków opuszczała domy nawet czterokrotnie. Dzisiaj większość Syrii jest z powrotem w rękach </a:t>
            </a:r>
            <a:r>
              <a:rPr lang="pl-PL" dirty="0" err="1" smtClean="0"/>
              <a:t>Baszara</a:t>
            </a:r>
            <a:r>
              <a:rPr lang="pl-PL" dirty="0" smtClean="0"/>
              <a:t> </a:t>
            </a:r>
            <a:r>
              <a:rPr lang="pl-PL" dirty="0" err="1" smtClean="0"/>
              <a:t>al-Asada</a:t>
            </a:r>
            <a:r>
              <a:rPr lang="pl-PL" dirty="0" smtClean="0"/>
              <a:t>, ale wojna zdaje się nie mieć końca, bo walki wciąż trwają w prowincji </a:t>
            </a:r>
            <a:r>
              <a:rPr lang="pl-PL" dirty="0" err="1" smtClean="0"/>
              <a:t>Idlib</a:t>
            </a:r>
            <a:r>
              <a:rPr lang="pl-PL" dirty="0" smtClean="0"/>
              <a:t>, jedynej opanowanej przez rebeliantów</a:t>
            </a:r>
            <a:r>
              <a:rPr lang="pl-PL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Podczas 10 lat wojny domowej w Syrii doszło do wielu zbrodni wojennych, takich jak użycie broni chemicznej, ataki na szpitale czy ludność cywilną. </a:t>
            </a:r>
            <a:r>
              <a:rPr lang="pl-PL" dirty="0" err="1" smtClean="0"/>
              <a:t>Baszar</a:t>
            </a:r>
            <a:r>
              <a:rPr lang="pl-PL" dirty="0" smtClean="0"/>
              <a:t> </a:t>
            </a:r>
            <a:r>
              <a:rPr lang="pl-PL" dirty="0" err="1" smtClean="0"/>
              <a:t>al-Asad</a:t>
            </a:r>
            <a:r>
              <a:rPr lang="pl-PL" dirty="0" smtClean="0"/>
              <a:t> odzyskał kontrolę nad krajem głównie dzięki pomocy Rosjan, którzy wkroczyli do walki w 2015 r. Rezultatami wojny domowej w Syrii było też powstanie </a:t>
            </a:r>
            <a:r>
              <a:rPr lang="pl-PL" b="1" dirty="0" smtClean="0"/>
              <a:t>Państwa Islamskiego</a:t>
            </a:r>
            <a:r>
              <a:rPr lang="pl-PL" dirty="0" smtClean="0"/>
              <a:t> oraz kryzys uchodźczy w Europie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340768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Prezentacja przygotowana przez Karolinę </a:t>
            </a:r>
            <a:r>
              <a:rPr lang="pl-PL" dirty="0" err="1" smtClean="0"/>
              <a:t>Hysek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Pomocne </a:t>
            </a:r>
            <a:r>
              <a:rPr lang="pl-PL" dirty="0" err="1" smtClean="0"/>
              <a:t>żródła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r>
              <a:rPr lang="pl-PL" dirty="0" smtClean="0"/>
              <a:t>https://pl.wikipedia.org/wiki/Wojna_domowa_w_Syrii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www.dw.com/pl/wojna-w-syrii-kto-z-kim-walczy/a-19010560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www.tvp.info/52784781/wojna-domowa-w-syrii-trwa-juz-10-lat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www.rp.pl/wojnawsyrii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Zdjęcia pochodzą z powyższych stron oraz wyszukiwarki </a:t>
            </a:r>
            <a:r>
              <a:rPr lang="pl-PL" dirty="0" err="1" smtClean="0"/>
              <a:t>google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ector Illustration Map Of Syria Stock Illustration - Download Image Now - 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676900" cy="582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90872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Wojna w Syrii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2204864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800" dirty="0" smtClean="0"/>
              <a:t>Jest  wojną domową między siłami wiernymi </a:t>
            </a:r>
            <a:r>
              <a:rPr lang="pl-PL" sz="2800" dirty="0" smtClean="0"/>
              <a:t>prezydentowi</a:t>
            </a:r>
            <a:r>
              <a:rPr lang="pl-PL" sz="2800" dirty="0" smtClean="0"/>
              <a:t> </a:t>
            </a:r>
            <a:r>
              <a:rPr lang="pl-PL" sz="2800" dirty="0" err="1" smtClean="0"/>
              <a:t>Baszszarowi</a:t>
            </a:r>
            <a:r>
              <a:rPr lang="pl-PL" sz="2800" dirty="0" smtClean="0"/>
              <a:t> </a:t>
            </a:r>
            <a:r>
              <a:rPr lang="pl-PL" sz="2800" dirty="0" smtClean="0"/>
              <a:t>al-Asadowi</a:t>
            </a:r>
            <a:r>
              <a:rPr lang="pl-PL" sz="2800" dirty="0" smtClean="0"/>
              <a:t> a zbrojną opozycją.</a:t>
            </a:r>
            <a:endParaRPr lang="pl-PL" sz="2800" dirty="0" smtClean="0"/>
          </a:p>
          <a:p>
            <a:pPr>
              <a:buFont typeface="Wingdings" pitchFamily="2" charset="2"/>
              <a:buChar char="ü"/>
            </a:pPr>
            <a:endParaRPr lang="pl-PL" sz="28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Pierwsze protesty miały miejsce 26 stycznia 2011</a:t>
            </a:r>
          </a:p>
          <a:p>
            <a:endParaRPr lang="pl-PL" sz="2800" dirty="0" smtClean="0"/>
          </a:p>
          <a:p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Wojna w Syrii o co chodzi - Opinie - Newsweek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Wojna w Syrii o co chodzi - Opinie - Newsweek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Wojna w Syrii o co chodzi - Opinie - Newsweek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Operation &quot;Euphrates Shield&quot; against Da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4" name="Picture 10" descr="Syria: siedem lat wojny - Bankier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312254" cy="1987352"/>
          </a:xfrm>
          <a:prstGeom prst="rect">
            <a:avLst/>
          </a:prstGeom>
          <a:noFill/>
        </p:spPr>
      </p:pic>
      <p:pic>
        <p:nvPicPr>
          <p:cNvPr id="21516" name="Picture 12" descr="Wojna w Syrii. Odwet tureckich wojsk - Wydarzenia w INTERI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632449" cy="308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196752"/>
            <a:ext cx="72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Siły prezydenta:</a:t>
            </a:r>
          </a:p>
          <a:p>
            <a:endParaRPr lang="pl-PL" sz="2800" b="1" dirty="0" smtClean="0"/>
          </a:p>
          <a:p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Krwawo tłumiły powstanie,</a:t>
            </a:r>
          </a:p>
          <a:p>
            <a:pPr>
              <a:buFont typeface="Wingdings" pitchFamily="2" charset="2"/>
              <a:buChar char="ü"/>
            </a:pP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Ruchowi</a:t>
            </a:r>
            <a:r>
              <a:rPr lang="pl-PL" sz="2000" dirty="0" smtClean="0"/>
              <a:t> </a:t>
            </a:r>
            <a:r>
              <a:rPr lang="pl-PL" sz="2800" dirty="0" smtClean="0"/>
              <a:t>oporu odcięto dopływ wody i prądu,</a:t>
            </a:r>
          </a:p>
          <a:p>
            <a:pPr>
              <a:buFont typeface="Wingdings" pitchFamily="2" charset="2"/>
              <a:buChar char="ü"/>
            </a:pPr>
            <a:endParaRPr lang="pl-PL" sz="28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Siły bezpieczeństwa konfiskowały dobra     cywilne oraz żywność </a:t>
            </a:r>
          </a:p>
          <a:p>
            <a:endParaRPr lang="pl-PL" dirty="0"/>
          </a:p>
        </p:txBody>
      </p:sp>
      <p:pic>
        <p:nvPicPr>
          <p:cNvPr id="24578" name="Picture 2" descr="https://upload.wikimedia.org/wikipedia/commons/thumb/9/94/Syria.BasharAlAssad.jpg/170px-Syria.BasharAlAs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1619250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d pięciu lat propaganda NATO karmi nas kłamstwami w sprawie Syrii. -  Medium Publi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86409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Powstanie wybuchło 15 marca 2011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37444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000" dirty="0" smtClean="0"/>
              <a:t>       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Armia atakowała rakietami</a:t>
            </a:r>
            <a:r>
              <a:rPr lang="pl-PL" sz="2800" dirty="0" smtClean="0"/>
              <a:t>, pociskami moździerzowymi oraz czołgowymi dzielnice mieszkalne, w wyniku czego śmierć poniosło kilkaset </a:t>
            </a:r>
            <a:r>
              <a:rPr lang="pl-PL" sz="2800" dirty="0" smtClean="0"/>
              <a:t>cywilów,</a:t>
            </a:r>
          </a:p>
          <a:p>
            <a:pPr>
              <a:buFont typeface="Wingdings" pitchFamily="2" charset="2"/>
              <a:buChar char="ü"/>
            </a:pPr>
            <a:endParaRPr lang="pl-PL" sz="28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Te wydarzenia wzbudziły oburzenie opinii międzynarodowej,</a:t>
            </a:r>
          </a:p>
          <a:p>
            <a:pPr>
              <a:buFont typeface="Wingdings" pitchFamily="2" charset="2"/>
              <a:buChar char="ü"/>
            </a:pPr>
            <a:endParaRPr lang="pl-PL" sz="28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 Weto Rosji </a:t>
            </a:r>
            <a:r>
              <a:rPr lang="pl-PL" sz="2800" dirty="0" smtClean="0"/>
              <a:t>i Chin na forum Rady Bezpieczeństwa ONZ </a:t>
            </a:r>
            <a:r>
              <a:rPr lang="pl-PL" sz="2800" dirty="0" smtClean="0"/>
              <a:t>nie pozwoliło na przyjęcie rezolucji potępiających </a:t>
            </a:r>
            <a:r>
              <a:rPr lang="pl-PL" sz="2800" dirty="0" smtClean="0"/>
              <a:t>reżim </a:t>
            </a:r>
            <a:r>
              <a:rPr lang="pl-PL" sz="2800" dirty="0" err="1" smtClean="0"/>
              <a:t>Asada</a:t>
            </a:r>
            <a:r>
              <a:rPr lang="pl-PL" sz="2000" dirty="0" smtClean="0"/>
              <a:t>.</a:t>
            </a: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836712"/>
            <a:ext cx="7128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21 marca </a:t>
            </a:r>
            <a:r>
              <a:rPr lang="pl-PL" sz="3200" b="1" dirty="0" smtClean="0"/>
              <a:t>2012</a:t>
            </a:r>
          </a:p>
          <a:p>
            <a:endParaRPr lang="pl-PL" dirty="0" smtClean="0"/>
          </a:p>
          <a:p>
            <a:r>
              <a:rPr lang="pl-PL" sz="2400" dirty="0" smtClean="0"/>
              <a:t>Rada Bezpieczeństwa ONZ przyjmuje sześciopunktowy </a:t>
            </a:r>
            <a:r>
              <a:rPr lang="pl-PL" sz="2400" dirty="0" smtClean="0"/>
              <a:t>plan pokojowy projektu Kofiego </a:t>
            </a:r>
            <a:r>
              <a:rPr lang="pl-PL" sz="2400" dirty="0" smtClean="0"/>
              <a:t>Annana, </a:t>
            </a:r>
            <a:r>
              <a:rPr lang="pl-PL" sz="2400" dirty="0" smtClean="0"/>
              <a:t>mający na celu zakończenie konfliktu</a:t>
            </a:r>
            <a:endParaRPr lang="pl-PL" sz="2400" dirty="0"/>
          </a:p>
        </p:txBody>
      </p:sp>
      <p:pic>
        <p:nvPicPr>
          <p:cNvPr id="3" name="Symbol zastępczy zawartości 4" descr="smu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1" y="2996952"/>
            <a:ext cx="5473691" cy="364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851</Words>
  <Application>Microsoft Office PowerPoint</Application>
  <PresentationFormat>Pokaz na ekranie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Wojna w Syrii</vt:lpstr>
      <vt:lpstr>Położenie Syrii </vt:lpstr>
      <vt:lpstr>Slajd 3</vt:lpstr>
      <vt:lpstr>Slajd 4</vt:lpstr>
      <vt:lpstr>Slajd 5</vt:lpstr>
      <vt:lpstr>Slajd 6</vt:lpstr>
      <vt:lpstr>Slajd 7</vt:lpstr>
      <vt:lpstr>Powstanie wybuchło 15 marca 2011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Wojna w Syrii</dc:title>
  <dc:creator>Microsoft</dc:creator>
  <cp:lastModifiedBy>Microsoft</cp:lastModifiedBy>
  <cp:revision>27</cp:revision>
  <dcterms:created xsi:type="dcterms:W3CDTF">2021-03-13T12:58:13Z</dcterms:created>
  <dcterms:modified xsi:type="dcterms:W3CDTF">2021-03-15T18:30:21Z</dcterms:modified>
</cp:coreProperties>
</file>