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6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86E0B-27C8-4B42-BA14-770C867F98B8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B889C2F-FF93-422E-AB7B-286FFDC5DBC7}">
      <dgm:prSet/>
      <dgm:spPr/>
      <dgm:t>
        <a:bodyPr/>
        <a:lstStyle/>
        <a:p>
          <a:r>
            <a:rPr lang="en-US" dirty="0"/>
            <a:t>ubóstwo;</a:t>
          </a:r>
        </a:p>
      </dgm:t>
    </dgm:pt>
    <dgm:pt modelId="{569B8891-95D9-467F-8F1D-10ED4FB8ED60}" type="parTrans" cxnId="{19507A1F-E272-450E-A0AA-054EAFDF4042}">
      <dgm:prSet/>
      <dgm:spPr/>
      <dgm:t>
        <a:bodyPr/>
        <a:lstStyle/>
        <a:p>
          <a:endParaRPr lang="en-US"/>
        </a:p>
      </dgm:t>
    </dgm:pt>
    <dgm:pt modelId="{F733C3E3-9195-43BC-9FC3-7D6809B698A0}" type="sibTrans" cxnId="{19507A1F-E272-450E-A0AA-054EAFDF4042}">
      <dgm:prSet/>
      <dgm:spPr/>
      <dgm:t>
        <a:bodyPr/>
        <a:lstStyle/>
        <a:p>
          <a:endParaRPr lang="en-US"/>
        </a:p>
      </dgm:t>
    </dgm:pt>
    <dgm:pt modelId="{D4BDADF0-ACD9-4841-958C-735EFB86088F}">
      <dgm:prSet/>
      <dgm:spPr/>
      <dgm:t>
        <a:bodyPr/>
        <a:lstStyle/>
        <a:p>
          <a:r>
            <a:rPr lang="en-US" dirty="0"/>
            <a:t>migracje;</a:t>
          </a:r>
        </a:p>
      </dgm:t>
    </dgm:pt>
    <dgm:pt modelId="{C89FF88B-9C50-4D8F-8026-179B2D2E5495}" type="parTrans" cxnId="{27E60F7D-2358-46C1-9FE3-2CB885B59E25}">
      <dgm:prSet/>
      <dgm:spPr/>
      <dgm:t>
        <a:bodyPr/>
        <a:lstStyle/>
        <a:p>
          <a:endParaRPr lang="en-US"/>
        </a:p>
      </dgm:t>
    </dgm:pt>
    <dgm:pt modelId="{43230AEB-6DDD-49DD-8D3E-87F633D22A01}" type="sibTrans" cxnId="{27E60F7D-2358-46C1-9FE3-2CB885B59E25}">
      <dgm:prSet/>
      <dgm:spPr/>
      <dgm:t>
        <a:bodyPr/>
        <a:lstStyle/>
        <a:p>
          <a:endParaRPr lang="en-US"/>
        </a:p>
      </dgm:t>
    </dgm:pt>
    <dgm:pt modelId="{0C3AAF50-45AC-4021-8605-EF67C9CB723D}">
      <dgm:prSet/>
      <dgm:spPr/>
      <dgm:t>
        <a:bodyPr/>
        <a:lstStyle/>
        <a:p>
          <a:r>
            <a:rPr lang="en-US" dirty="0"/>
            <a:t>walka o zasoby;</a:t>
          </a:r>
        </a:p>
      </dgm:t>
    </dgm:pt>
    <dgm:pt modelId="{ABDEB63A-0BBA-4375-BE9E-35EDB38BB3DB}" type="parTrans" cxnId="{041CF7BC-0E73-41FA-AE6B-6D1F4D5EF943}">
      <dgm:prSet/>
      <dgm:spPr/>
      <dgm:t>
        <a:bodyPr/>
        <a:lstStyle/>
        <a:p>
          <a:endParaRPr lang="en-US"/>
        </a:p>
      </dgm:t>
    </dgm:pt>
    <dgm:pt modelId="{8905505D-0D0D-4602-B2AF-5399838E9ED6}" type="sibTrans" cxnId="{041CF7BC-0E73-41FA-AE6B-6D1F4D5EF943}">
      <dgm:prSet/>
      <dgm:spPr/>
      <dgm:t>
        <a:bodyPr/>
        <a:lstStyle/>
        <a:p>
          <a:endParaRPr lang="en-US"/>
        </a:p>
      </dgm:t>
    </dgm:pt>
    <dgm:pt modelId="{A0FB653B-C7CD-423B-B004-F4EF0E1564F8}">
      <dgm:prSet/>
      <dgm:spPr/>
      <dgm:t>
        <a:bodyPr/>
        <a:lstStyle/>
        <a:p>
          <a:r>
            <a:rPr lang="en-US"/>
            <a:t>zmiany klimatyczne;</a:t>
          </a:r>
        </a:p>
      </dgm:t>
    </dgm:pt>
    <dgm:pt modelId="{B5D30416-D902-4724-A872-191DE8F228DE}" type="parTrans" cxnId="{2A7970CC-C8D1-43B6-BCD4-A011CD29D250}">
      <dgm:prSet/>
      <dgm:spPr/>
      <dgm:t>
        <a:bodyPr/>
        <a:lstStyle/>
        <a:p>
          <a:endParaRPr lang="en-US"/>
        </a:p>
      </dgm:t>
    </dgm:pt>
    <dgm:pt modelId="{13AC69FE-4C07-44A3-8F03-7C8AFB33EC2F}" type="sibTrans" cxnId="{2A7970CC-C8D1-43B6-BCD4-A011CD29D250}">
      <dgm:prSet/>
      <dgm:spPr/>
      <dgm:t>
        <a:bodyPr/>
        <a:lstStyle/>
        <a:p>
          <a:endParaRPr lang="en-US"/>
        </a:p>
      </dgm:t>
    </dgm:pt>
    <dgm:pt modelId="{7E8722F6-9A5C-48CA-A5FF-5CA91932D915}">
      <dgm:prSet/>
      <dgm:spPr/>
      <dgm:t>
        <a:bodyPr/>
        <a:lstStyle/>
        <a:p>
          <a:r>
            <a:rPr lang="en-US" dirty="0"/>
            <a:t>konflikty zbrojne;</a:t>
          </a:r>
        </a:p>
      </dgm:t>
    </dgm:pt>
    <dgm:pt modelId="{4669FCD7-2401-460A-8BAF-2EC530FCEF31}" type="parTrans" cxnId="{86B82303-DC3C-4FF8-BE96-1673FD799B3A}">
      <dgm:prSet/>
      <dgm:spPr/>
      <dgm:t>
        <a:bodyPr/>
        <a:lstStyle/>
        <a:p>
          <a:endParaRPr lang="en-US"/>
        </a:p>
      </dgm:t>
    </dgm:pt>
    <dgm:pt modelId="{D0ABE7AD-167F-4C09-9933-B8D9A47367C5}" type="sibTrans" cxnId="{86B82303-DC3C-4FF8-BE96-1673FD799B3A}">
      <dgm:prSet/>
      <dgm:spPr/>
      <dgm:t>
        <a:bodyPr/>
        <a:lstStyle/>
        <a:p>
          <a:endParaRPr lang="en-US"/>
        </a:p>
      </dgm:t>
    </dgm:pt>
    <dgm:pt modelId="{ADC29605-649F-4141-A5B4-10783C057F05}">
      <dgm:prSet/>
      <dgm:spPr/>
      <dgm:t>
        <a:bodyPr/>
        <a:lstStyle/>
        <a:p>
          <a:r>
            <a:rPr lang="en-US"/>
            <a:t>uchodźctwo;</a:t>
          </a:r>
        </a:p>
      </dgm:t>
    </dgm:pt>
    <dgm:pt modelId="{B93E6662-8C66-422B-9D1F-69E898A7227A}" type="parTrans" cxnId="{53CDB23B-7BEB-457A-8AD1-D66C2313E5D7}">
      <dgm:prSet/>
      <dgm:spPr/>
      <dgm:t>
        <a:bodyPr/>
        <a:lstStyle/>
        <a:p>
          <a:endParaRPr lang="en-US"/>
        </a:p>
      </dgm:t>
    </dgm:pt>
    <dgm:pt modelId="{B2ECBAD1-FDFC-4C93-96E6-0E863A8137BC}" type="sibTrans" cxnId="{53CDB23B-7BEB-457A-8AD1-D66C2313E5D7}">
      <dgm:prSet/>
      <dgm:spPr/>
      <dgm:t>
        <a:bodyPr/>
        <a:lstStyle/>
        <a:p>
          <a:endParaRPr lang="en-US"/>
        </a:p>
      </dgm:t>
    </dgm:pt>
    <dgm:pt modelId="{3122B974-DB88-42E2-B90A-D97C195A6A96}">
      <dgm:prSet/>
      <dgm:spPr/>
      <dgm:t>
        <a:bodyPr/>
        <a:lstStyle/>
        <a:p>
          <a:r>
            <a:rPr lang="en-US"/>
            <a:t>brak pomocy państwa;</a:t>
          </a:r>
        </a:p>
      </dgm:t>
    </dgm:pt>
    <dgm:pt modelId="{BFF89828-C539-4DD1-BA5D-36B481BAB794}" type="parTrans" cxnId="{9E0E29C4-C675-4DB3-9BC8-DDAC82C971E1}">
      <dgm:prSet/>
      <dgm:spPr/>
      <dgm:t>
        <a:bodyPr/>
        <a:lstStyle/>
        <a:p>
          <a:endParaRPr lang="en-US"/>
        </a:p>
      </dgm:t>
    </dgm:pt>
    <dgm:pt modelId="{35C00EB9-60C2-42E2-A3B7-6789C9918A9A}" type="sibTrans" cxnId="{9E0E29C4-C675-4DB3-9BC8-DDAC82C971E1}">
      <dgm:prSet/>
      <dgm:spPr/>
      <dgm:t>
        <a:bodyPr/>
        <a:lstStyle/>
        <a:p>
          <a:endParaRPr lang="en-US"/>
        </a:p>
      </dgm:t>
    </dgm:pt>
    <dgm:pt modelId="{9D6A6E32-1F56-4C03-9BD1-3726CA87D0BF}">
      <dgm:prSet/>
      <dgm:spPr/>
      <dgm:t>
        <a:bodyPr/>
        <a:lstStyle/>
        <a:p>
          <a:r>
            <a:rPr lang="en-US"/>
            <a:t>handel międzynarodowy;</a:t>
          </a:r>
        </a:p>
      </dgm:t>
    </dgm:pt>
    <dgm:pt modelId="{AF3B69A0-26A8-47BA-9988-3BFF341A2516}" type="parTrans" cxnId="{CEFEC347-8526-4AD7-81AF-2C54F4416C15}">
      <dgm:prSet/>
      <dgm:spPr/>
      <dgm:t>
        <a:bodyPr/>
        <a:lstStyle/>
        <a:p>
          <a:endParaRPr lang="en-US"/>
        </a:p>
      </dgm:t>
    </dgm:pt>
    <dgm:pt modelId="{00592E20-8424-4140-A440-F84F6CC673B4}" type="sibTrans" cxnId="{CEFEC347-8526-4AD7-81AF-2C54F4416C15}">
      <dgm:prSet/>
      <dgm:spPr/>
      <dgm:t>
        <a:bodyPr/>
        <a:lstStyle/>
        <a:p>
          <a:endParaRPr lang="en-US"/>
        </a:p>
      </dgm:t>
    </dgm:pt>
    <dgm:pt modelId="{E5059068-7E4C-44E3-8C3E-5113ADC6BCDE}" type="pres">
      <dgm:prSet presAssocID="{5BB86E0B-27C8-4B42-BA14-770C867F98B8}" presName="linear" presStyleCnt="0">
        <dgm:presLayoutVars>
          <dgm:animLvl val="lvl"/>
          <dgm:resizeHandles val="exact"/>
        </dgm:presLayoutVars>
      </dgm:prSet>
      <dgm:spPr/>
    </dgm:pt>
    <dgm:pt modelId="{DB01A039-41D6-4821-8142-833B577F4CFB}" type="pres">
      <dgm:prSet presAssocID="{CB889C2F-FF93-422E-AB7B-286FFDC5DBC7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CE654040-2D79-4DE8-BFE5-253D84EDE24A}" type="pres">
      <dgm:prSet presAssocID="{F733C3E3-9195-43BC-9FC3-7D6809B698A0}" presName="spacer" presStyleCnt="0"/>
      <dgm:spPr/>
    </dgm:pt>
    <dgm:pt modelId="{43F10456-3048-4D33-BA30-5140006F780B}" type="pres">
      <dgm:prSet presAssocID="{D4BDADF0-ACD9-4841-958C-735EFB86088F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15E6AB49-8962-4BCD-A80F-150C8630D0CB}" type="pres">
      <dgm:prSet presAssocID="{43230AEB-6DDD-49DD-8D3E-87F633D22A01}" presName="spacer" presStyleCnt="0"/>
      <dgm:spPr/>
    </dgm:pt>
    <dgm:pt modelId="{F7C688CB-1A37-4E1D-8D6B-40F68B97691A}" type="pres">
      <dgm:prSet presAssocID="{0C3AAF50-45AC-4021-8605-EF67C9CB723D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FFDE6B15-55D4-4B10-8CCD-13EBE32AB24E}" type="pres">
      <dgm:prSet presAssocID="{8905505D-0D0D-4602-B2AF-5399838E9ED6}" presName="spacer" presStyleCnt="0"/>
      <dgm:spPr/>
    </dgm:pt>
    <dgm:pt modelId="{6692F4F2-ECED-41C0-B7BC-463B459416C3}" type="pres">
      <dgm:prSet presAssocID="{A0FB653B-C7CD-423B-B004-F4EF0E1564F8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8E520571-E553-4CE2-98A1-9E718901622F}" type="pres">
      <dgm:prSet presAssocID="{13AC69FE-4C07-44A3-8F03-7C8AFB33EC2F}" presName="spacer" presStyleCnt="0"/>
      <dgm:spPr/>
    </dgm:pt>
    <dgm:pt modelId="{C78114C1-D9ED-4489-BAD5-44B65C23A480}" type="pres">
      <dgm:prSet presAssocID="{7E8722F6-9A5C-48CA-A5FF-5CA91932D915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1E6F511A-06CF-4A0A-976E-B13FCB409160}" type="pres">
      <dgm:prSet presAssocID="{D0ABE7AD-167F-4C09-9933-B8D9A47367C5}" presName="spacer" presStyleCnt="0"/>
      <dgm:spPr/>
    </dgm:pt>
    <dgm:pt modelId="{0DFCA145-BCA0-4336-AA65-DBBAAE784227}" type="pres">
      <dgm:prSet presAssocID="{ADC29605-649F-4141-A5B4-10783C057F05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F7FF45B9-CC95-440D-BBCB-3CB5879A67F0}" type="pres">
      <dgm:prSet presAssocID="{B2ECBAD1-FDFC-4C93-96E6-0E863A8137BC}" presName="spacer" presStyleCnt="0"/>
      <dgm:spPr/>
    </dgm:pt>
    <dgm:pt modelId="{C8F287D5-6F39-44B5-99B3-D08F6F8ACABE}" type="pres">
      <dgm:prSet presAssocID="{3122B974-DB88-42E2-B90A-D97C195A6A9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CFCAA7D-C0DF-4613-9A55-CAFE3BB272BD}" type="pres">
      <dgm:prSet presAssocID="{35C00EB9-60C2-42E2-A3B7-6789C9918A9A}" presName="spacer" presStyleCnt="0"/>
      <dgm:spPr/>
    </dgm:pt>
    <dgm:pt modelId="{0A1C0BE2-80FB-4FFF-A19E-9DC9B3DF735D}" type="pres">
      <dgm:prSet presAssocID="{9D6A6E32-1F56-4C03-9BD1-3726CA87D0BF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86B82303-DC3C-4FF8-BE96-1673FD799B3A}" srcId="{5BB86E0B-27C8-4B42-BA14-770C867F98B8}" destId="{7E8722F6-9A5C-48CA-A5FF-5CA91932D915}" srcOrd="4" destOrd="0" parTransId="{4669FCD7-2401-460A-8BAF-2EC530FCEF31}" sibTransId="{D0ABE7AD-167F-4C09-9933-B8D9A47367C5}"/>
    <dgm:cxn modelId="{F899A619-8AEA-419F-83C6-CE1F40FD57F3}" type="presOf" srcId="{A0FB653B-C7CD-423B-B004-F4EF0E1564F8}" destId="{6692F4F2-ECED-41C0-B7BC-463B459416C3}" srcOrd="0" destOrd="0" presId="urn:microsoft.com/office/officeart/2005/8/layout/vList2"/>
    <dgm:cxn modelId="{19507A1F-E272-450E-A0AA-054EAFDF4042}" srcId="{5BB86E0B-27C8-4B42-BA14-770C867F98B8}" destId="{CB889C2F-FF93-422E-AB7B-286FFDC5DBC7}" srcOrd="0" destOrd="0" parTransId="{569B8891-95D9-467F-8F1D-10ED4FB8ED60}" sibTransId="{F733C3E3-9195-43BC-9FC3-7D6809B698A0}"/>
    <dgm:cxn modelId="{53CDB23B-7BEB-457A-8AD1-D66C2313E5D7}" srcId="{5BB86E0B-27C8-4B42-BA14-770C867F98B8}" destId="{ADC29605-649F-4141-A5B4-10783C057F05}" srcOrd="5" destOrd="0" parTransId="{B93E6662-8C66-422B-9D1F-69E898A7227A}" sibTransId="{B2ECBAD1-FDFC-4C93-96E6-0E863A8137BC}"/>
    <dgm:cxn modelId="{CEFEC347-8526-4AD7-81AF-2C54F4416C15}" srcId="{5BB86E0B-27C8-4B42-BA14-770C867F98B8}" destId="{9D6A6E32-1F56-4C03-9BD1-3726CA87D0BF}" srcOrd="7" destOrd="0" parTransId="{AF3B69A0-26A8-47BA-9988-3BFF341A2516}" sibTransId="{00592E20-8424-4140-A440-F84F6CC673B4}"/>
    <dgm:cxn modelId="{88793E6A-3C8B-4412-999C-4736C2C738BE}" type="presOf" srcId="{7E8722F6-9A5C-48CA-A5FF-5CA91932D915}" destId="{C78114C1-D9ED-4489-BAD5-44B65C23A480}" srcOrd="0" destOrd="0" presId="urn:microsoft.com/office/officeart/2005/8/layout/vList2"/>
    <dgm:cxn modelId="{20CFDB6E-1DA1-40C2-8BD8-592058282F12}" type="presOf" srcId="{CB889C2F-FF93-422E-AB7B-286FFDC5DBC7}" destId="{DB01A039-41D6-4821-8142-833B577F4CFB}" srcOrd="0" destOrd="0" presId="urn:microsoft.com/office/officeart/2005/8/layout/vList2"/>
    <dgm:cxn modelId="{6E79297B-0BE9-4110-95EA-DFCEE60E9EB1}" type="presOf" srcId="{9D6A6E32-1F56-4C03-9BD1-3726CA87D0BF}" destId="{0A1C0BE2-80FB-4FFF-A19E-9DC9B3DF735D}" srcOrd="0" destOrd="0" presId="urn:microsoft.com/office/officeart/2005/8/layout/vList2"/>
    <dgm:cxn modelId="{27E60F7D-2358-46C1-9FE3-2CB885B59E25}" srcId="{5BB86E0B-27C8-4B42-BA14-770C867F98B8}" destId="{D4BDADF0-ACD9-4841-958C-735EFB86088F}" srcOrd="1" destOrd="0" parTransId="{C89FF88B-9C50-4D8F-8026-179B2D2E5495}" sibTransId="{43230AEB-6DDD-49DD-8D3E-87F633D22A01}"/>
    <dgm:cxn modelId="{81E8C696-2961-4ECD-824B-761A6AC1AD31}" type="presOf" srcId="{5BB86E0B-27C8-4B42-BA14-770C867F98B8}" destId="{E5059068-7E4C-44E3-8C3E-5113ADC6BCDE}" srcOrd="0" destOrd="0" presId="urn:microsoft.com/office/officeart/2005/8/layout/vList2"/>
    <dgm:cxn modelId="{041CF7BC-0E73-41FA-AE6B-6D1F4D5EF943}" srcId="{5BB86E0B-27C8-4B42-BA14-770C867F98B8}" destId="{0C3AAF50-45AC-4021-8605-EF67C9CB723D}" srcOrd="2" destOrd="0" parTransId="{ABDEB63A-0BBA-4375-BE9E-35EDB38BB3DB}" sibTransId="{8905505D-0D0D-4602-B2AF-5399838E9ED6}"/>
    <dgm:cxn modelId="{DF332BC2-641B-498C-8102-D7F44D2AD01A}" type="presOf" srcId="{ADC29605-649F-4141-A5B4-10783C057F05}" destId="{0DFCA145-BCA0-4336-AA65-DBBAAE784227}" srcOrd="0" destOrd="0" presId="urn:microsoft.com/office/officeart/2005/8/layout/vList2"/>
    <dgm:cxn modelId="{9E0E29C4-C675-4DB3-9BC8-DDAC82C971E1}" srcId="{5BB86E0B-27C8-4B42-BA14-770C867F98B8}" destId="{3122B974-DB88-42E2-B90A-D97C195A6A96}" srcOrd="6" destOrd="0" parTransId="{BFF89828-C539-4DD1-BA5D-36B481BAB794}" sibTransId="{35C00EB9-60C2-42E2-A3B7-6789C9918A9A}"/>
    <dgm:cxn modelId="{EC1981C4-1C0E-4C90-9AF4-C5F6B293303B}" type="presOf" srcId="{3122B974-DB88-42E2-B90A-D97C195A6A96}" destId="{C8F287D5-6F39-44B5-99B3-D08F6F8ACABE}" srcOrd="0" destOrd="0" presId="urn:microsoft.com/office/officeart/2005/8/layout/vList2"/>
    <dgm:cxn modelId="{2A7970CC-C8D1-43B6-BCD4-A011CD29D250}" srcId="{5BB86E0B-27C8-4B42-BA14-770C867F98B8}" destId="{A0FB653B-C7CD-423B-B004-F4EF0E1564F8}" srcOrd="3" destOrd="0" parTransId="{B5D30416-D902-4724-A872-191DE8F228DE}" sibTransId="{13AC69FE-4C07-44A3-8F03-7C8AFB33EC2F}"/>
    <dgm:cxn modelId="{7071F2E0-6415-4D92-A55D-F696512B2E24}" type="presOf" srcId="{0C3AAF50-45AC-4021-8605-EF67C9CB723D}" destId="{F7C688CB-1A37-4E1D-8D6B-40F68B97691A}" srcOrd="0" destOrd="0" presId="urn:microsoft.com/office/officeart/2005/8/layout/vList2"/>
    <dgm:cxn modelId="{527F61F8-2E99-41E3-AAB9-8A1E906B51FB}" type="presOf" srcId="{D4BDADF0-ACD9-4841-958C-735EFB86088F}" destId="{43F10456-3048-4D33-BA30-5140006F780B}" srcOrd="0" destOrd="0" presId="urn:microsoft.com/office/officeart/2005/8/layout/vList2"/>
    <dgm:cxn modelId="{DE96E891-B1FB-4F3E-9DED-7996DC5DF3CE}" type="presParOf" srcId="{E5059068-7E4C-44E3-8C3E-5113ADC6BCDE}" destId="{DB01A039-41D6-4821-8142-833B577F4CFB}" srcOrd="0" destOrd="0" presId="urn:microsoft.com/office/officeart/2005/8/layout/vList2"/>
    <dgm:cxn modelId="{0FB166F7-2A3B-4E5F-90CD-260B9DD913C2}" type="presParOf" srcId="{E5059068-7E4C-44E3-8C3E-5113ADC6BCDE}" destId="{CE654040-2D79-4DE8-BFE5-253D84EDE24A}" srcOrd="1" destOrd="0" presId="urn:microsoft.com/office/officeart/2005/8/layout/vList2"/>
    <dgm:cxn modelId="{8666E6AA-5E51-483C-A93F-B2C3ABB675AB}" type="presParOf" srcId="{E5059068-7E4C-44E3-8C3E-5113ADC6BCDE}" destId="{43F10456-3048-4D33-BA30-5140006F780B}" srcOrd="2" destOrd="0" presId="urn:microsoft.com/office/officeart/2005/8/layout/vList2"/>
    <dgm:cxn modelId="{19D6D191-C632-4029-8425-7BEFBE7EC10D}" type="presParOf" srcId="{E5059068-7E4C-44E3-8C3E-5113ADC6BCDE}" destId="{15E6AB49-8962-4BCD-A80F-150C8630D0CB}" srcOrd="3" destOrd="0" presId="urn:microsoft.com/office/officeart/2005/8/layout/vList2"/>
    <dgm:cxn modelId="{274CF55D-17F6-43CB-924C-7D710A328D58}" type="presParOf" srcId="{E5059068-7E4C-44E3-8C3E-5113ADC6BCDE}" destId="{F7C688CB-1A37-4E1D-8D6B-40F68B97691A}" srcOrd="4" destOrd="0" presId="urn:microsoft.com/office/officeart/2005/8/layout/vList2"/>
    <dgm:cxn modelId="{22540A13-F088-4702-B762-652D06F4CEE6}" type="presParOf" srcId="{E5059068-7E4C-44E3-8C3E-5113ADC6BCDE}" destId="{FFDE6B15-55D4-4B10-8CCD-13EBE32AB24E}" srcOrd="5" destOrd="0" presId="urn:microsoft.com/office/officeart/2005/8/layout/vList2"/>
    <dgm:cxn modelId="{E8387920-6B3A-4759-B115-91818F05868F}" type="presParOf" srcId="{E5059068-7E4C-44E3-8C3E-5113ADC6BCDE}" destId="{6692F4F2-ECED-41C0-B7BC-463B459416C3}" srcOrd="6" destOrd="0" presId="urn:microsoft.com/office/officeart/2005/8/layout/vList2"/>
    <dgm:cxn modelId="{88FF7412-AF81-405A-843A-B384FB7D8CB9}" type="presParOf" srcId="{E5059068-7E4C-44E3-8C3E-5113ADC6BCDE}" destId="{8E520571-E553-4CE2-98A1-9E718901622F}" srcOrd="7" destOrd="0" presId="urn:microsoft.com/office/officeart/2005/8/layout/vList2"/>
    <dgm:cxn modelId="{26EFC187-6768-4BF9-95CA-A6F2784276CD}" type="presParOf" srcId="{E5059068-7E4C-44E3-8C3E-5113ADC6BCDE}" destId="{C78114C1-D9ED-4489-BAD5-44B65C23A480}" srcOrd="8" destOrd="0" presId="urn:microsoft.com/office/officeart/2005/8/layout/vList2"/>
    <dgm:cxn modelId="{61B3AB13-BA05-4A9B-905E-635F26B64966}" type="presParOf" srcId="{E5059068-7E4C-44E3-8C3E-5113ADC6BCDE}" destId="{1E6F511A-06CF-4A0A-976E-B13FCB409160}" srcOrd="9" destOrd="0" presId="urn:microsoft.com/office/officeart/2005/8/layout/vList2"/>
    <dgm:cxn modelId="{E56B6694-3522-4135-B3F5-80D63436EC56}" type="presParOf" srcId="{E5059068-7E4C-44E3-8C3E-5113ADC6BCDE}" destId="{0DFCA145-BCA0-4336-AA65-DBBAAE784227}" srcOrd="10" destOrd="0" presId="urn:microsoft.com/office/officeart/2005/8/layout/vList2"/>
    <dgm:cxn modelId="{1D56F80F-B747-4D29-BCAF-927254A1D488}" type="presParOf" srcId="{E5059068-7E4C-44E3-8C3E-5113ADC6BCDE}" destId="{F7FF45B9-CC95-440D-BBCB-3CB5879A67F0}" srcOrd="11" destOrd="0" presId="urn:microsoft.com/office/officeart/2005/8/layout/vList2"/>
    <dgm:cxn modelId="{058B68E9-58F3-484F-808C-B366DD148E5A}" type="presParOf" srcId="{E5059068-7E4C-44E3-8C3E-5113ADC6BCDE}" destId="{C8F287D5-6F39-44B5-99B3-D08F6F8ACABE}" srcOrd="12" destOrd="0" presId="urn:microsoft.com/office/officeart/2005/8/layout/vList2"/>
    <dgm:cxn modelId="{CF279F44-131A-42AC-B138-0E401CAE5B16}" type="presParOf" srcId="{E5059068-7E4C-44E3-8C3E-5113ADC6BCDE}" destId="{FCFCAA7D-C0DF-4613-9A55-CAFE3BB272BD}" srcOrd="13" destOrd="0" presId="urn:microsoft.com/office/officeart/2005/8/layout/vList2"/>
    <dgm:cxn modelId="{2479DCED-D9B6-4C3B-9A42-60D18CA16260}" type="presParOf" srcId="{E5059068-7E4C-44E3-8C3E-5113ADC6BCDE}" destId="{0A1C0BE2-80FB-4FFF-A19E-9DC9B3DF735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1A039-41D6-4821-8142-833B577F4CFB}">
      <dsp:nvSpPr>
        <dsp:cNvPr id="0" name=""/>
        <dsp:cNvSpPr/>
      </dsp:nvSpPr>
      <dsp:spPr>
        <a:xfrm>
          <a:off x="0" y="58272"/>
          <a:ext cx="6743700" cy="491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ubóstwo;</a:t>
          </a:r>
        </a:p>
      </dsp:txBody>
      <dsp:txXfrm>
        <a:off x="23988" y="82260"/>
        <a:ext cx="6695724" cy="443423"/>
      </dsp:txXfrm>
    </dsp:sp>
    <dsp:sp modelId="{43F10456-3048-4D33-BA30-5140006F780B}">
      <dsp:nvSpPr>
        <dsp:cNvPr id="0" name=""/>
        <dsp:cNvSpPr/>
      </dsp:nvSpPr>
      <dsp:spPr>
        <a:xfrm>
          <a:off x="0" y="610152"/>
          <a:ext cx="6743700" cy="4913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migracje;</a:t>
          </a:r>
        </a:p>
      </dsp:txBody>
      <dsp:txXfrm>
        <a:off x="23988" y="634140"/>
        <a:ext cx="6695724" cy="443423"/>
      </dsp:txXfrm>
    </dsp:sp>
    <dsp:sp modelId="{F7C688CB-1A37-4E1D-8D6B-40F68B97691A}">
      <dsp:nvSpPr>
        <dsp:cNvPr id="0" name=""/>
        <dsp:cNvSpPr/>
      </dsp:nvSpPr>
      <dsp:spPr>
        <a:xfrm>
          <a:off x="0" y="1162032"/>
          <a:ext cx="6743700" cy="4913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walka o zasoby;</a:t>
          </a:r>
        </a:p>
      </dsp:txBody>
      <dsp:txXfrm>
        <a:off x="23988" y="1186020"/>
        <a:ext cx="6695724" cy="443423"/>
      </dsp:txXfrm>
    </dsp:sp>
    <dsp:sp modelId="{6692F4F2-ECED-41C0-B7BC-463B459416C3}">
      <dsp:nvSpPr>
        <dsp:cNvPr id="0" name=""/>
        <dsp:cNvSpPr/>
      </dsp:nvSpPr>
      <dsp:spPr>
        <a:xfrm>
          <a:off x="0" y="1713912"/>
          <a:ext cx="6743700" cy="4913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zmiany klimatyczne;</a:t>
          </a:r>
        </a:p>
      </dsp:txBody>
      <dsp:txXfrm>
        <a:off x="23988" y="1737900"/>
        <a:ext cx="6695724" cy="443423"/>
      </dsp:txXfrm>
    </dsp:sp>
    <dsp:sp modelId="{C78114C1-D9ED-4489-BAD5-44B65C23A480}">
      <dsp:nvSpPr>
        <dsp:cNvPr id="0" name=""/>
        <dsp:cNvSpPr/>
      </dsp:nvSpPr>
      <dsp:spPr>
        <a:xfrm>
          <a:off x="0" y="2265792"/>
          <a:ext cx="6743700" cy="49139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konflikty zbrojne;</a:t>
          </a:r>
        </a:p>
      </dsp:txBody>
      <dsp:txXfrm>
        <a:off x="23988" y="2289780"/>
        <a:ext cx="6695724" cy="443423"/>
      </dsp:txXfrm>
    </dsp:sp>
    <dsp:sp modelId="{0DFCA145-BCA0-4336-AA65-DBBAAE784227}">
      <dsp:nvSpPr>
        <dsp:cNvPr id="0" name=""/>
        <dsp:cNvSpPr/>
      </dsp:nvSpPr>
      <dsp:spPr>
        <a:xfrm>
          <a:off x="0" y="2817672"/>
          <a:ext cx="6743700" cy="491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uchodźctwo;</a:t>
          </a:r>
        </a:p>
      </dsp:txBody>
      <dsp:txXfrm>
        <a:off x="23988" y="2841660"/>
        <a:ext cx="6695724" cy="443423"/>
      </dsp:txXfrm>
    </dsp:sp>
    <dsp:sp modelId="{C8F287D5-6F39-44B5-99B3-D08F6F8ACABE}">
      <dsp:nvSpPr>
        <dsp:cNvPr id="0" name=""/>
        <dsp:cNvSpPr/>
      </dsp:nvSpPr>
      <dsp:spPr>
        <a:xfrm>
          <a:off x="0" y="3369552"/>
          <a:ext cx="6743700" cy="4913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brak pomocy państwa;</a:t>
          </a:r>
        </a:p>
      </dsp:txBody>
      <dsp:txXfrm>
        <a:off x="23988" y="3393540"/>
        <a:ext cx="6695724" cy="443423"/>
      </dsp:txXfrm>
    </dsp:sp>
    <dsp:sp modelId="{0A1C0BE2-80FB-4FFF-A19E-9DC9B3DF735D}">
      <dsp:nvSpPr>
        <dsp:cNvPr id="0" name=""/>
        <dsp:cNvSpPr/>
      </dsp:nvSpPr>
      <dsp:spPr>
        <a:xfrm>
          <a:off x="0" y="3921432"/>
          <a:ext cx="6743700" cy="4913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handel międzynarodowy;</a:t>
          </a:r>
        </a:p>
      </dsp:txBody>
      <dsp:txXfrm>
        <a:off x="23988" y="3945420"/>
        <a:ext cx="6695724" cy="443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7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6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1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3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8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5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12/21/2020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1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4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9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9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1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2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rost.pl/swiat/10152105/onz-821-mln-ludzi-na-swiecie-cierpi-glod-ta-liczba-wciaz-wzrasta.html" TargetMode="External"/><Relationship Id="rId2" Type="http://schemas.openxmlformats.org/officeDocument/2006/relationships/hyperlink" Target="https://pl.wikipedia.org/wiki/Kl%C4%99ska_g%C5%82o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29">
            <a:extLst>
              <a:ext uri="{FF2B5EF4-FFF2-40B4-BE49-F238E27FC236}">
                <a16:creationId xmlns:a16="http://schemas.microsoft.com/office/drawing/2014/main" id="{591C9781-1BFB-4400-A1AC-1BEAE6728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AB32CAD-5F08-4EE4-B80D-A9E62A650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67818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FE2F316-652C-483F-B90D-B9E56D9E5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552" y="1068571"/>
            <a:ext cx="5020236" cy="2360429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bg2"/>
                </a:solidFill>
              </a:rPr>
              <a:t>Głód</a:t>
            </a:r>
            <a:br>
              <a:rPr lang="pl-PL" sz="4400" dirty="0">
                <a:solidFill>
                  <a:schemeClr val="bg2"/>
                </a:solidFill>
              </a:rPr>
            </a:br>
            <a:r>
              <a:rPr lang="pl-PL" sz="3200" dirty="0">
                <a:solidFill>
                  <a:schemeClr val="bg2"/>
                </a:solidFill>
              </a:rPr>
              <a:t>na świecie</a:t>
            </a:r>
            <a:endParaRPr lang="pl-PL" sz="4400" dirty="0">
              <a:solidFill>
                <a:schemeClr val="bg2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FA44625-D532-41CF-B721-4D76F98DC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552" y="4114799"/>
            <a:ext cx="5144248" cy="137160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Sylwia Osiewicz 7b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46BAF0F-431C-4428-82DE-A595A5A9B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204" y="685800"/>
            <a:ext cx="419719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1F23531-53D2-4461-9397-6FCC5185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141" y="935670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pl-PL" dirty="0"/>
              <a:t>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8D320A-80BD-4403-B2EF-6DDCAE40F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142" y="2631558"/>
            <a:ext cx="9486901" cy="3540642"/>
          </a:xfrm>
        </p:spPr>
        <p:txBody>
          <a:bodyPr>
            <a:normAutofit/>
          </a:bodyPr>
          <a:lstStyle/>
          <a:p>
            <a:r>
              <a:rPr lang="pl-PL" sz="1400" dirty="0"/>
              <a:t>https://l.facebook.com/l.php?u=https%3A%2F%2Fglos.pl%2Fmiedzynarodowy-raport-690-milionow-ludzi-w-tym-191-milionow-dzieci-cierpi-glod-a-bedzie-jeszcze-gorzej%3Ffbclid%3DIwAR0oiYhn4DwP-Yvp4JUGe7hC-9ZKCdegN2jBnu7BW7M1Gsw_Kb_4TGcBJgk&amp;h=AT0CbjWNPGTPMFjYX5G12_sFoReRRMP64pz4ZqCVGj0AArlIRP3t2feRMLlG6o_kMnAYIPEakAy5BMKWWBazHqx5bVa6J1LvUY5gtFyhDRjY8xhQer4Umsq6sNM9PI61JbkeoA     </a:t>
            </a:r>
          </a:p>
          <a:p>
            <a:r>
              <a:rPr lang="pl-PL" sz="1400" dirty="0">
                <a:hlinkClick r:id="rId2"/>
              </a:rPr>
              <a:t>https://pl.wikipedia.org/wiki/Kl%C4%99ska_g%C5%82odu</a:t>
            </a:r>
            <a:r>
              <a:rPr lang="pl-PL" sz="1400" dirty="0"/>
              <a:t> </a:t>
            </a:r>
          </a:p>
          <a:p>
            <a:r>
              <a:rPr lang="pl-PL" sz="1400" dirty="0">
                <a:hlinkClick r:id="rId3"/>
              </a:rPr>
              <a:t>https://www.wprost.pl/swiat/10152105/onz-821-mln-ludzi-na-swiecie-cierpi-glod-ta-liczba-wciaz-wzrasta.html</a:t>
            </a:r>
            <a:r>
              <a:rPr lang="pl-PL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561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471BE74-3FFF-4DAF-8818-7DDFB614C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310915" cy="1010088"/>
          </a:xfrm>
        </p:spPr>
        <p:txBody>
          <a:bodyPr anchor="b">
            <a:normAutofit/>
          </a:bodyPr>
          <a:lstStyle/>
          <a:p>
            <a:pPr algn="ctr"/>
            <a:r>
              <a:rPr lang="pl-PL" dirty="0"/>
              <a:t>Co to jest głód?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91F797-E024-478A-8893-F15AA13B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1222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Głód: mocne odczucie związane z za małą lub żadną ilością pożywienia w organizmie. Głód odczuwamy z braku min. białek, cukrów, tłuszczy, soli mineralnych oraz witamin.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6D60282-6132-40C7-86F8-A198AA4B8CC0}"/>
              </a:ext>
            </a:extLst>
          </p:cNvPr>
          <p:cNvSpPr txBox="1"/>
          <p:nvPr/>
        </p:nvSpPr>
        <p:spPr>
          <a:xfrm>
            <a:off x="6115050" y="3749128"/>
            <a:ext cx="32250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Rodzaje głodu:</a:t>
            </a:r>
          </a:p>
          <a:p>
            <a:r>
              <a:rPr lang="pl-PL" dirty="0"/>
              <a:t>jawny - brak pożywienia</a:t>
            </a:r>
          </a:p>
          <a:p>
            <a:r>
              <a:rPr lang="pl-PL" dirty="0"/>
              <a:t>utajony - niedobór witamin i mikroelementów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CA1CC29-F5CC-4D05-ACDF-FA9A9B4A2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916" y="3749128"/>
            <a:ext cx="3225018" cy="208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4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176821-7DB8-4A06-A4BF-D0AA8D26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498" y="606085"/>
            <a:ext cx="6743700" cy="93198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 cap="all" spc="300" baseline="0" dirty="0">
                <a:latin typeface="+mj-lt"/>
                <a:ea typeface="+mj-ea"/>
                <a:cs typeface="+mj-cs"/>
              </a:rPr>
              <a:t>Przyczyny głodu:</a:t>
            </a:r>
          </a:p>
        </p:txBody>
      </p:sp>
      <p:graphicFrame>
        <p:nvGraphicFramePr>
          <p:cNvPr id="29" name="pole tekstowe 12">
            <a:extLst>
              <a:ext uri="{FF2B5EF4-FFF2-40B4-BE49-F238E27FC236}">
                <a16:creationId xmlns:a16="http://schemas.microsoft.com/office/drawing/2014/main" id="{203BEF07-8D3E-4D07-9CB1-FD314D37A0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031915"/>
              </p:ext>
            </p:extLst>
          </p:nvPr>
        </p:nvGraphicFramePr>
        <p:xfrm>
          <a:off x="4762498" y="1780810"/>
          <a:ext cx="6743700" cy="4471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Obraz 11">
            <a:extLst>
              <a:ext uri="{FF2B5EF4-FFF2-40B4-BE49-F238E27FC236}">
                <a16:creationId xmlns:a16="http://schemas.microsoft.com/office/drawing/2014/main" id="{5BD58D8D-26AF-4CA0-9596-BEEEAA2D05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4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A6B605E-B973-41C3-92CD-B85E8E91F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0"/>
            <a:ext cx="4038600" cy="411480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B53F970-53CF-454B-80D6-A43A8F3EC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160" y="1833395"/>
            <a:ext cx="2998019" cy="19789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Skutki głodu: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EFC8542-9F38-4F75-A367-A29FEC61F40F}"/>
              </a:ext>
            </a:extLst>
          </p:cNvPr>
          <p:cNvSpPr txBox="1"/>
          <p:nvPr/>
        </p:nvSpPr>
        <p:spPr>
          <a:xfrm>
            <a:off x="6096000" y="1516083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Śmierć;</a:t>
            </a:r>
          </a:p>
          <a:p>
            <a:r>
              <a:rPr lang="pl-PL" dirty="0"/>
              <a:t>Łamliwość kości;</a:t>
            </a:r>
          </a:p>
          <a:p>
            <a:r>
              <a:rPr lang="pl-PL" dirty="0"/>
              <a:t>Niskie ciśnienie;</a:t>
            </a:r>
          </a:p>
          <a:p>
            <a:r>
              <a:rPr lang="pl-PL" dirty="0"/>
              <a:t>Szkorbut;</a:t>
            </a:r>
          </a:p>
          <a:p>
            <a:r>
              <a:rPr lang="pl-PL" dirty="0"/>
              <a:t>Omdlenia; </a:t>
            </a:r>
          </a:p>
          <a:p>
            <a:r>
              <a:rPr lang="pl-PL" dirty="0"/>
              <a:t>Brak energii;</a:t>
            </a:r>
          </a:p>
          <a:p>
            <a:r>
              <a:rPr lang="pl-PL" dirty="0"/>
              <a:t>Wypadanie kosmyków włosów;</a:t>
            </a:r>
          </a:p>
          <a:p>
            <a:r>
              <a:rPr lang="pl-PL" dirty="0"/>
              <a:t>Problemowa skóra;</a:t>
            </a:r>
          </a:p>
          <a:p>
            <a:r>
              <a:rPr lang="pl-PL" dirty="0"/>
              <a:t>Zatrzymanie dojrzewania organizmu;</a:t>
            </a:r>
          </a:p>
          <a:p>
            <a:r>
              <a:rPr lang="pl-PL" dirty="0"/>
              <a:t>Problemy, choroby serca;</a:t>
            </a:r>
          </a:p>
          <a:p>
            <a:r>
              <a:rPr lang="pl-PL" dirty="0"/>
              <a:t>Anemia (zaburzenie krwi)</a:t>
            </a:r>
          </a:p>
          <a:p>
            <a:r>
              <a:rPr lang="pl-PL" dirty="0"/>
              <a:t>Zmiana objętości mózgu;</a:t>
            </a:r>
          </a:p>
          <a:p>
            <a:r>
              <a:rPr lang="pl-PL" dirty="0"/>
              <a:t>Duże zmniejszenie odporności;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912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88BE379-4785-4815-8FC9-A24E80D37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62F85E-7856-415B-BA26-EFA2D2EF0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6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0"/>
            <a:ext cx="33909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337337E-A61F-4D59-9A41-7BEBAAD4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809" y="249103"/>
            <a:ext cx="2732567" cy="111641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l-PL" sz="3000" dirty="0"/>
              <a:t>Gdzie występuje głód?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4AD1C8-5358-4B73-B012-C0456048D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940" y="1371598"/>
            <a:ext cx="4770120" cy="49025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dirty="0"/>
              <a:t>Głód występuje w większości krajów. W niektórych (bogatszych krajach) głód znają tylko bezdomni, lecz w krajach biednych głód występuje u większości ludzi tam mieszkających.</a:t>
            </a:r>
          </a:p>
          <a:p>
            <a:pPr marL="0" indent="0">
              <a:buNone/>
            </a:pPr>
            <a:r>
              <a:rPr lang="pl-PL" dirty="0"/>
              <a:t>Najtrudniejsza sytuacja jest w Afryce, gdzie głód to problem u 30% całej populacji.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1D1591C-A74E-448D-8493-8E7AE33D7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9" y="249104"/>
            <a:ext cx="5646057" cy="63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1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27C836CD-47B2-4287-AE51-D866B8697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8A50CAC8-10E2-4E31-9995-4EF17051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06" y="0"/>
            <a:ext cx="5426844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6CE5FBC-5D0F-4160-BB3F-429D56EA4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2" y="1371600"/>
            <a:ext cx="3870251" cy="4114800"/>
          </a:xfrm>
        </p:spPr>
        <p:txBody>
          <a:bodyPr anchor="ctr">
            <a:norm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Sytuacja w latach 2018,2019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BDF34C-336F-4B89-9304-BF1840C1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68842"/>
            <a:ext cx="5426845" cy="5773479"/>
          </a:xfrm>
        </p:spPr>
        <p:txBody>
          <a:bodyPr anchor="ctr">
            <a:normAutofit/>
          </a:bodyPr>
          <a:lstStyle/>
          <a:p>
            <a:r>
              <a:rPr lang="pl-PL" dirty="0"/>
              <a:t>Rok 2019 przyniósł poprawę sytuacji materialnej gospodarstw domowych w Polsce z ok. 5% w 2018 r. do ok. 4% w 2019 r. </a:t>
            </a:r>
          </a:p>
          <a:p>
            <a:r>
              <a:rPr lang="pl-PL" dirty="0"/>
              <a:t>Nowy Jork, lipiec 2019 r., w2018 r. około 820 mln ludzi (czyli co 9 człowiek na świecie) nie miało wystarczającej ilości pożywienia.</a:t>
            </a:r>
          </a:p>
        </p:txBody>
      </p:sp>
    </p:spTree>
    <p:extLst>
      <p:ext uri="{BB962C8B-B14F-4D97-AF65-F5344CB8AC3E}">
        <p14:creationId xmlns:p14="http://schemas.microsoft.com/office/powerpoint/2010/main" val="421497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1C68A2-A4CA-460C-B204-C77D6CEC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pl-PL"/>
              <a:t>Ciekawostka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73C195-32BF-4B12-A104-1BB5B419B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Na każdym kontynencie kobiety bardziej niż mężczyźni są narażone na brak pożywienia . Najbardziej jest to widoczne w Ameryce Łacińskiej.</a:t>
            </a:r>
          </a:p>
          <a:p>
            <a:pPr marL="0" indent="0">
              <a:buNone/>
            </a:pPr>
            <a:r>
              <a:rPr lang="pl-PL" dirty="0"/>
              <a:t>Międzynarodowego raportu wynika, że w 2019 r. niemal 690 mln ludzi na świecie cierpiało na głód. Najwięcej z nich mieszka w Azji i Afryce. Niestety, autorzy raportu prognozują, że do końca 2020 r. z powodu kryzysu wywołanego pandemią COVID-19, liczba ta może wzrosnąć o ponad 130 mln ludzi.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527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7">
            <a:extLst>
              <a:ext uri="{FF2B5EF4-FFF2-40B4-BE49-F238E27FC236}">
                <a16:creationId xmlns:a16="http://schemas.microsoft.com/office/drawing/2014/main" id="{3A6B605E-B973-41C3-92CD-B85E8E91F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9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0"/>
            <a:ext cx="4038600" cy="411480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8A2FA9DF-48E1-4555-B117-CF06DDFC1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649" y="738554"/>
            <a:ext cx="5470574" cy="3325446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Marazm- wyniszczenie organizmu rzadko zmiany w korze mózgowej (mniejsza sprawność myślenia). Przykładem przyczyny tej choroby jest niedożywienie (długotrwałe głodzenie lub urazy czy stany pooperacyjne).</a:t>
            </a:r>
          </a:p>
          <a:p>
            <a:r>
              <a:rPr lang="pl-PL" dirty="0"/>
              <a:t>Obrzęk głodowy obrzęk w częściach jamy brzusznej, jamy opłucnowej, moszny oraz tkanki podskórnej. Spowodowany przez  niedożywienie. Przyczyną jest rozkładanie się białek przy nieobecności węglowodanów i tłuszczów w organizmie.</a:t>
            </a:r>
          </a:p>
          <a:p>
            <a:endParaRPr lang="pl-PL" dirty="0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44ED8396-54FA-4142-9E3C-E252F2B8AAD8}"/>
              </a:ext>
            </a:extLst>
          </p:cNvPr>
          <p:cNvSpPr txBox="1"/>
          <p:nvPr/>
        </p:nvSpPr>
        <p:spPr>
          <a:xfrm>
            <a:off x="2003472" y="2551837"/>
            <a:ext cx="31113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>
                <a:solidFill>
                  <a:schemeClr val="bg1"/>
                </a:solidFill>
              </a:rPr>
              <a:t>Choroby      mogące być skutkiem głodu</a:t>
            </a:r>
            <a:endParaRPr lang="pl-PL" sz="3600" dirty="0">
              <a:solidFill>
                <a:schemeClr val="bg1"/>
              </a:solidFill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CCF3F344-BCB3-4F45-93BB-07D8E1233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30675"/>
            <a:ext cx="2599537" cy="257175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7C4C7AE3-4ABF-419D-81A8-DB28119B6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537" y="4064000"/>
            <a:ext cx="2521686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AFA129D-6AE0-4C17-930E-57CC50072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724400" cy="548640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590F3B4-41A8-454C-81F9-9EAFE9EB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71600"/>
            <a:ext cx="3390900" cy="4114800"/>
          </a:xfrm>
        </p:spPr>
        <p:txBody>
          <a:bodyPr anchor="ctr">
            <a:normAutofit/>
          </a:bodyPr>
          <a:lstStyle/>
          <a:p>
            <a:pPr algn="ctr"/>
            <a:r>
              <a:rPr lang="pl-PL" dirty="0">
                <a:solidFill>
                  <a:schemeClr val="bg2"/>
                </a:solidFill>
              </a:rPr>
              <a:t>Fundacje pomagające w walce z głodem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685798"/>
            <a:ext cx="6096000" cy="5486401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F0EF72-A97D-480E-99F3-7BE46E122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678" y="2996297"/>
            <a:ext cx="4970722" cy="43593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000" dirty="0"/>
              <a:t>UNICEF</a:t>
            </a:r>
          </a:p>
          <a:p>
            <a:pPr>
              <a:lnSpc>
                <a:spcPct val="90000"/>
              </a:lnSpc>
            </a:pPr>
            <a:r>
              <a:rPr lang="pl-PL" sz="2000" dirty="0"/>
              <a:t>Caritas</a:t>
            </a:r>
          </a:p>
          <a:p>
            <a:pPr>
              <a:lnSpc>
                <a:spcPct val="90000"/>
              </a:lnSpc>
            </a:pPr>
            <a:r>
              <a:rPr lang="pl-PL" sz="2000" dirty="0"/>
              <a:t>Światowy Program Żywnościowy, WFP</a:t>
            </a:r>
          </a:p>
          <a:p>
            <a:pPr>
              <a:lnSpc>
                <a:spcPct val="90000"/>
              </a:lnSpc>
            </a:pPr>
            <a:r>
              <a:rPr lang="pl-PL" sz="2000" dirty="0"/>
              <a:t>PCPM (Polskie Centrum Pomocy Międzynarodowej)</a:t>
            </a:r>
          </a:p>
          <a:p>
            <a:pPr>
              <a:lnSpc>
                <a:spcPct val="90000"/>
              </a:lnSpc>
            </a:pPr>
            <a:r>
              <a:rPr lang="pl-PL" sz="2000" dirty="0"/>
              <a:t>Polska Fundacja dla Afryki (pomocafryce)</a:t>
            </a:r>
          </a:p>
          <a:p>
            <a:pPr>
              <a:lnSpc>
                <a:spcPct val="90000"/>
              </a:lnSpc>
            </a:pPr>
            <a:r>
              <a:rPr lang="pl-PL" sz="2000" dirty="0"/>
              <a:t>Polska Fundacja Pomocy Dzieciom „Maciuś”</a:t>
            </a:r>
          </a:p>
          <a:p>
            <a:pPr>
              <a:lnSpc>
                <a:spcPct val="90000"/>
              </a:lnSpc>
            </a:pPr>
            <a:r>
              <a:rPr lang="pl-PL" sz="2000" dirty="0"/>
              <a:t>Medycy na misjach</a:t>
            </a:r>
          </a:p>
          <a:p>
            <a:pPr>
              <a:lnSpc>
                <a:spcPct val="90000"/>
              </a:lnSpc>
            </a:pPr>
            <a:endParaRPr lang="pl-PL" sz="2000" dirty="0"/>
          </a:p>
          <a:p>
            <a:pPr>
              <a:lnSpc>
                <a:spcPct val="90000"/>
              </a:lnSpc>
            </a:pPr>
            <a:endParaRPr lang="pl-PL" sz="2000" dirty="0"/>
          </a:p>
          <a:p>
            <a:pPr>
              <a:lnSpc>
                <a:spcPct val="90000"/>
              </a:lnSpc>
            </a:pPr>
            <a:endParaRPr lang="pl-PL" sz="2000" dirty="0"/>
          </a:p>
          <a:p>
            <a:pPr>
              <a:lnSpc>
                <a:spcPct val="90000"/>
              </a:lnSpc>
            </a:pPr>
            <a:endParaRPr lang="pl-PL" sz="2000" dirty="0"/>
          </a:p>
          <a:p>
            <a:pPr>
              <a:lnSpc>
                <a:spcPct val="90000"/>
              </a:lnSpc>
            </a:pPr>
            <a:endParaRPr lang="pl-PL" sz="2000" dirty="0"/>
          </a:p>
          <a:p>
            <a:pPr>
              <a:lnSpc>
                <a:spcPct val="90000"/>
              </a:lnSpc>
            </a:pPr>
            <a:endParaRPr lang="pl-PL" sz="2000" dirty="0"/>
          </a:p>
          <a:p>
            <a:pPr>
              <a:lnSpc>
                <a:spcPct val="90000"/>
              </a:lnSpc>
            </a:pPr>
            <a:endParaRPr lang="pl-PL" sz="2000" dirty="0"/>
          </a:p>
          <a:p>
            <a:pPr>
              <a:lnSpc>
                <a:spcPct val="90000"/>
              </a:lnSpc>
            </a:pPr>
            <a:endParaRPr lang="pl-PL" sz="2000" dirty="0"/>
          </a:p>
          <a:p>
            <a:pPr>
              <a:lnSpc>
                <a:spcPct val="90000"/>
              </a:lnSpc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78391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203923"/>
      </a:dk2>
      <a:lt2>
        <a:srgbClr val="E8E7E2"/>
      </a:lt2>
      <a:accent1>
        <a:srgbClr val="96A0C6"/>
      </a:accent1>
      <a:accent2>
        <a:srgbClr val="7FA4BA"/>
      </a:accent2>
      <a:accent3>
        <a:srgbClr val="82ACAA"/>
      </a:accent3>
      <a:accent4>
        <a:srgbClr val="77AE94"/>
      </a:accent4>
      <a:accent5>
        <a:srgbClr val="83AF89"/>
      </a:accent5>
      <a:accent6>
        <a:srgbClr val="88AF78"/>
      </a:accent6>
      <a:hlink>
        <a:srgbClr val="8E8256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495</Words>
  <Application>Microsoft Office PowerPoint</Application>
  <PresentationFormat>Panoramiczny</PresentationFormat>
  <Paragraphs>61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Goudy Old Style</vt:lpstr>
      <vt:lpstr>ClassicFrameVTI</vt:lpstr>
      <vt:lpstr>Głód na świecie</vt:lpstr>
      <vt:lpstr>Co to jest głód?</vt:lpstr>
      <vt:lpstr>Przyczyny głodu:</vt:lpstr>
      <vt:lpstr>Skutki głodu:</vt:lpstr>
      <vt:lpstr>Gdzie występuje głód?</vt:lpstr>
      <vt:lpstr>Sytuacja w latach 2018,2019</vt:lpstr>
      <vt:lpstr>Ciekawostka</vt:lpstr>
      <vt:lpstr>Prezentacja programu PowerPoint</vt:lpstr>
      <vt:lpstr>Fundacje pomagające w walce z głodem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Głód na świecie</dc:title>
  <dc:creator>Agnieszka Grygo</dc:creator>
  <cp:lastModifiedBy>Agnieszka Grygo</cp:lastModifiedBy>
  <cp:revision>6</cp:revision>
  <dcterms:created xsi:type="dcterms:W3CDTF">2020-12-21T17:38:56Z</dcterms:created>
  <dcterms:modified xsi:type="dcterms:W3CDTF">2020-12-21T18:58:05Z</dcterms:modified>
</cp:coreProperties>
</file>