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8A75B23-1C15-4630-A853-EC70166C8C7C}" type="datetimeFigureOut">
              <a:rPr lang="en-US" smtClean="0"/>
              <a:t>16-Feb-21</a:t>
            </a:fld>
            <a:endParaRPr lang="en-US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8B2809-009E-43A5-BEF0-56BC35F01D1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ey.pl/" TargetMode="External"/><Relationship Id="rId2" Type="http://schemas.openxmlformats.org/officeDocument/2006/relationships/hyperlink" Target="https://pl.wikipedi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048000" y="2819400"/>
            <a:ext cx="47244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Nina nguyen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FAKE NEWS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CO TO JEST?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905000"/>
            <a:ext cx="4346448" cy="4572000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 smtClean="0"/>
              <a:t>Fake news</a:t>
            </a:r>
            <a:r>
              <a:rPr lang="pl-PL" dirty="0" smtClean="0"/>
              <a:t> – fałszywa wiadomość, często o charakterze sensacyjnym, publikowana w mediach z intencją wprowadzenia odbiorcy w błąd w celu osiągnięcia korzyści finansowych, politycznych lub prestiżowych. Fałszywe wiadomości mogą być elementem dezinformacji</a:t>
            </a:r>
            <a:r>
              <a:rPr lang="en-US" dirty="0" smtClean="0"/>
              <a:t>i</a:t>
            </a:r>
            <a:r>
              <a:rPr lang="pl-PL" dirty="0" smtClean="0"/>
              <a:t> w ramach działań określanych jako środki aktywne w grupie „czarnej” technologii hybrydowych</a:t>
            </a:r>
            <a:endParaRPr lang="en-US" dirty="0"/>
          </a:p>
        </p:txBody>
      </p:sp>
      <p:pic>
        <p:nvPicPr>
          <p:cNvPr id="4" name="Obraz 3" descr="new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2438400"/>
            <a:ext cx="38100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en-US" sz="4400" dirty="0" smtClean="0"/>
              <a:t>JAK TO SI</a:t>
            </a:r>
            <a:r>
              <a:rPr lang="pl-PL" sz="4400" dirty="0" smtClean="0"/>
              <a:t>Ę DZIEJE?</a:t>
            </a:r>
            <a:endParaRPr lang="en-US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191000" y="1524000"/>
            <a:ext cx="4419600" cy="4953000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Rozprzestrzeniane są poprzez media drukowane i nadawcze serwisy informacyjne, media elektroniczne czy serwisy </a:t>
            </a:r>
            <a:r>
              <a:rPr lang="pl-PL" dirty="0" smtClean="0"/>
              <a:t>społecznościowe. </a:t>
            </a:r>
            <a:r>
              <a:rPr lang="pl-PL" dirty="0" smtClean="0"/>
              <a:t>Często stosowane są chwytliwe nagłówki w celu zwrócenia możliwie dużej </a:t>
            </a:r>
            <a:r>
              <a:rPr lang="pl-PL" dirty="0" smtClean="0"/>
              <a:t>uwagi. </a:t>
            </a:r>
            <a:r>
              <a:rPr lang="pl-PL" dirty="0" smtClean="0"/>
              <a:t>Łatwe dochody z reklam, wzmożone podziały polityczne i popularność mediów społecznościowych (jak np. Facebook czy Twitter), to główne przyczyny wzmożonego oddziaływania fałszywych wiadomości</a:t>
            </a:r>
            <a:endParaRPr lang="en-US" dirty="0"/>
          </a:p>
        </p:txBody>
      </p:sp>
      <p:pic>
        <p:nvPicPr>
          <p:cNvPr id="4" name="Obraz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3276600" cy="4038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Autofit/>
          </a:bodyPr>
          <a:lstStyle/>
          <a:p>
            <a:r>
              <a:rPr lang="pl-PL" sz="4400" dirty="0" smtClean="0">
                <a:solidFill>
                  <a:schemeClr val="tx1"/>
                </a:solidFill>
              </a:rPr>
              <a:t>JAK NALEŻY ROZRÓŻNIC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575048" cy="4572000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Jak </a:t>
            </a:r>
            <a:r>
              <a:rPr lang="pl-PL" dirty="0" smtClean="0"/>
              <a:t>rozróżnić nieprawdziwe i wprowadzające w błąd fałszywe wiadomości od satyry lub parodii, która jest przeznaczona do celów humorystycznych i nie ma na celu wprowadzenia w błąd odbiorców. Prawdziwe wiadomości bywają również uznawane za „fałszywe” przez osoby lub instytucje z powodu negatywnej dla tych osób lub instytucji zawartości</a:t>
            </a:r>
            <a:endParaRPr lang="en-US" dirty="0"/>
          </a:p>
        </p:txBody>
      </p:sp>
      <p:pic>
        <p:nvPicPr>
          <p:cNvPr id="4" name="Obraz 3" descr="GettyImages-875641098-768x4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209800"/>
            <a:ext cx="4114800" cy="29291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pl-PL" sz="4800" dirty="0" smtClean="0"/>
              <a:t>STRONA INTERNETOWA</a:t>
            </a:r>
            <a:endParaRPr lang="en-US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8119872" cy="4346448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Wpływ fałszywych wiadomości jest zjawiskiem </a:t>
            </a:r>
            <a:r>
              <a:rPr lang="pl-PL" dirty="0" smtClean="0"/>
              <a:t>ogólnoświatowym. </a:t>
            </a:r>
            <a:r>
              <a:rPr lang="pl-PL" dirty="0" smtClean="0"/>
              <a:t>Są one często rozprzestrzeniane za pomocą specjalnie stworzonych stron internetowych (ang. </a:t>
            </a:r>
            <a:r>
              <a:rPr lang="pl-PL" i="1" dirty="0" smtClean="0"/>
              <a:t>fake news websites</a:t>
            </a:r>
            <a:r>
              <a:rPr lang="pl-PL" dirty="0" smtClean="0"/>
              <a:t>), które, aby zdobyć zaufanie, tworzą przyciągające uwagę tytuły, często podszywając się pod powszechnie znane źródła </a:t>
            </a:r>
            <a:r>
              <a:rPr lang="pl-PL" dirty="0" smtClean="0"/>
              <a:t>informacji. </a:t>
            </a:r>
            <a:r>
              <a:rPr lang="pl-PL" dirty="0" smtClean="0"/>
              <a:t>Jestin Coler, który deklarował, że on robi to dla „</a:t>
            </a:r>
            <a:r>
              <a:rPr lang="pl-PL" dirty="0" smtClean="0"/>
              <a:t>zabawy” również </a:t>
            </a:r>
            <a:r>
              <a:rPr lang="pl-PL" dirty="0" smtClean="0"/>
              <a:t>informował, że zarabiał 10 000 dolarów miesięcznie z reklam na swoich fałszywych serwisach </a:t>
            </a:r>
            <a:r>
              <a:rPr lang="pl-PL" dirty="0" smtClean="0"/>
              <a:t>informacyjnych. </a:t>
            </a:r>
            <a:r>
              <a:rPr lang="pl-PL" dirty="0" smtClean="0"/>
              <a:t>W 2017 roku współtwórca World Wide Web – Tim Berners-Lee – powiedział, że fałszywe wiadomości są jednym z trzech najbardziej szkodliwych nowych trendów w Internecie, które należy rozwiązać, jeśli sieć ma naprawdę „służyć ludziom”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pl-PL" sz="4400" dirty="0" smtClean="0">
                <a:solidFill>
                  <a:schemeClr val="tx1"/>
                </a:solidFill>
              </a:rPr>
              <a:t>ORGANIZACJE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267200" y="1527048"/>
            <a:ext cx="4538472" cy="4797552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W Polsce organizacją zajmującą się wykrywaniem fałszywych wypowiedzi, głównie </a:t>
            </a:r>
            <a:r>
              <a:rPr lang="pl-PL" dirty="0" smtClean="0"/>
              <a:t>polityków, </a:t>
            </a:r>
            <a:r>
              <a:rPr lang="pl-PL" dirty="0" smtClean="0"/>
              <a:t>jest Stowarzyszenie </a:t>
            </a:r>
            <a:r>
              <a:rPr lang="pl-PL" dirty="0" smtClean="0"/>
              <a:t>Demagog</a:t>
            </a:r>
            <a:r>
              <a:rPr lang="pl-PL" baseline="30000" dirty="0" smtClean="0"/>
              <a:t>,</a:t>
            </a:r>
            <a:r>
              <a:rPr lang="pl-PL" dirty="0" smtClean="0"/>
              <a:t> członek</a:t>
            </a:r>
            <a:r>
              <a:rPr lang="pl-PL" dirty="0" smtClean="0"/>
              <a:t> </a:t>
            </a:r>
            <a:r>
              <a:rPr lang="pl-PL" i="1" dirty="0" smtClean="0"/>
              <a:t>International Fact-Checking </a:t>
            </a:r>
            <a:r>
              <a:rPr lang="pl-PL" i="1" dirty="0" smtClean="0"/>
              <a:t>Network</a:t>
            </a:r>
            <a:r>
              <a:rPr lang="pl-PL" dirty="0" smtClean="0"/>
              <a:t>.</a:t>
            </a:r>
            <a:endParaRPr lang="pl-PL" dirty="0" smtClean="0"/>
          </a:p>
          <a:p>
            <a:r>
              <a:rPr lang="pl-PL" dirty="0" smtClean="0"/>
              <a:t>Analizę fałszywych wiadomości podawanych przez rosyjskie media, prowadzi m.in. </a:t>
            </a:r>
            <a:r>
              <a:rPr lang="pl-PL" dirty="0" smtClean="0"/>
              <a:t>EUvsDisinfo, </a:t>
            </a:r>
            <a:r>
              <a:rPr lang="pl-PL" dirty="0" smtClean="0"/>
              <a:t>utworzone przez Unię Europejską w marcu </a:t>
            </a:r>
            <a:r>
              <a:rPr lang="pl-PL" dirty="0" smtClean="0"/>
              <a:t>2015</a:t>
            </a:r>
            <a:r>
              <a:rPr lang="pl-PL" baseline="30000" dirty="0" smtClean="0"/>
              <a:t> </a:t>
            </a:r>
            <a:r>
              <a:rPr lang="pl-PL" dirty="0" smtClean="0"/>
              <a:t>oraz StopFake, </a:t>
            </a:r>
            <a:r>
              <a:rPr lang="pl-PL" dirty="0" smtClean="0"/>
              <a:t>utworzone przez wykładowców, studentów i absolwentów Mohylańskiej Szkoły Dziennikarstwa oraz dziennikarzy wolontariuszy w marcu </a:t>
            </a:r>
            <a:r>
              <a:rPr lang="pl-PL" dirty="0" smtClean="0"/>
              <a:t>2014. </a:t>
            </a:r>
            <a:r>
              <a:rPr lang="pl-PL" dirty="0" smtClean="0"/>
              <a:t>Tematykę dezinformacji i fake newsów w Polsce i na świecie porusza m. in. portal „fakenews.pl</a:t>
            </a:r>
            <a:r>
              <a:rPr lang="pl-PL" dirty="0" smtClean="0"/>
              <a:t>”.</a:t>
            </a:r>
            <a:endParaRPr lang="pl-PL" dirty="0" smtClean="0"/>
          </a:p>
          <a:p>
            <a:endParaRPr lang="en-US" dirty="0"/>
          </a:p>
        </p:txBody>
      </p:sp>
      <p:pic>
        <p:nvPicPr>
          <p:cNvPr id="5" name="Obraz 4" descr="BN-WW380_finley_M_201801051757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38400"/>
            <a:ext cx="4114800" cy="28182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pl-PL" sz="5400" dirty="0" smtClean="0"/>
              <a:t>ŹRÓDŁA</a:t>
            </a:r>
            <a:endParaRPr lang="en-US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 smtClean="0">
              <a:hlinkClick r:id="rId2"/>
            </a:endParaRPr>
          </a:p>
          <a:p>
            <a:endParaRPr lang="pl-PL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://pl.wikipedia.org</a:t>
            </a:r>
            <a:r>
              <a:rPr lang="en-US" dirty="0" smtClean="0">
                <a:hlinkClick r:id="rId2"/>
              </a:rPr>
              <a:t>/</a:t>
            </a:r>
            <a:endParaRPr lang="pl-PL" dirty="0" smtClean="0"/>
          </a:p>
          <a:p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www.money.pl/</a:t>
            </a:r>
            <a:endParaRPr lang="pl-PL" dirty="0" smtClean="0"/>
          </a:p>
          <a:p>
            <a:r>
              <a:rPr lang="pl-PL" dirty="0" smtClean="0"/>
              <a:t> </a:t>
            </a:r>
            <a:r>
              <a:rPr lang="pl-PL" dirty="0" smtClean="0"/>
              <a:t>                                       Nina Nguyen 8c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</TotalTime>
  <Words>85</Words>
  <Application>Microsoft Office PowerPoint</Application>
  <PresentationFormat>Pokaz na ekranie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Miejski</vt:lpstr>
      <vt:lpstr>FAKE NEWS</vt:lpstr>
      <vt:lpstr>CO TO JEST?</vt:lpstr>
      <vt:lpstr>JAK TO SIĘ DZIEJE?</vt:lpstr>
      <vt:lpstr>JAK NALEŻY ROZRÓŻNIC</vt:lpstr>
      <vt:lpstr>STRONA INTERNETOWA</vt:lpstr>
      <vt:lpstr>ORGANIZACJE</vt:lpstr>
      <vt:lpstr>ŹRÓDŁA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FAKE NEWS</dc:title>
  <dc:creator>NINA</dc:creator>
  <cp:lastModifiedBy>NINA</cp:lastModifiedBy>
  <cp:revision>4</cp:revision>
  <dcterms:created xsi:type="dcterms:W3CDTF">2021-02-16T18:59:44Z</dcterms:created>
  <dcterms:modified xsi:type="dcterms:W3CDTF">2021-02-16T19:34:42Z</dcterms:modified>
</cp:coreProperties>
</file>