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3" r:id="rId6"/>
    <p:sldId id="265" r:id="rId7"/>
    <p:sldId id="258" r:id="rId8"/>
    <p:sldId id="259" r:id="rId9"/>
    <p:sldId id="269" r:id="rId10"/>
    <p:sldId id="267" r:id="rId11"/>
    <p:sldId id="260" r:id="rId12"/>
    <p:sldId id="264" r:id="rId13"/>
    <p:sldId id="268" r:id="rId14"/>
    <p:sldId id="261" r:id="rId15"/>
    <p:sldId id="266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7357-9551-498B-AC53-3A315C8F3157}" type="datetimeFigureOut">
              <a:rPr lang="pl-PL" smtClean="0"/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EDABA-A672-48E7-B11F-94786AB728E3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EDABA-A672-48E7-B11F-94786AB728E3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06DE-3B0E-4E8A-8EF1-70434B0097FC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08A8-44C0-4AE6-BC2E-565E35817D7C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0080" y="4419600"/>
            <a:ext cx="10908792" cy="1203960"/>
          </a:xfrm>
        </p:spPr>
        <p:txBody>
          <a:bodyPr anchor="ctr">
            <a:normAutofit/>
          </a:bodyPr>
          <a:lstStyle/>
          <a:p>
            <a:r>
              <a:rPr lang="pl-PL" sz="6600"/>
              <a:t> „Mam haka na czerniaka”</a:t>
            </a:r>
            <a:endParaRPr lang="pl-PL" sz="66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0080" y="5669280"/>
            <a:ext cx="10908792" cy="548640"/>
          </a:xfrm>
        </p:spPr>
        <p:txBody>
          <a:bodyPr anchor="ctr">
            <a:normAutofit/>
          </a:bodyPr>
          <a:lstStyle/>
          <a:p>
            <a:r>
              <a:rPr lang="pl-PL"/>
              <a:t>Kacper Bąk 7e</a:t>
            </a:r>
            <a:endParaRPr lang="pl-PL" dirty="0"/>
          </a:p>
        </p:txBody>
      </p:sp>
      <p:pic>
        <p:nvPicPr>
          <p:cNvPr id="3074" name="Picture 2" descr="Hak sufitowy do montażu worków, huśtawek i gniazd | MAŁPISZON.pl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9" b="4265"/>
          <a:stretch>
            <a:fillRect/>
          </a:stretch>
        </p:blipFill>
        <p:spPr bwMode="auto"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zerniak (nowotwór) – Wikipedia, wolna encyklop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" r="-2" b="-2"/>
          <a:stretch>
            <a:fillRect/>
          </a:stretch>
        </p:blipFill>
        <p:spPr bwMode="auto"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Dermatoskop</a:t>
            </a:r>
            <a:endParaRPr lang="pl-PL" dirty="0"/>
          </a:p>
        </p:txBody>
      </p:sp>
      <p:pic>
        <p:nvPicPr>
          <p:cNvPr id="2050" name="Picture 2" descr="Dermatoskopia - co to jest badanie dermatoskopowe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12372"/>
            <a:ext cx="800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FFFFFF"/>
                </a:solidFill>
              </a:rPr>
              <a:t>Leczenie</a:t>
            </a:r>
            <a:endParaRPr lang="pl-PL" sz="54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737" y="2427735"/>
            <a:ext cx="10950526" cy="4165703"/>
          </a:xfrm>
        </p:spPr>
        <p:txBody>
          <a:bodyPr>
            <a:normAutofit/>
          </a:bodyPr>
          <a:lstStyle/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Chirurgiczne wycięcie ze znacznym marginesem skóry zdrowej (np. dla czerniaka o grubości do 2 mm – szerokość wycięcia 1 cm) i resekcją regionalnych węzłów chłonnych,</a:t>
            </a:r>
            <a:endParaRPr lang="pl-PL" sz="2400" b="0" i="0" dirty="0">
              <a:effectLst/>
              <a:latin typeface="Open Sans" panose="020B0606030504020204" pitchFamily="34" charset="0"/>
            </a:endParaRPr>
          </a:p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Izolowana kończynowa chemioterapia perfuzyjna w hipertermii (41- 42ºC) Chemioterapia </a:t>
            </a:r>
            <a:endParaRPr lang="pl-PL" sz="2400" dirty="0">
              <a:latin typeface="Open Sans" panose="020B0606030504020204" pitchFamily="34" charset="0"/>
            </a:endParaRPr>
          </a:p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Radioterapia </a:t>
            </a:r>
            <a:endParaRPr lang="pl-PL" sz="2400" b="0" i="0" dirty="0">
              <a:effectLst/>
              <a:latin typeface="Open Sans" panose="020B0606030504020204" pitchFamily="34" charset="0"/>
            </a:endParaRPr>
          </a:p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Immunoterapia </a:t>
            </a:r>
            <a:endParaRPr lang="pl-PL" sz="2400" b="0" i="0" dirty="0">
              <a:effectLst/>
              <a:latin typeface="Open Sans" panose="020B0606030504020204" pitchFamily="34" charset="0"/>
            </a:endParaRPr>
          </a:p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Terapia genowa</a:t>
            </a:r>
            <a:endParaRPr lang="pl-PL" sz="2400" b="0" i="0" dirty="0">
              <a:effectLst/>
              <a:latin typeface="Open Sans" panose="020B0606030504020204" pitchFamily="34" charset="0"/>
            </a:endParaRPr>
          </a:p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Szczepionka (metoda eksperymentalna)</a:t>
            </a:r>
            <a:endParaRPr lang="pl-PL" sz="2400" b="0" i="0" dirty="0">
              <a:effectLst/>
              <a:latin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Odpowiedzialne zachowania</a:t>
            </a:r>
            <a:endParaRPr lang="pl-PL" sz="5400"/>
          </a:p>
        </p:txBody>
      </p:sp>
      <p:pic>
        <p:nvPicPr>
          <p:cNvPr id="5122" name="Picture 2" descr="Dziecko na plaży: jak chronić je przed słońcem? / Dziecko / Rodzina Zdrowia  - Twój portal o zdrowiu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"/>
          <a:stretch>
            <a:fillRect/>
          </a:stretch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l-PL" sz="2200"/>
              <a:t>Nie przebywać długo na słońcu szczególnie w godzinach od 11:00 do 16:00</a:t>
            </a:r>
            <a:endParaRPr lang="pl-PL" sz="2200"/>
          </a:p>
          <a:p>
            <a:r>
              <a:rPr lang="pl-PL" sz="2200"/>
              <a:t>Nie można chodzić na solarium</a:t>
            </a:r>
            <a:endParaRPr lang="pl-PL" sz="2200"/>
          </a:p>
          <a:p>
            <a:r>
              <a:rPr lang="pl-PL" sz="2200"/>
              <a:t>Trzeba nosić czapkę i okulary przeciw słoneczne</a:t>
            </a:r>
            <a:endParaRPr lang="pl-PL" sz="2200"/>
          </a:p>
          <a:p>
            <a:r>
              <a:rPr lang="pl-PL" sz="2200"/>
              <a:t>Należy smarować skórę kremem z filtrem przeciw promieniowaniu UV</a:t>
            </a:r>
            <a:endParaRPr lang="pl-PL" sz="2200"/>
          </a:p>
          <a:p>
            <a:r>
              <a:rPr lang="pl-PL" sz="2200"/>
              <a:t>Należy oglądać swoje ciało</a:t>
            </a:r>
            <a:endParaRPr lang="pl-PL" sz="2200"/>
          </a:p>
          <a:p>
            <a:r>
              <a:rPr lang="pl-PL" sz="2200"/>
              <a:t>Chodzić do Dermatologa </a:t>
            </a:r>
            <a:endParaRPr lang="pl-PL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orzyści i zagrożenia jakie niesie słońce dla dziecka | Canpolbabies.co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20538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</a:pPr>
            <a:endParaRPr lang="en-US" sz="1600" cap="al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Dziękuję za uwagę!</a:t>
            </a:r>
            <a:endParaRPr lang="en-US" sz="4000" dirty="0"/>
          </a:p>
        </p:txBody>
      </p:sp>
      <p:cxnSp>
        <p:nvCxnSpPr>
          <p:cNvPr id="137" name="Straight Connector 13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pl-PL" sz="5400">
                <a:solidFill>
                  <a:srgbClr val="FFFFFF"/>
                </a:solidFill>
              </a:rPr>
              <a:t>Czerniak</a:t>
            </a:r>
            <a:endParaRPr lang="pl-PL" sz="540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pl-PL" dirty="0"/>
              <a:t>Czerniak to nowotwór złośliwy skóry. Wywodzi się z </a:t>
            </a:r>
            <a:r>
              <a:rPr lang="pl-PL" dirty="0" err="1"/>
              <a:t>melanocytów</a:t>
            </a:r>
            <a:r>
              <a:rPr lang="pl-PL" dirty="0"/>
              <a:t> – komórek wytwarzających barwnik zwany melaniną. Melanina sprawia, że skóra ciemnieje w kontakcie z promieniowaniem ultrafioletowym, czyli np. w kontakcie z promieniowaniem słonecznych czy promieniowaniem stosowanym w solarium.</a:t>
            </a:r>
            <a:endParaRPr lang="pl-PL" dirty="0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074" y="0"/>
            <a:ext cx="7727852" cy="57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12196154" cy="677564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07818" y="5430982"/>
            <a:ext cx="3304743" cy="1200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000" b="1" dirty="0"/>
              <a:t>Czerniak</a:t>
            </a:r>
            <a:endParaRPr lang="pl-PL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zerniak - jak rozpoznać, jak wygląda profilaktyka? | HelloZdrowi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>
            <a:fillRect/>
          </a:stretch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</a:pPr>
            <a:endParaRPr lang="en-US" sz="1600" cap="al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/>
              <a:t>Występowanie</a:t>
            </a:r>
            <a:endParaRPr lang="pl-PL" sz="3600"/>
          </a:p>
        </p:txBody>
      </p:sp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256704"/>
            <a:ext cx="5685930" cy="3215532"/>
          </a:xfrm>
        </p:spPr>
        <p:txBody>
          <a:bodyPr anchor="ctr">
            <a:normAutofit/>
          </a:bodyPr>
          <a:lstStyle/>
          <a:p>
            <a:r>
              <a:rPr lang="pl-PL" sz="2000" dirty="0"/>
              <a:t>Czerniaki najczęściej występują na nogach, z przodu i z tyłu, oraz na plecach i karku. Czerniak może pojawić się na skórze głowy, między włosami. Może też rozwinąć się w miejscach, które w niewielkim stopniu są narażone na kontakt z promieniami UV – nawet na pośladkach czy wargach sromowych.</a:t>
            </a:r>
            <a:endParaRPr lang="pl-PL" sz="2000" dirty="0"/>
          </a:p>
          <a:p>
            <a:r>
              <a:rPr lang="pl-PL" sz="2000" dirty="0"/>
              <a:t>U kobiet czerniak najczęściej umiejscowiony jest na kończynach, w przypadku mężczyzn najczęstszym umiejscowieniem czerniaka jest tułów.</a:t>
            </a:r>
            <a:endParaRPr lang="pl-PL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5400"/>
              <a:t>Czynniki Ryzyka</a:t>
            </a:r>
            <a:endParaRPr lang="pl-PL" sz="5400"/>
          </a:p>
        </p:txBody>
      </p:sp>
      <p:sp>
        <p:nvSpPr>
          <p:cNvPr id="73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pl-PL" sz="2200"/>
              <a:t>Do czynników ryzyka powstania czerniaka należy „fenotyp nordycki” (jasna karnacja skóry, jasne lub rude włosy, niebieskie tęczówki). Z fenotypem tym związane są oparzenia słoneczne i uszkodzenia skóry pod wpływem promieni słonecznych i promieniowania UV. Skłonność do oparzeń słonecznych (a także oparzenia słoneczne w młodym wieku) jest wymieniana jako ważny czynnik ryzyka powstania czerniaka. Do innych czynników ryzyka należy zespół znamion dysplastycznych, występowanie tzw. plam soczewicowatych oraz zachorowania na czerniaka w rodzinie.</a:t>
            </a:r>
            <a:endParaRPr lang="pl-PL" sz="2200"/>
          </a:p>
        </p:txBody>
      </p:sp>
      <p:pic>
        <p:nvPicPr>
          <p:cNvPr id="9218" name="Picture 2" descr="Fototyp skóry a codzienna pielęgnacja cery - DepilConcep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r="23747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Pobyt z dzieckiem na plaży – o czym warto pamiętać? | WP parenti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/>
          <a:stretch>
            <a:fillRect/>
          </a:stretch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6" name="Straight Connector 7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FE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ototypy skóry /Infograika /PAP/DP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8871" y="0"/>
            <a:ext cx="5606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>
                <a:solidFill>
                  <a:srgbClr val="FFFFFF"/>
                </a:solidFill>
              </a:rPr>
              <a:t>Profilaktyka</a:t>
            </a:r>
            <a:endParaRPr lang="pl-PL" sz="5400">
              <a:solidFill>
                <a:srgbClr val="FFFFFF"/>
              </a:solidFill>
            </a:endParaRPr>
          </a:p>
        </p:txBody>
      </p:sp>
      <p:pic>
        <p:nvPicPr>
          <p:cNvPr id="10244" name="Picture 4" descr="Pytania do dermatologa o pieprzyki i znamiona po lecie - styl.pl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8" r="1" b="1"/>
          <a:stretch>
            <a:fillRect/>
          </a:stretch>
        </p:blipFill>
        <p:spPr bwMode="auto">
          <a:xfrm>
            <a:off x="20" y="10"/>
            <a:ext cx="4042788" cy="4188930"/>
          </a:xfrm>
          <a:custGeom>
            <a:avLst/>
            <a:gdLst/>
            <a:ahLst/>
            <a:cxnLst/>
            <a:rect l="l" t="t" r="r" b="b"/>
            <a:pathLst>
              <a:path w="4042808" h="4188940">
                <a:moveTo>
                  <a:pt x="0" y="0"/>
                </a:moveTo>
                <a:lnTo>
                  <a:pt x="4021321" y="0"/>
                </a:lnTo>
                <a:lnTo>
                  <a:pt x="4022667" y="11419"/>
                </a:lnTo>
                <a:cubicBezTo>
                  <a:pt x="4037617" y="95184"/>
                  <a:pt x="4035083" y="180091"/>
                  <a:pt x="4039137" y="264364"/>
                </a:cubicBezTo>
                <a:cubicBezTo>
                  <a:pt x="4043952" y="367421"/>
                  <a:pt x="4037871" y="470858"/>
                  <a:pt x="4035590" y="574168"/>
                </a:cubicBezTo>
                <a:cubicBezTo>
                  <a:pt x="4033816" y="662121"/>
                  <a:pt x="4025074" y="749948"/>
                  <a:pt x="4027735" y="838028"/>
                </a:cubicBezTo>
                <a:cubicBezTo>
                  <a:pt x="4027925" y="841074"/>
                  <a:pt x="4027925" y="844120"/>
                  <a:pt x="4027735" y="847166"/>
                </a:cubicBezTo>
                <a:cubicBezTo>
                  <a:pt x="4019626" y="944003"/>
                  <a:pt x="4019626" y="1041348"/>
                  <a:pt x="4027735" y="1138186"/>
                </a:cubicBezTo>
                <a:cubicBezTo>
                  <a:pt x="4030307" y="1178494"/>
                  <a:pt x="4029585" y="1218943"/>
                  <a:pt x="4025581" y="1259137"/>
                </a:cubicBezTo>
                <a:cubicBezTo>
                  <a:pt x="4021780" y="1310285"/>
                  <a:pt x="4009617" y="1362194"/>
                  <a:pt x="4018359" y="1412960"/>
                </a:cubicBezTo>
                <a:cubicBezTo>
                  <a:pt x="4024048" y="1454780"/>
                  <a:pt x="4027177" y="1496916"/>
                  <a:pt x="4027735" y="1539116"/>
                </a:cubicBezTo>
                <a:cubicBezTo>
                  <a:pt x="4032169" y="1633542"/>
                  <a:pt x="4027988" y="1728475"/>
                  <a:pt x="4026341" y="1823155"/>
                </a:cubicBezTo>
                <a:cubicBezTo>
                  <a:pt x="4024567" y="1933446"/>
                  <a:pt x="4027355" y="2043737"/>
                  <a:pt x="4018486" y="2154154"/>
                </a:cubicBezTo>
                <a:cubicBezTo>
                  <a:pt x="4013608" y="2243351"/>
                  <a:pt x="4013608" y="2332751"/>
                  <a:pt x="4018486" y="2421948"/>
                </a:cubicBezTo>
                <a:cubicBezTo>
                  <a:pt x="4020893" y="2503683"/>
                  <a:pt x="4033183" y="2584656"/>
                  <a:pt x="4031156" y="2667279"/>
                </a:cubicBezTo>
                <a:cubicBezTo>
                  <a:pt x="4028748" y="2763608"/>
                  <a:pt x="4017346" y="2859684"/>
                  <a:pt x="4020893" y="2956268"/>
                </a:cubicBezTo>
                <a:cubicBezTo>
                  <a:pt x="4022540" y="3002339"/>
                  <a:pt x="4022667" y="3048410"/>
                  <a:pt x="4023554" y="3094480"/>
                </a:cubicBezTo>
                <a:cubicBezTo>
                  <a:pt x="4024694" y="3149943"/>
                  <a:pt x="4034703" y="3205278"/>
                  <a:pt x="4029128" y="3260614"/>
                </a:cubicBezTo>
                <a:cubicBezTo>
                  <a:pt x="4019880" y="3352883"/>
                  <a:pt x="3995934" y="3443628"/>
                  <a:pt x="4010884" y="3538181"/>
                </a:cubicBezTo>
                <a:cubicBezTo>
                  <a:pt x="4019119" y="3590217"/>
                  <a:pt x="4028368" y="3642380"/>
                  <a:pt x="4033183" y="3694923"/>
                </a:cubicBezTo>
                <a:cubicBezTo>
                  <a:pt x="4037364" y="3741882"/>
                  <a:pt x="4047879" y="3789603"/>
                  <a:pt x="4039897" y="3836308"/>
                </a:cubicBezTo>
                <a:cubicBezTo>
                  <a:pt x="4033056" y="3876287"/>
                  <a:pt x="4036603" y="3916266"/>
                  <a:pt x="4031282" y="3956245"/>
                </a:cubicBezTo>
                <a:cubicBezTo>
                  <a:pt x="4024314" y="4008661"/>
                  <a:pt x="4020640" y="4061966"/>
                  <a:pt x="4015319" y="4114764"/>
                </a:cubicBezTo>
                <a:lnTo>
                  <a:pt x="4012644" y="4158593"/>
                </a:lnTo>
                <a:lnTo>
                  <a:pt x="3985220" y="4159157"/>
                </a:lnTo>
                <a:cubicBezTo>
                  <a:pt x="3740115" y="4173914"/>
                  <a:pt x="3494738" y="4167253"/>
                  <a:pt x="3249632" y="4170518"/>
                </a:cubicBezTo>
                <a:cubicBezTo>
                  <a:pt x="2921739" y="4174959"/>
                  <a:pt x="2594117" y="4163597"/>
                  <a:pt x="2266360" y="4162553"/>
                </a:cubicBezTo>
                <a:cubicBezTo>
                  <a:pt x="2199180" y="4162292"/>
                  <a:pt x="2131728" y="4165687"/>
                  <a:pt x="2064820" y="4170910"/>
                </a:cubicBezTo>
                <a:cubicBezTo>
                  <a:pt x="1972125" y="4177963"/>
                  <a:pt x="1880651" y="4169082"/>
                  <a:pt x="1788771" y="4160724"/>
                </a:cubicBezTo>
                <a:cubicBezTo>
                  <a:pt x="1678025" y="4150669"/>
                  <a:pt x="1567551" y="4159549"/>
                  <a:pt x="1457485" y="4171172"/>
                </a:cubicBezTo>
                <a:cubicBezTo>
                  <a:pt x="1268526" y="4190748"/>
                  <a:pt x="1078142" y="4194156"/>
                  <a:pt x="888558" y="4181358"/>
                </a:cubicBezTo>
                <a:cubicBezTo>
                  <a:pt x="679145" y="4167645"/>
                  <a:pt x="469870" y="4170127"/>
                  <a:pt x="260458" y="4171172"/>
                </a:cubicBezTo>
                <a:lnTo>
                  <a:pt x="0" y="41705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Przebywasz często na słońcu? Uważaj na swoje znamiona! Słowo o czerniaku -  Poradnik Apteki Gemi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861"/>
          <a:stretch>
            <a:fillRect/>
          </a:stretch>
        </p:blipFill>
        <p:spPr bwMode="auto">
          <a:xfrm>
            <a:off x="20" y="4267200"/>
            <a:ext cx="4052533" cy="2590800"/>
          </a:xfrm>
          <a:custGeom>
            <a:avLst/>
            <a:gdLst/>
            <a:ahLst/>
            <a:cxnLst/>
            <a:rect l="l" t="t" r="r" b="b"/>
            <a:pathLst>
              <a:path w="4052553" h="2496312">
                <a:moveTo>
                  <a:pt x="327729" y="0"/>
                </a:moveTo>
                <a:lnTo>
                  <a:pt x="345817" y="0"/>
                </a:lnTo>
                <a:lnTo>
                  <a:pt x="572607" y="13207"/>
                </a:lnTo>
                <a:cubicBezTo>
                  <a:pt x="681087" y="20899"/>
                  <a:pt x="790054" y="19672"/>
                  <a:pt x="898329" y="9551"/>
                </a:cubicBezTo>
                <a:cubicBezTo>
                  <a:pt x="1097019" y="-6252"/>
                  <a:pt x="1295302" y="6417"/>
                  <a:pt x="1493586" y="17125"/>
                </a:cubicBezTo>
                <a:cubicBezTo>
                  <a:pt x="1685626" y="27572"/>
                  <a:pt x="1877530" y="19867"/>
                  <a:pt x="2069570" y="12946"/>
                </a:cubicBezTo>
                <a:lnTo>
                  <a:pt x="2333068" y="0"/>
                </a:lnTo>
                <a:lnTo>
                  <a:pt x="2641088" y="0"/>
                </a:lnTo>
                <a:lnTo>
                  <a:pt x="2879227" y="12375"/>
                </a:lnTo>
                <a:cubicBezTo>
                  <a:pt x="2959435" y="14007"/>
                  <a:pt x="3039698" y="13109"/>
                  <a:pt x="3119887" y="9681"/>
                </a:cubicBezTo>
                <a:cubicBezTo>
                  <a:pt x="3248764" y="1153"/>
                  <a:pt x="3378034" y="-336"/>
                  <a:pt x="3507088" y="5241"/>
                </a:cubicBezTo>
                <a:cubicBezTo>
                  <a:pt x="3627333" y="11901"/>
                  <a:pt x="3747579" y="18692"/>
                  <a:pt x="3868232" y="14774"/>
                </a:cubicBezTo>
                <a:cubicBezTo>
                  <a:pt x="3916275" y="13207"/>
                  <a:pt x="3963641" y="11248"/>
                  <a:pt x="4011278" y="8636"/>
                </a:cubicBezTo>
                <a:lnTo>
                  <a:pt x="4035470" y="7710"/>
                </a:lnTo>
                <a:lnTo>
                  <a:pt x="4036842" y="62785"/>
                </a:lnTo>
                <a:cubicBezTo>
                  <a:pt x="4035021" y="119072"/>
                  <a:pt x="4027862" y="175265"/>
                  <a:pt x="4022034" y="231425"/>
                </a:cubicBezTo>
                <a:cubicBezTo>
                  <a:pt x="4016332" y="285999"/>
                  <a:pt x="4007970" y="343746"/>
                  <a:pt x="4020640" y="393752"/>
                </a:cubicBezTo>
                <a:cubicBezTo>
                  <a:pt x="4043952" y="482466"/>
                  <a:pt x="4025708" y="566739"/>
                  <a:pt x="4015572" y="651900"/>
                </a:cubicBezTo>
                <a:cubicBezTo>
                  <a:pt x="4003346" y="735208"/>
                  <a:pt x="4005107" y="819963"/>
                  <a:pt x="4020767" y="902688"/>
                </a:cubicBezTo>
                <a:cubicBezTo>
                  <a:pt x="4033183" y="961069"/>
                  <a:pt x="4033183" y="1020466"/>
                  <a:pt x="4034703" y="1079228"/>
                </a:cubicBezTo>
                <a:cubicBezTo>
                  <a:pt x="4035590" y="1116035"/>
                  <a:pt x="4022034" y="1153475"/>
                  <a:pt x="4013038" y="1190154"/>
                </a:cubicBezTo>
                <a:cubicBezTo>
                  <a:pt x="3996948" y="1256405"/>
                  <a:pt x="3991120" y="1323670"/>
                  <a:pt x="4013038" y="1388271"/>
                </a:cubicBezTo>
                <a:cubicBezTo>
                  <a:pt x="4043572" y="1477747"/>
                  <a:pt x="4061056" y="1567223"/>
                  <a:pt x="4048386" y="1661904"/>
                </a:cubicBezTo>
                <a:cubicBezTo>
                  <a:pt x="4041038" y="1720285"/>
                  <a:pt x="4039391" y="1779936"/>
                  <a:pt x="4028368" y="1837556"/>
                </a:cubicBezTo>
                <a:cubicBezTo>
                  <a:pt x="4010251" y="1933125"/>
                  <a:pt x="4016712" y="2028058"/>
                  <a:pt x="4031156" y="2122230"/>
                </a:cubicBezTo>
                <a:cubicBezTo>
                  <a:pt x="4041304" y="2200919"/>
                  <a:pt x="4042406" y="2280508"/>
                  <a:pt x="4034450" y="2359437"/>
                </a:cubicBezTo>
                <a:lnTo>
                  <a:pt x="4024990" y="2496312"/>
                </a:lnTo>
                <a:lnTo>
                  <a:pt x="0" y="2496312"/>
                </a:lnTo>
                <a:lnTo>
                  <a:pt x="0" y="7059"/>
                </a:lnTo>
                <a:lnTo>
                  <a:pt x="111169" y="32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pl-PL" sz="2200">
                <a:solidFill>
                  <a:srgbClr val="FFFFFF"/>
                </a:solidFill>
              </a:rPr>
              <a:t>Profilaktyka czerniaka powinna być zarówno pierwotna (poprawa świadomości społeczeństwa w zakresie konieczności badania znamion i wyleczalności czerniaka we wczesnych stopniach zaawansowania) oraz wtórna, obejmująca czynne badania lekarskie. Istotnym elementem profilaktyki jest wycięcie znamion budzących wątpliwość diagnostyczną.</a:t>
            </a:r>
            <a:endParaRPr lang="pl-PL" sz="2200">
              <a:solidFill>
                <a:srgbClr val="FFFFFF"/>
              </a:solidFill>
            </a:endParaRPr>
          </a:p>
          <a:p>
            <a:r>
              <a:rPr lang="pl-PL" sz="22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Wizyty u dermatologa – badanie dermatoskopem lub chirurga-onkologa raz na 6 miesięcy.</a:t>
            </a:r>
            <a:endParaRPr lang="pl-PL" sz="2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2417</Words>
  <Application>WPS Presentation</Application>
  <PresentationFormat>Panoramiczny</PresentationFormat>
  <Paragraphs>46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Arial</vt:lpstr>
      <vt:lpstr>Open Sans</vt:lpstr>
      <vt:lpstr>Segoe Print</vt:lpstr>
      <vt:lpstr>Calibri</vt:lpstr>
      <vt:lpstr>Calibri Light</vt:lpstr>
      <vt:lpstr>Microsoft YaHei</vt:lpstr>
      <vt:lpstr>Arial Unicode MS</vt:lpstr>
      <vt:lpstr>Motyw pakietu Office</vt:lpstr>
      <vt:lpstr> „Mam haka na czerniaka”</vt:lpstr>
      <vt:lpstr>Czerniak</vt:lpstr>
      <vt:lpstr>PowerPoint 演示文稿</vt:lpstr>
      <vt:lpstr>PowerPoint 演示文稿</vt:lpstr>
      <vt:lpstr>Występowanie</vt:lpstr>
      <vt:lpstr>Czynniki Ryzyka</vt:lpstr>
      <vt:lpstr>PowerPoint 演示文稿</vt:lpstr>
      <vt:lpstr>PowerPoint 演示文稿</vt:lpstr>
      <vt:lpstr>Profilaktyka</vt:lpstr>
      <vt:lpstr>Dermatoskop</vt:lpstr>
      <vt:lpstr>Leczenie</vt:lpstr>
      <vt:lpstr>Odpowiedzialne zachowania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„ Mam haka na czerniaka”</dc:title>
  <dc:creator>Adam 45076</dc:creator>
  <cp:lastModifiedBy>wice</cp:lastModifiedBy>
  <cp:revision>13</cp:revision>
  <dcterms:created xsi:type="dcterms:W3CDTF">2021-05-30T18:45:00Z</dcterms:created>
  <dcterms:modified xsi:type="dcterms:W3CDTF">2021-07-31T15:23:27Z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