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3369" autoAdjust="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783A-E47E-4CE4-B1B5-3C4449A9B711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31F-210B-40FB-82D7-562DB71AF4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783A-E47E-4CE4-B1B5-3C4449A9B711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31F-210B-40FB-82D7-562DB71AF4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783A-E47E-4CE4-B1B5-3C4449A9B711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31F-210B-40FB-82D7-562DB71AF4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783A-E47E-4CE4-B1B5-3C4449A9B711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31F-210B-40FB-82D7-562DB71AF4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783A-E47E-4CE4-B1B5-3C4449A9B711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31F-210B-40FB-82D7-562DB71AF4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783A-E47E-4CE4-B1B5-3C4449A9B711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31F-210B-40FB-82D7-562DB71AF4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783A-E47E-4CE4-B1B5-3C4449A9B711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31F-210B-40FB-82D7-562DB71AF4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783A-E47E-4CE4-B1B5-3C4449A9B711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31F-210B-40FB-82D7-562DB71AF4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783A-E47E-4CE4-B1B5-3C4449A9B711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31F-210B-40FB-82D7-562DB71AF4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783A-E47E-4CE4-B1B5-3C4449A9B711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31F-210B-40FB-82D7-562DB71AF4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783A-E47E-4CE4-B1B5-3C4449A9B711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5D31F-210B-40FB-82D7-562DB71AF42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9783A-E47E-4CE4-B1B5-3C4449A9B711}" type="datetimeFigureOut">
              <a:rPr lang="pl-PL" smtClean="0"/>
              <a:t>2020-05-14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5D31F-210B-40FB-82D7-562DB71AF42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aga papieska watykańska, flagi - BHPVo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5057775" cy="505777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Święty Jan Paweł II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4 lipca 1958 Karol Wojtyła został prekonizowany biskupem tytularnym </a:t>
            </a:r>
            <a:r>
              <a:rPr lang="pl-PL" dirty="0" err="1"/>
              <a:t>Ombrii</a:t>
            </a:r>
            <a:r>
              <a:rPr lang="pl-PL" dirty="0"/>
              <a:t>, a także biskupem pomocniczym </a:t>
            </a:r>
            <a:r>
              <a:rPr lang="pl-PL" dirty="0" smtClean="0"/>
              <a:t>Krakowa.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Jako biskup przyjął, zgodnie z obyczajem, hasło przewodnie swej posługi, które brzmiało: </a:t>
            </a:r>
            <a:r>
              <a:rPr lang="pl-PL" i="1" dirty="0"/>
              <a:t>Totus </a:t>
            </a:r>
            <a:r>
              <a:rPr lang="pl-PL" i="1" dirty="0" err="1" smtClean="0"/>
              <a:t>Tuus</a:t>
            </a:r>
            <a:r>
              <a:rPr lang="pl-PL" dirty="0"/>
              <a:t> (łac. </a:t>
            </a:r>
            <a:r>
              <a:rPr lang="pl-PL" i="1" dirty="0"/>
              <a:t>Cały Twój</a:t>
            </a:r>
            <a:r>
              <a:rPr lang="pl-PL" dirty="0"/>
              <a:t>).</a:t>
            </a:r>
          </a:p>
        </p:txBody>
      </p:sp>
      <p:pic>
        <p:nvPicPr>
          <p:cNvPr id="24578" name="Picture 2" descr="Totus Tuus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59489"/>
            <a:ext cx="3563888" cy="379851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200" dirty="0"/>
              <a:t>16 października 1978 na zwołanym po śmierci Jana Pawła I drugim konklawe w ósmym głosowaniu kard. Karol Wojtyła został wybrany na papieża i przybrał imię Jana Pawła II. Według szacunków jego kandydaturę poparło 103 kardynałów na 111 głosujących. Wynik wyboru ogłoszono o godzinie 18:44.</a:t>
            </a:r>
          </a:p>
        </p:txBody>
      </p:sp>
      <p:pic>
        <p:nvPicPr>
          <p:cNvPr id="23554" name="Picture 2" descr="Habemus papam! Fakty i ciekawostki o wyborze Jana Pawła II | eKAI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56992"/>
            <a:ext cx="4860032" cy="313244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/>
              <a:t>Głównym wykładnikiem pontyfikatu Karola Wojtyły były </a:t>
            </a:r>
            <a:r>
              <a:rPr lang="pl-PL" sz="2800" dirty="0" smtClean="0"/>
              <a:t>pielgrzymki. </a:t>
            </a:r>
            <a:r>
              <a:rPr lang="pl-PL" sz="2800" dirty="0"/>
              <a:t>Z tego też powodu został on wkrótce potem nazwany: „papież-pielgrzym</a:t>
            </a:r>
            <a:r>
              <a:rPr lang="pl-PL" sz="2800" dirty="0" smtClean="0"/>
              <a:t>”. </a:t>
            </a:r>
            <a:r>
              <a:rPr lang="pl-PL" sz="2800" dirty="0"/>
              <a:t>Swoją pierwszą podróż apostolską odbył w styczniu 1979 do </a:t>
            </a:r>
            <a:r>
              <a:rPr lang="pl-PL" sz="2800" dirty="0" smtClean="0"/>
              <a:t>Meksyku.</a:t>
            </a:r>
            <a:endParaRPr lang="pl-PL" sz="2800" dirty="0"/>
          </a:p>
        </p:txBody>
      </p:sp>
      <p:pic>
        <p:nvPicPr>
          <p:cNvPr id="22530" name="Picture 2" descr="Jan Paweł II w Meksy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9608"/>
            <a:ext cx="3164477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13 maja 1981, podczas audiencji generalnej na placu św. Piotra w Rzymie o godzinie 17:19, Jan Paweł II został postrzelony przez tureckiego zamachowca </a:t>
            </a:r>
            <a:r>
              <a:rPr lang="pl-PL" dirty="0" err="1"/>
              <a:t>Mehmeta</a:t>
            </a:r>
            <a:r>
              <a:rPr lang="pl-PL" dirty="0"/>
              <a:t> Alego </a:t>
            </a:r>
            <a:r>
              <a:rPr lang="pl-PL" dirty="0" err="1" smtClean="0"/>
              <a:t>Ağcę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1506" name="Picture 2" descr="39. rocznica zamachu na Jana Pawła II - Historia - polskieradio24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645024"/>
            <a:ext cx="5836171" cy="32129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/>
              <a:t>Jan Paweł II jako papież najwięcej razy odwiedził m.in. Polskę (9 razy), USA (7 razy), Francję (7 razy) oraz spotykał się z młodzieżą na Światowych Dniach Młodzieży (9 razy).</a:t>
            </a:r>
          </a:p>
        </p:txBody>
      </p:sp>
      <p:pic>
        <p:nvPicPr>
          <p:cNvPr id="20482" name="Picture 2" descr="Światowe Dni Młodzieży – Wikipedia, wolna encykloped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852936"/>
            <a:ext cx="6077471" cy="382880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Osobisty lekarz papieski Renato </a:t>
            </a:r>
            <a:r>
              <a:rPr lang="pl-PL" dirty="0" err="1"/>
              <a:t>Buzzonetti</a:t>
            </a:r>
            <a:r>
              <a:rPr lang="pl-PL" dirty="0"/>
              <a:t> stwierdził śmierć papieża Jana Pawła II o godzinie 21:37 czasu </a:t>
            </a:r>
            <a:r>
              <a:rPr lang="pl-PL" dirty="0" smtClean="0"/>
              <a:t>miejscowego. Zmarł </a:t>
            </a:r>
            <a:r>
              <a:rPr lang="pl-PL" dirty="0"/>
              <a:t>po zakończeniu Apelu Jasnogórskiego, w pierwszą sobotę miesiąca i wigilię Święta Miłosierdzia Bożego, w 9666. dniu swojego </a:t>
            </a:r>
            <a:r>
              <a:rPr lang="pl-PL" dirty="0" smtClean="0"/>
              <a:t>pontyfikatu.</a:t>
            </a:r>
            <a:endParaRPr lang="pl-PL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/>
              <a:t>Pogrzeb Jana Pawła II odbył się w piątek 8 kwietnia 2005. Trumnę z prostych desek z drewna cyprysowego (symbolu nieśmiertelności</a:t>
            </a:r>
            <a:r>
              <a:rPr lang="pl-PL" sz="2800" dirty="0" smtClean="0"/>
              <a:t>).</a:t>
            </a:r>
            <a:endParaRPr lang="pl-PL" sz="2800" dirty="0"/>
          </a:p>
        </p:txBody>
      </p:sp>
      <p:pic>
        <p:nvPicPr>
          <p:cNvPr id="18434" name="Picture 2" descr="15. rocznica śmierci Jan Paweł II – odchodzenie Pasterza - Wiadomośc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996952"/>
            <a:ext cx="6321136" cy="356165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/>
              <a:t>1 maja 2011, w Święto Miłosierdzia Bożego, podczas uroczystej mszy świętej na placu św. Piotra w Rzymie, papież Benedykt XVI, na prośbę wikariusza generalnego kard. </a:t>
            </a:r>
            <a:r>
              <a:rPr lang="pl-PL" sz="1800" dirty="0" err="1"/>
              <a:t>Augostino</a:t>
            </a:r>
            <a:r>
              <a:rPr lang="pl-PL" sz="1800" dirty="0"/>
              <a:t> </a:t>
            </a:r>
            <a:r>
              <a:rPr lang="pl-PL" sz="1800" dirty="0" err="1"/>
              <a:t>Valliniego</a:t>
            </a:r>
            <a:r>
              <a:rPr lang="pl-PL" sz="1800" dirty="0"/>
              <a:t>, dokonał beatyfikacji polskiego </a:t>
            </a:r>
            <a:r>
              <a:rPr lang="pl-PL" sz="1800" dirty="0" smtClean="0"/>
              <a:t>papieża</a:t>
            </a:r>
            <a:r>
              <a:rPr lang="pl-PL" sz="1800" baseline="30000" dirty="0"/>
              <a:t>.</a:t>
            </a:r>
            <a:endParaRPr lang="pl-PL" sz="1800" baseline="30000" dirty="0" smtClean="0"/>
          </a:p>
          <a:p>
            <a:pPr algn="ctr">
              <a:buNone/>
            </a:pPr>
            <a:r>
              <a:rPr lang="pl-PL" sz="1800" dirty="0"/>
              <a:t>27 kwietnia 2014, w Niedzielę Miłosierdzia Bożego, podczas uroczystej mszy św. na placu świętego Piotra, pod przewodnictwem papieża Franciszka, przy koncelebrze emerytowanego papieża Benedykta XVI, bł. Jan Paweł II i bł. Jan XXIII zostali ogłoszeni świętymi i włączeni w poczet świętych Kościoła </a:t>
            </a:r>
            <a:r>
              <a:rPr lang="pl-PL" sz="1800" dirty="0" smtClean="0"/>
              <a:t>katolickiego</a:t>
            </a:r>
            <a:r>
              <a:rPr lang="pl-PL" sz="2400" dirty="0" smtClean="0"/>
              <a:t>.</a:t>
            </a:r>
            <a:r>
              <a:rPr lang="pl-PL" sz="2400" dirty="0"/>
              <a:t> </a:t>
            </a:r>
          </a:p>
        </p:txBody>
      </p:sp>
      <p:pic>
        <p:nvPicPr>
          <p:cNvPr id="17410" name="Picture 2" descr="Proces beatyfikacyjny i kanonizacyjny Jana Pawła II – Wikipedia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672407"/>
            <a:ext cx="2123728" cy="318559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/>
              <a:t>Urodził się w </a:t>
            </a:r>
            <a:r>
              <a:rPr lang="pl-PL" sz="2800" dirty="0" smtClean="0"/>
              <a:t>Wadowicach</a:t>
            </a:r>
            <a:r>
              <a:rPr lang="pl-PL" sz="2800" dirty="0"/>
              <a:t> 18 maja 1920, jako drugi syn Karola Wojtyły i </a:t>
            </a:r>
            <a:r>
              <a:rPr lang="pl-PL" sz="2800" dirty="0" smtClean="0"/>
              <a:t>Emilii </a:t>
            </a:r>
            <a:r>
              <a:rPr lang="pl-PL" sz="2800" dirty="0"/>
              <a:t>z</a:t>
            </a:r>
            <a:r>
              <a:rPr lang="pl-PL" sz="2800" dirty="0" smtClean="0"/>
              <a:t> Kaczorowskich.</a:t>
            </a:r>
            <a:r>
              <a:rPr lang="pl-PL" sz="2800" dirty="0"/>
              <a:t> </a:t>
            </a:r>
            <a:endParaRPr lang="pl-PL" sz="2800" dirty="0" smtClean="0"/>
          </a:p>
          <a:p>
            <a:pPr algn="ctr">
              <a:buNone/>
            </a:pPr>
            <a:r>
              <a:rPr lang="pl-PL" sz="2800" dirty="0" smtClean="0"/>
              <a:t>Został</a:t>
            </a:r>
            <a:r>
              <a:rPr lang="pl-PL" sz="2800" dirty="0"/>
              <a:t> ochrzczony w kościele parafialnym 20 czerwca 1920 przez księdza Franciszka </a:t>
            </a:r>
            <a:r>
              <a:rPr lang="pl-PL" sz="2800" dirty="0" smtClean="0"/>
              <a:t>Żaka.</a:t>
            </a:r>
            <a:endParaRPr lang="pl-PL" sz="2800" dirty="0"/>
          </a:p>
        </p:txBody>
      </p:sp>
      <p:pic>
        <p:nvPicPr>
          <p:cNvPr id="10242" name="Picture 2" descr="Bartłomiej Ilcewicz ar Twitter: “98 lat temu, 18 maja 1920 r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2129"/>
            <a:ext cx="2195736" cy="34358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200" dirty="0"/>
              <a:t>Karol Wojtyła, senior, urodził się 18 lipca 1879 roku w </a:t>
            </a:r>
            <a:r>
              <a:rPr lang="pl-PL" sz="2200" dirty="0" err="1"/>
              <a:t>Lipniku</a:t>
            </a:r>
            <a:r>
              <a:rPr lang="pl-PL" sz="2200" dirty="0"/>
              <a:t> k. Bielska, w rodzinie Macieja i Anny. Ukończył szkołę podstawową i trzy klasy gimnazjalne. Od 1900 roku służył w wojsku austriackim, m.in. w Wadowicach, Lwowie i Krakowie</a:t>
            </a:r>
            <a:r>
              <a:rPr lang="pl-PL" sz="2200" dirty="0" smtClean="0"/>
              <a:t>.</a:t>
            </a:r>
          </a:p>
          <a:p>
            <a:pPr algn="ctr">
              <a:buNone/>
            </a:pPr>
            <a:r>
              <a:rPr lang="pl-PL" sz="2200" dirty="0" smtClean="0"/>
              <a:t> </a:t>
            </a:r>
            <a:r>
              <a:rPr lang="pl-PL" sz="2200" dirty="0"/>
              <a:t>Emilia Wojtyła, z domu Kaczorowska, urodziła się 26 marca 1884 roku w Krakowie jako piąte dziecko w rodzinie Feliksa, z zawodu rymarza i Marii. Miała ośmioro rodzeństwa. Ukończyła przyklasztorną szkołę Sióstr Miłości Bożej. </a:t>
            </a:r>
            <a:endParaRPr lang="pl-PL" sz="2200" dirty="0" smtClean="0"/>
          </a:p>
          <a:p>
            <a:endParaRPr lang="pl-PL" dirty="0"/>
          </a:p>
        </p:txBody>
      </p:sp>
      <p:pic>
        <p:nvPicPr>
          <p:cNvPr id="16388" name="Picture 4" descr="motyw_rodzice_ojci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02869"/>
            <a:ext cx="1872208" cy="2655131"/>
          </a:xfrm>
          <a:prstGeom prst="rect">
            <a:avLst/>
          </a:prstGeom>
          <a:noFill/>
        </p:spPr>
      </p:pic>
      <p:pic>
        <p:nvPicPr>
          <p:cNvPr id="16390" name="Picture 6" descr="motyw_rodzice_mat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177082"/>
            <a:ext cx="1931665" cy="268091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800" dirty="0"/>
              <a:t>W dzieciństwie Karola nazywano najczęściej zdrobnieniem imienia – Lolek. Uważano go za chłopca utalentowanego i wysportowanego. Regularnie grał w piłkę nożną oraz jeździł na </a:t>
            </a:r>
            <a:r>
              <a:rPr lang="pl-PL" sz="2800" dirty="0" smtClean="0"/>
              <a:t>nartach. </a:t>
            </a:r>
            <a:endParaRPr lang="pl-PL" sz="2800" dirty="0"/>
          </a:p>
        </p:txBody>
      </p:sp>
      <p:sp>
        <p:nvSpPr>
          <p:cNvPr id="15362" name="AutoShape 2" descr="Jan Paweł II. Sportowe pasje Karola Wojtyły - Przegląd Spor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AutoShape 4" descr="Jan Paweł II. Sportowe pasje Karola Wojtyły - Przegląd Spor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6" name="AutoShape 6" descr="Jan Paweł II. Sportowe pasje Karola Wojtyły - Przegląd Spor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8" name="AutoShape 8" descr="Jan Paweł II. Sportowe pasje Karola Wojtyły - Przegląd Spor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0" name="AutoShape 10" descr="Jan Paweł II. Sportowe pasje Karola Wojtyły - Przegląd Sportow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72" name="AutoShape 12" descr="Rzym. Musical o Janie Pawle II w Teatro Brancacc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Gdy miał 9 lat, zmarła matka (13 kwietnia 1929). Trzy lata później, 5 grudnia 1932, w wieku 26 lat, na szkarlatynę zmarł jego brat </a:t>
            </a:r>
            <a:r>
              <a:rPr lang="pl-PL" dirty="0" smtClean="0"/>
              <a:t>Edmund.</a:t>
            </a:r>
            <a:endParaRPr lang="pl-PL" dirty="0"/>
          </a:p>
        </p:txBody>
      </p:sp>
      <p:pic>
        <p:nvPicPr>
          <p:cNvPr id="31746" name="Picture 2" descr="https://upload.wikimedia.org/wikipedia/commons/thumb/2/22/Tomb_of_the_parents_of_John_Paul_II%2C_Military_cemetery%2C_1_Prandoty_street%2C_Krak%C3%B3w%2C_Poland_.jpg/180px-Tomb_of_the_parents_of_John_Paul_II%2C_Military_cemetery%2C_1_Prandoty_street%2C_Krak%C3%B3w%2C_Poland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21694"/>
            <a:ext cx="4104456" cy="273630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/>
              <a:t>14 maja 1938 zakończył naukę w gimnazjum, otrzymując świadectwo maturalne z oceną celującą, która umożliwiała podjęcie studiów na większości uczelni bez egzaminów wstępnych. Karol Wojtyła wybrał studia polonistyczne na </a:t>
            </a:r>
            <a:r>
              <a:rPr lang="pl-PL" sz="2000" dirty="0" smtClean="0"/>
              <a:t>Wydziale </a:t>
            </a:r>
            <a:r>
              <a:rPr lang="pl-PL" sz="2000" dirty="0"/>
              <a:t>Filozoficznym Uniwersytetu </a:t>
            </a:r>
            <a:r>
              <a:rPr lang="pl-PL" sz="2000" dirty="0" smtClean="0"/>
              <a:t>Jagiellońskiego. </a:t>
            </a:r>
            <a:r>
              <a:rPr lang="pl-PL" sz="2000" dirty="0"/>
              <a:t>Studia rozpoczął w październiku 1938.</a:t>
            </a:r>
          </a:p>
        </p:txBody>
      </p:sp>
      <p:pic>
        <p:nvPicPr>
          <p:cNvPr id="29698" name="Picture 2" descr="Świadectwo dojrzałości Karola Wojtyły — ko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3185592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18 lutego 1941 po długiej chorobie zmarł jego ojciec.</a:t>
            </a:r>
          </a:p>
        </p:txBody>
      </p:sp>
      <p:pic>
        <p:nvPicPr>
          <p:cNvPr id="28674" name="Picture 2" descr="https://upload.wikimedia.org/wikipedia/commons/thumb/9/93/Gr%C3%B3b_rodzic%C3%B3w_Jana_Paw%C5%82a_II_na_cmentarzu_Rakowickim_w_Krakowie.jpg/220px-Gr%C3%B3b_rodzic%C3%B3w_Jana_Paw%C5%82a_II_na_cmentarzu_Rakowickim_w_Krakow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73016"/>
            <a:ext cx="4608512" cy="307932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/>
              <a:t> Rozstanie Karola Wojtyły z teatrem nastąpiło nagle w 1942, gdy postanowił studiować teologię i wstąpił do tajnego Metropolitalnego Seminarium Duchownego w </a:t>
            </a:r>
            <a:r>
              <a:rPr lang="pl-PL" dirty="0" smtClean="0"/>
              <a:t>Krakowie.</a:t>
            </a:r>
            <a:endParaRPr lang="pl-PL" dirty="0"/>
          </a:p>
        </p:txBody>
      </p:sp>
      <p:pic>
        <p:nvPicPr>
          <p:cNvPr id="27650" name="Picture 2" descr="Uczeń i Student – Franciszkańska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98033"/>
            <a:ext cx="4139952" cy="275996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l-PL" sz="2400" dirty="0"/>
              <a:t>13 października 1946 </a:t>
            </a:r>
            <a:r>
              <a:rPr lang="pl-PL" sz="2400" dirty="0" smtClean="0"/>
              <a:t>alumn Metropolitalnego </a:t>
            </a:r>
            <a:r>
              <a:rPr lang="pl-PL" sz="2400" dirty="0"/>
              <a:t>Seminarium Duchownego w Krakowie, Karol Wojtyła, został subdiakonem, a tydzień później diakonem. 1 listopada 1946 w Kaplicy w Pałacu Arcybiskupów Krakowskich kardynał Adam Stefan Sapieha wyświęcił Karola Wojtyłę na </a:t>
            </a:r>
            <a:r>
              <a:rPr lang="pl-PL" sz="2400" dirty="0" smtClean="0"/>
              <a:t>księdza.</a:t>
            </a:r>
            <a:endParaRPr lang="pl-PL" sz="2400" dirty="0"/>
          </a:p>
        </p:txBody>
      </p:sp>
      <p:sp>
        <p:nvSpPr>
          <p:cNvPr id="26626" name="AutoShape 2" descr="Święcenia kapłańskie Karola Wojtył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28" name="AutoShape 4" descr="Święcenia kapłańskie Karola Wojtył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30" name="Picture 6" descr="Święcenia kapłańskie Karola Wojtył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01008"/>
            <a:ext cx="5035487" cy="335699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261</Words>
  <Application>Microsoft Office PowerPoint</Application>
  <PresentationFormat>Pokaz na ekranie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Święty Jan Paweł II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Święty Jan Paweł II</dc:title>
  <dc:creator>NATALIA</dc:creator>
  <cp:lastModifiedBy>NATALIA</cp:lastModifiedBy>
  <cp:revision>9</cp:revision>
  <dcterms:created xsi:type="dcterms:W3CDTF">2020-05-14T16:43:53Z</dcterms:created>
  <dcterms:modified xsi:type="dcterms:W3CDTF">2020-05-14T18:07:55Z</dcterms:modified>
</cp:coreProperties>
</file>