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C63F8-4634-4434-BD82-F95E8D497055}" v="1289" dt="2020-05-19T11:54:33.255"/>
    <p1510:client id="{5AD4C094-DEFA-4851-89AE-3FB738F28AED}" v="2236" dt="2020-05-19T13:27:07.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9T11:55:27.395"/>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0814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85202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7333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4286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38817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9690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67357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2884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93379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15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0311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5/19/2020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1812141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pl.wikipedia.org/wiki/Jan_Pawe%C5%82_II#cite_note-britannica5-4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4654296" y="640080"/>
            <a:ext cx="6894576" cy="3566160"/>
          </a:xfrm>
        </p:spPr>
        <p:txBody>
          <a:bodyPr anchor="b">
            <a:normAutofit/>
          </a:bodyPr>
          <a:lstStyle/>
          <a:p>
            <a:pPr algn="ctr"/>
            <a:r>
              <a:rPr lang="pl-PL" sz="7200" dirty="0">
                <a:cs typeface="Calibri Light"/>
              </a:rPr>
              <a:t>Jan Paweł II</a:t>
            </a:r>
            <a:endParaRPr lang="pl-PL" sz="7200"/>
          </a:p>
        </p:txBody>
      </p:sp>
      <p:sp>
        <p:nvSpPr>
          <p:cNvPr id="3" name="Podtytuł 2"/>
          <p:cNvSpPr>
            <a:spLocks noGrp="1"/>
          </p:cNvSpPr>
          <p:nvPr>
            <p:ph type="subTitle" idx="1"/>
          </p:nvPr>
        </p:nvSpPr>
        <p:spPr>
          <a:xfrm>
            <a:off x="4654296" y="4636008"/>
            <a:ext cx="6894576" cy="1572768"/>
          </a:xfrm>
        </p:spPr>
        <p:txBody>
          <a:bodyPr vert="horz" lIns="91440" tIns="45720" rIns="91440" bIns="45720" rtlCol="0" anchor="t">
            <a:normAutofit lnSpcReduction="10000"/>
          </a:bodyPr>
          <a:lstStyle/>
          <a:p>
            <a:pPr algn="ctr"/>
            <a:r>
              <a:rPr lang="pl-PL" sz="5400" b="1" dirty="0">
                <a:cs typeface="Calibri"/>
              </a:rPr>
              <a:t>Wielki człowiek o wielkim sercu</a:t>
            </a:r>
          </a:p>
          <a:p>
            <a:pPr algn="ctr"/>
            <a:r>
              <a:rPr lang="pl-PL" sz="3300" b="1" dirty="0">
                <a:cs typeface="Calibri"/>
              </a:rPr>
              <a:t>Martyna Bieniasz klasa VIII</a:t>
            </a:r>
          </a:p>
        </p:txBody>
      </p:sp>
      <p:pic>
        <p:nvPicPr>
          <p:cNvPr id="4" name="Obraz 4" descr="Obraz zawierający osoba, zewnętrzne, mężczyzna, noszenie&#10;&#10;Opis wygenerowany przy bardzo wysokim poziomie pewności">
            <a:extLst>
              <a:ext uri="{FF2B5EF4-FFF2-40B4-BE49-F238E27FC236}">
                <a16:creationId xmlns:a16="http://schemas.microsoft.com/office/drawing/2014/main" id="{0CAB6C1F-C75A-497A-9988-66D42585F79A}"/>
              </a:ext>
            </a:extLst>
          </p:cNvPr>
          <p:cNvPicPr>
            <a:picLocks noChangeAspect="1"/>
          </p:cNvPicPr>
          <p:nvPr/>
        </p:nvPicPr>
        <p:blipFill rotWithShape="1">
          <a:blip r:embed="rId2"/>
          <a:srcRect r="11533"/>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641"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FB473"/>
          </a:solidFill>
          <a:ln w="38100" cap="rnd">
            <a:solidFill>
              <a:srgbClr val="DFB47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3171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E18D1EA-8690-49D5-B864-790D1311B222}"/>
              </a:ext>
            </a:extLst>
          </p:cNvPr>
          <p:cNvSpPr>
            <a:spLocks noGrp="1"/>
          </p:cNvSpPr>
          <p:nvPr>
            <p:ph type="title"/>
          </p:nvPr>
        </p:nvSpPr>
        <p:spPr>
          <a:xfrm>
            <a:off x="1301323" y="548640"/>
            <a:ext cx="3419540" cy="5431536"/>
          </a:xfrm>
        </p:spPr>
        <p:txBody>
          <a:bodyPr>
            <a:normAutofit/>
          </a:bodyPr>
          <a:lstStyle/>
          <a:p>
            <a:pPr algn="ctr"/>
            <a:r>
              <a:rPr lang="pl-PL" sz="5600"/>
              <a:t>Karol Wojtyła jako kardynał</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A61ADCDD-A108-4945-8666-579B8B1641A6}"/>
              </a:ext>
            </a:extLst>
          </p:cNvPr>
          <p:cNvSpPr>
            <a:spLocks noGrp="1"/>
          </p:cNvSpPr>
          <p:nvPr>
            <p:ph idx="1"/>
          </p:nvPr>
        </p:nvSpPr>
        <p:spPr>
          <a:xfrm>
            <a:off x="5298595" y="552091"/>
            <a:ext cx="6052158" cy="5431536"/>
          </a:xfrm>
        </p:spPr>
        <p:txBody>
          <a:bodyPr vert="horz" lIns="91440" tIns="45720" rIns="91440" bIns="45720" rtlCol="0" anchor="ctr">
            <a:normAutofit/>
          </a:bodyPr>
          <a:lstStyle/>
          <a:p>
            <a:pPr algn="ctr">
              <a:lnSpc>
                <a:spcPct val="100000"/>
              </a:lnSpc>
              <a:buNone/>
            </a:pPr>
            <a:r>
              <a:rPr lang="pl-PL" sz="1800" dirty="0">
                <a:latin typeface="Arial"/>
                <a:ea typeface="+mn-lt"/>
                <a:cs typeface="+mn-lt"/>
              </a:rPr>
              <a:t>13 stycznia 1964, półtora roku po śmierci swego poprzednika, arcybiskupa Eugeniusza Baziaka, Karol Wojtyła został prekonizowany arcybiskupem metropolitą krakowskim. Ingres odbył się w katedrze wawelskiej w dniu 8 marca 1964. Podczas konsystorza z 26 czerwca 1967 został nominowany kardynałem. 28 czerwca 1967 otrzymał w Kaplicy Sykstyńskiej od papieża Pawła VI czerwony biret, a jego kościołem tytularnym stał się kościół św. Cezarego z Afryki.</a:t>
            </a:r>
            <a:endParaRPr lang="pl-PL" sz="1800" dirty="0">
              <a:latin typeface="Arial"/>
              <a:cs typeface="Arial"/>
            </a:endParaRPr>
          </a:p>
          <a:p>
            <a:pPr algn="ctr">
              <a:lnSpc>
                <a:spcPct val="100000"/>
              </a:lnSpc>
              <a:buNone/>
            </a:pPr>
            <a:r>
              <a:rPr lang="pl-PL" sz="1800" dirty="0">
                <a:latin typeface="Arial"/>
                <a:ea typeface="+mn-lt"/>
                <a:cs typeface="+mn-lt"/>
              </a:rPr>
              <a:t>Jako biskup diecezji krakowskiej wizytował parafie, odwiedzał klasztory (w tym zgromadzenie albertynów, założone przez św. brata Alberta). W 1965 otworzył proces beatyfikacyjny siostry Faustyny Kowalskiej, z której </a:t>
            </a:r>
            <a:r>
              <a:rPr lang="pl-PL" sz="1800" i="1" dirty="0">
                <a:latin typeface="Arial"/>
                <a:ea typeface="+mn-lt"/>
                <a:cs typeface="+mn-lt"/>
              </a:rPr>
              <a:t>Dzienniczkiem</a:t>
            </a:r>
            <a:r>
              <a:rPr lang="pl-PL" sz="1800" dirty="0">
                <a:latin typeface="Arial"/>
                <a:ea typeface="+mn-lt"/>
                <a:cs typeface="+mn-lt"/>
              </a:rPr>
              <a:t> oraz orędziem Miłosierdzia Bożego zapoznał się wcześniej. Spotykał się z inteligencją krakowską, zwłaszcza ze środowiskiem naukowym i artystycznym. Ponadto jeździł na Podhale i w Tatry.</a:t>
            </a:r>
            <a:endParaRPr lang="pl-PL" sz="1800" dirty="0">
              <a:latin typeface="Arial"/>
              <a:cs typeface="Arial"/>
            </a:endParaRPr>
          </a:p>
          <a:p>
            <a:pPr marL="0" indent="0" algn="ctr">
              <a:lnSpc>
                <a:spcPct val="100000"/>
              </a:lnSpc>
              <a:buNone/>
            </a:pPr>
            <a:endParaRPr lang="pl-PL" sz="1800"/>
          </a:p>
        </p:txBody>
      </p:sp>
    </p:spTree>
    <p:extLst>
      <p:ext uri="{BB962C8B-B14F-4D97-AF65-F5344CB8AC3E}">
        <p14:creationId xmlns:p14="http://schemas.microsoft.com/office/powerpoint/2010/main" val="1912568514"/>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CB42C53-CDBF-485D-8382-B1BD7F190266}"/>
              </a:ext>
            </a:extLst>
          </p:cNvPr>
          <p:cNvSpPr>
            <a:spLocks noGrp="1"/>
          </p:cNvSpPr>
          <p:nvPr>
            <p:ph type="title"/>
          </p:nvPr>
        </p:nvSpPr>
        <p:spPr>
          <a:xfrm>
            <a:off x="640080" y="325369"/>
            <a:ext cx="4368602" cy="1956841"/>
          </a:xfrm>
        </p:spPr>
        <p:txBody>
          <a:bodyPr anchor="b">
            <a:normAutofit/>
          </a:bodyPr>
          <a:lstStyle/>
          <a:p>
            <a:pPr algn="ctr">
              <a:lnSpc>
                <a:spcPct val="90000"/>
              </a:lnSpc>
            </a:pPr>
            <a:r>
              <a:rPr lang="pl-PL" sz="6600" dirty="0"/>
              <a:t>Droga do papiestwa</a:t>
            </a:r>
            <a:endParaRPr lang="pl-PL" dirty="0"/>
          </a:p>
        </p:txBody>
      </p:sp>
      <p:sp>
        <p:nvSpPr>
          <p:cNvPr id="1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0B676F1F-E316-48C5-A8ED-658915BAA1ED}"/>
              </a:ext>
            </a:extLst>
          </p:cNvPr>
          <p:cNvSpPr>
            <a:spLocks noGrp="1"/>
          </p:cNvSpPr>
          <p:nvPr>
            <p:ph idx="1"/>
          </p:nvPr>
        </p:nvSpPr>
        <p:spPr>
          <a:xfrm>
            <a:off x="640080" y="2872899"/>
            <a:ext cx="4243589" cy="3320668"/>
          </a:xfrm>
        </p:spPr>
        <p:txBody>
          <a:bodyPr vert="horz" lIns="91440" tIns="45720" rIns="91440" bIns="45720" rtlCol="0" anchor="t">
            <a:noAutofit/>
          </a:bodyPr>
          <a:lstStyle/>
          <a:p>
            <a:pPr algn="ctr">
              <a:lnSpc>
                <a:spcPct val="100000"/>
              </a:lnSpc>
              <a:buNone/>
            </a:pPr>
            <a:r>
              <a:rPr lang="pl-PL" sz="1050" dirty="0">
                <a:latin typeface="Arial"/>
                <a:ea typeface="+mn-lt"/>
                <a:cs typeface="+mn-lt"/>
              </a:rPr>
              <a:t>Stał się znanym poza Polską autorytetem. Był, obok prymasa Polski kardynała Stefana Wyszyńskiego, najważniejszą postacią Episkopatu Polski. Z „prymasem Tysiąclecia” (bo tak go nazywał) ściśle współpracował, okazując szacunek dla jego doświadczenia i mądrości. Jako kardynał odbywał podróże zagraniczne, zapraszany także przez środowiska uniwersyteckie. Wiosną 1976 papież Paweł VI zaprosił go do Watykanu, by w dniach 7–13 marca głosił tam rekolekcje wielkopostne (wydane później w publikacji książkowej).</a:t>
            </a:r>
            <a:endParaRPr lang="pl-PL" sz="1050" dirty="0">
              <a:latin typeface="Arial"/>
              <a:cs typeface="Arial"/>
            </a:endParaRPr>
          </a:p>
          <a:p>
            <a:pPr algn="ctr">
              <a:lnSpc>
                <a:spcPct val="100000"/>
              </a:lnSpc>
              <a:buNone/>
            </a:pPr>
            <a:r>
              <a:rPr lang="pl-PL" sz="1050" dirty="0">
                <a:latin typeface="Arial"/>
                <a:ea typeface="+mn-lt"/>
                <a:cs typeface="+mn-lt"/>
              </a:rPr>
              <a:t>16 października 1978 na zwołanym po śmierci Jana Pawła I drugim konklawe w ósmym głosowaniu kard. Karol Wojtyła został wybrany na papieża i przybrał imię Jana Pawła II. Według szacunków jego kandydaturę poparło 103 kardynałów na 111 głosujących. Wynik wyboru ogłoszono o godzinie 18:44. Formalna inauguracja pontyfikatu miała miejsce w trakcie mszy św. na placu św. Piotra 22 października 1978. Jan Paweł II był pierwszym papieżem z Polski, jak również pierwszym po 455 latach (od czasu pontyfikatu Hadriana VI) biskupem Rzymu niebędącym Włochem oraz mając 58 lat, został wybrany najmłodszym papieżem od czasu wyboru Piusa IX w 1846, który w chwili wyboru miał 54 lata. Wielokrotnie sam przywoływał słowa wiersza „Słowiański Papież” Juliusza Słowackiego.</a:t>
            </a:r>
            <a:endParaRPr lang="pl-PL" sz="1050" dirty="0">
              <a:latin typeface="Arial"/>
              <a:cs typeface="Arial"/>
            </a:endParaRPr>
          </a:p>
          <a:p>
            <a:pPr marL="0" indent="0" algn="ctr">
              <a:lnSpc>
                <a:spcPct val="100000"/>
              </a:lnSpc>
              <a:buNone/>
            </a:pPr>
            <a:endParaRPr lang="pl-PL" sz="1050" dirty="0">
              <a:latin typeface="Arial"/>
              <a:cs typeface="Arial"/>
            </a:endParaRPr>
          </a:p>
        </p:txBody>
      </p:sp>
      <p:pic>
        <p:nvPicPr>
          <p:cNvPr id="4" name="Obraz 4" descr="Obraz zawierający osoba, zewnętrzne, mężczyzna, kobieta&#10;&#10;Opis wygenerowany przy bardzo wysokim poziomie pewności">
            <a:extLst>
              <a:ext uri="{FF2B5EF4-FFF2-40B4-BE49-F238E27FC236}">
                <a16:creationId xmlns:a16="http://schemas.microsoft.com/office/drawing/2014/main" id="{00D5435E-71B4-4A00-AF62-8C1C7F1D82EA}"/>
              </a:ext>
            </a:extLst>
          </p:cNvPr>
          <p:cNvPicPr>
            <a:picLocks noChangeAspect="1"/>
          </p:cNvPicPr>
          <p:nvPr/>
        </p:nvPicPr>
        <p:blipFill rotWithShape="1">
          <a:blip r:embed="rId2"/>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59435113"/>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B8B36FF-76C1-425B-8375-5CA567AB6A9A}"/>
              </a:ext>
            </a:extLst>
          </p:cNvPr>
          <p:cNvSpPr>
            <a:spLocks noGrp="1"/>
          </p:cNvSpPr>
          <p:nvPr>
            <p:ph type="title"/>
          </p:nvPr>
        </p:nvSpPr>
        <p:spPr>
          <a:xfrm>
            <a:off x="838200" y="365125"/>
            <a:ext cx="10515600" cy="1325563"/>
          </a:xfrm>
        </p:spPr>
        <p:txBody>
          <a:bodyPr>
            <a:normAutofit/>
          </a:bodyPr>
          <a:lstStyle/>
          <a:p>
            <a:pPr algn="ctr"/>
            <a:r>
              <a:rPr lang="pl-PL" sz="6600" dirty="0"/>
              <a:t>Pielgrzymki</a:t>
            </a:r>
            <a:endParaRPr lang="pl-PL" dirty="0"/>
          </a:p>
        </p:txBody>
      </p:sp>
      <p:sp>
        <p:nvSpPr>
          <p:cNvPr id="3" name="Symbol zastępczy zawartości 2">
            <a:extLst>
              <a:ext uri="{FF2B5EF4-FFF2-40B4-BE49-F238E27FC236}">
                <a16:creationId xmlns:a16="http://schemas.microsoft.com/office/drawing/2014/main" id="{8BF94F7A-8DF7-4624-AC15-97091032C8A8}"/>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lgn="ctr">
              <a:lnSpc>
                <a:spcPct val="100000"/>
              </a:lnSpc>
              <a:buNone/>
            </a:pPr>
            <a:r>
              <a:rPr lang="pl-PL" sz="2400" dirty="0">
                <a:latin typeface="Arial"/>
                <a:ea typeface="+mn-lt"/>
                <a:cs typeface="+mn-lt"/>
              </a:rPr>
              <a:t>Głównym wykładnikiem pontyfikatu Karola Wojtyły były pielgrzymki. Z tego też powodu został on wkrótce potem nazwany: „papież-pielgrzym”. Swoją pierwszą podróż apostolską odbył w styczniu 1979 do Meksyku (gdzie otworzył Konferencję Biskupów Ameryki Łacińskiej) i do kilku państw Ameryki Łacińskiej. Pokreślił tam również, że politycy krajów w większości katolickich, przy okazji sprawowania władzy powinni pamiętać o prawach człowieka, wolności religijnej i godności ludzkiej. Po powrocie do Rzymu w marcu wydał swoją pierwszą encyklikę – </a:t>
            </a:r>
            <a:r>
              <a:rPr lang="pl-PL" sz="2400" dirty="0" err="1">
                <a:latin typeface="Arial"/>
                <a:ea typeface="+mn-lt"/>
                <a:cs typeface="+mn-lt"/>
              </a:rPr>
              <a:t>Redemptor</a:t>
            </a:r>
            <a:r>
              <a:rPr lang="pl-PL" sz="2400" dirty="0">
                <a:latin typeface="Arial"/>
                <a:ea typeface="+mn-lt"/>
                <a:cs typeface="+mn-lt"/>
              </a:rPr>
              <a:t> </a:t>
            </a:r>
            <a:r>
              <a:rPr lang="pl-PL" sz="2400" dirty="0" err="1">
                <a:latin typeface="Arial"/>
                <a:ea typeface="+mn-lt"/>
                <a:cs typeface="+mn-lt"/>
              </a:rPr>
              <a:t>hominis</a:t>
            </a:r>
            <a:r>
              <a:rPr lang="pl-PL" sz="2400" dirty="0">
                <a:latin typeface="Arial"/>
                <a:ea typeface="+mn-lt"/>
                <a:cs typeface="+mn-lt"/>
              </a:rPr>
              <a:t>, w której podkreślił nauki głoszone w krajach odwiedzonych podczas pielgrzymki, a także rozszerzył nauki o sprawiedliwość społeczną.</a:t>
            </a:r>
            <a:endParaRPr lang="pl-PL" sz="2400" dirty="0">
              <a:latin typeface="Arial"/>
              <a:cs typeface="Arial"/>
            </a:endParaRPr>
          </a:p>
        </p:txBody>
      </p:sp>
    </p:spTree>
    <p:extLst>
      <p:ext uri="{BB962C8B-B14F-4D97-AF65-F5344CB8AC3E}">
        <p14:creationId xmlns:p14="http://schemas.microsoft.com/office/powerpoint/2010/main" val="25870944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BCB9E0F-80B4-4BE1-A13D-A796E818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932BAC2-7C1D-4E63-9069-ED36B280611E}"/>
              </a:ext>
            </a:extLst>
          </p:cNvPr>
          <p:cNvSpPr>
            <a:spLocks noGrp="1"/>
          </p:cNvSpPr>
          <p:nvPr>
            <p:ph type="title"/>
          </p:nvPr>
        </p:nvSpPr>
        <p:spPr>
          <a:xfrm>
            <a:off x="572493" y="238539"/>
            <a:ext cx="11047013" cy="1434415"/>
          </a:xfrm>
        </p:spPr>
        <p:txBody>
          <a:bodyPr anchor="b">
            <a:normAutofit/>
          </a:bodyPr>
          <a:lstStyle/>
          <a:p>
            <a:pPr algn="ctr">
              <a:lnSpc>
                <a:spcPct val="90000"/>
              </a:lnSpc>
            </a:pPr>
            <a:r>
              <a:rPr lang="pl-PL" sz="5000" dirty="0"/>
              <a:t>Pierwsza pielgrzymka do Ojczyzny</a:t>
            </a:r>
            <a:endParaRPr lang="pl-PL" dirty="0"/>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A88147"/>
          </a:solidFill>
          <a:ln w="38100" cap="rnd">
            <a:solidFill>
              <a:srgbClr val="A8814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osoba, zewnętrzne, grupa, osoby&#10;&#10;Opis wygenerowany przy bardzo wysokim poziomie pewności">
            <a:extLst>
              <a:ext uri="{FF2B5EF4-FFF2-40B4-BE49-F238E27FC236}">
                <a16:creationId xmlns:a16="http://schemas.microsoft.com/office/drawing/2014/main" id="{8F6CDC26-3953-46C2-9F28-5D1E209F826F}"/>
              </a:ext>
            </a:extLst>
          </p:cNvPr>
          <p:cNvPicPr>
            <a:picLocks noChangeAspect="1"/>
          </p:cNvPicPr>
          <p:nvPr/>
        </p:nvPicPr>
        <p:blipFill rotWithShape="1">
          <a:blip r:embed="rId2"/>
          <a:srcRect l="3795"/>
          <a:stretch/>
        </p:blipFill>
        <p:spPr>
          <a:xfrm>
            <a:off x="572492" y="2089604"/>
            <a:ext cx="3941064" cy="4096511"/>
          </a:xfrm>
          <a:prstGeom prst="rect">
            <a:avLst/>
          </a:prstGeom>
        </p:spPr>
      </p:pic>
      <p:sp>
        <p:nvSpPr>
          <p:cNvPr id="3" name="Symbol zastępczy zawartości 2">
            <a:extLst>
              <a:ext uri="{FF2B5EF4-FFF2-40B4-BE49-F238E27FC236}">
                <a16:creationId xmlns:a16="http://schemas.microsoft.com/office/drawing/2014/main" id="{958611F7-F61B-44BF-A12E-5BDED4020542}"/>
              </a:ext>
            </a:extLst>
          </p:cNvPr>
          <p:cNvSpPr>
            <a:spLocks noGrp="1"/>
          </p:cNvSpPr>
          <p:nvPr>
            <p:ph idx="1"/>
          </p:nvPr>
        </p:nvSpPr>
        <p:spPr>
          <a:xfrm>
            <a:off x="4905955" y="2071316"/>
            <a:ext cx="6713552" cy="4096511"/>
          </a:xfrm>
        </p:spPr>
        <p:txBody>
          <a:bodyPr vert="horz" lIns="91440" tIns="45720" rIns="91440" bIns="45720" rtlCol="0" anchor="t">
            <a:normAutofit/>
          </a:bodyPr>
          <a:lstStyle/>
          <a:p>
            <a:pPr marL="0" indent="0" algn="ctr">
              <a:lnSpc>
                <a:spcPct val="100000"/>
              </a:lnSpc>
              <a:buNone/>
            </a:pPr>
            <a:r>
              <a:rPr lang="pl-PL" sz="2000" dirty="0">
                <a:latin typeface="Arial"/>
                <a:ea typeface="+mn-lt"/>
                <a:cs typeface="+mn-lt"/>
              </a:rPr>
              <a:t>W czerwcu tego samego roku udał się w pierwszą pielgrzymkę do Polski, gdzie podczas tej wizyty padły słynne później słowa: </a:t>
            </a:r>
            <a:r>
              <a:rPr lang="pl-PL" sz="2000" i="1" dirty="0">
                <a:latin typeface="Arial"/>
                <a:ea typeface="+mn-lt"/>
                <a:cs typeface="+mn-lt"/>
              </a:rPr>
              <a:t>Wołam, ja, syn polskiej ziemi, a zarazem ja, Jan Paweł II, papież. Wołam z całej głębi tego Tysiąclecia, wołam w przeddzień Święta Zesłania, wołam wraz z wami wszystkimi: Niech zstąpi Duch Twój! Niech zstąpi Duch Twój i odnowi oblicze ziemi. Tej ziemi!</a:t>
            </a:r>
            <a:r>
              <a:rPr lang="pl-PL" sz="2000" dirty="0">
                <a:latin typeface="Arial"/>
                <a:ea typeface="+mn-lt"/>
                <a:cs typeface="+mn-lt"/>
              </a:rPr>
              <a:t>, które pochodzą z Biblii. Głoszone przez niego nauki walnie przyczyniły się do późniejszych transformacji ustrojowych w europejskich państwach bloku wschodniego.</a:t>
            </a:r>
            <a:endParaRPr lang="pl-PL" sz="2000" dirty="0">
              <a:latin typeface="Arial"/>
              <a:cs typeface="Arial"/>
            </a:endParaRPr>
          </a:p>
        </p:txBody>
      </p:sp>
    </p:spTree>
    <p:extLst>
      <p:ext uri="{BB962C8B-B14F-4D97-AF65-F5344CB8AC3E}">
        <p14:creationId xmlns:p14="http://schemas.microsoft.com/office/powerpoint/2010/main" val="12206328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F14C13E-A6F7-4530-8772-04896F464F6E}"/>
              </a:ext>
            </a:extLst>
          </p:cNvPr>
          <p:cNvSpPr>
            <a:spLocks noGrp="1"/>
          </p:cNvSpPr>
          <p:nvPr>
            <p:ph type="title"/>
          </p:nvPr>
        </p:nvSpPr>
        <p:spPr>
          <a:xfrm>
            <a:off x="838200" y="365125"/>
            <a:ext cx="10515600" cy="1325563"/>
          </a:xfrm>
        </p:spPr>
        <p:txBody>
          <a:bodyPr>
            <a:normAutofit/>
          </a:bodyPr>
          <a:lstStyle/>
          <a:p>
            <a:pPr algn="ctr"/>
            <a:r>
              <a:rPr lang="pl-PL" sz="6100" dirty="0"/>
              <a:t>Zamachy na Jana Pawła II</a:t>
            </a:r>
            <a:endParaRPr lang="pl-PL"/>
          </a:p>
        </p:txBody>
      </p:sp>
      <p:sp>
        <p:nvSpPr>
          <p:cNvPr id="3" name="Symbol zastępczy zawartości 2">
            <a:extLst>
              <a:ext uri="{FF2B5EF4-FFF2-40B4-BE49-F238E27FC236}">
                <a16:creationId xmlns:a16="http://schemas.microsoft.com/office/drawing/2014/main" id="{E6F97096-C5A8-4B5D-B68D-4F58C88AB62F}"/>
              </a:ext>
            </a:extLst>
          </p:cNvPr>
          <p:cNvSpPr>
            <a:spLocks noGrp="1"/>
          </p:cNvSpPr>
          <p:nvPr>
            <p:ph idx="1"/>
          </p:nvPr>
        </p:nvSpPr>
        <p:spPr>
          <a:xfrm>
            <a:off x="838200" y="1929384"/>
            <a:ext cx="10515600" cy="4251960"/>
          </a:xfrm>
        </p:spPr>
        <p:txBody>
          <a:bodyPr vert="horz" lIns="91440" tIns="45720" rIns="91440" bIns="45720" rtlCol="0" anchor="t">
            <a:noAutofit/>
          </a:bodyPr>
          <a:lstStyle/>
          <a:p>
            <a:pPr algn="ctr">
              <a:lnSpc>
                <a:spcPct val="100000"/>
              </a:lnSpc>
              <a:buNone/>
            </a:pPr>
            <a:r>
              <a:rPr lang="pl-PL" sz="1600" dirty="0">
                <a:latin typeface="Arial"/>
                <a:ea typeface="+mn-lt"/>
                <a:cs typeface="+mn-lt"/>
              </a:rPr>
              <a:t>13 maja 1981, podczas audiencji generalnej na placu św. Piotra w Rzymie o godzinie 17:19, Jan Paweł II został postrzelony przez tureckiego zamachowca </a:t>
            </a:r>
            <a:r>
              <a:rPr lang="pl-PL" sz="1600" dirty="0" err="1">
                <a:latin typeface="Arial"/>
                <a:ea typeface="+mn-lt"/>
                <a:cs typeface="+mn-lt"/>
              </a:rPr>
              <a:t>Mehmeta</a:t>
            </a:r>
            <a:r>
              <a:rPr lang="pl-PL" sz="1600" dirty="0">
                <a:latin typeface="Arial"/>
                <a:ea typeface="+mn-lt"/>
                <a:cs typeface="+mn-lt"/>
              </a:rPr>
              <a:t> Alego </a:t>
            </a:r>
            <a:r>
              <a:rPr lang="pl-PL" sz="1600" dirty="0" err="1">
                <a:latin typeface="Arial"/>
                <a:ea typeface="+mn-lt"/>
                <a:cs typeface="+mn-lt"/>
              </a:rPr>
              <a:t>Ağcę</a:t>
            </a:r>
            <a:r>
              <a:rPr lang="pl-PL" sz="1600" dirty="0">
                <a:latin typeface="Arial"/>
                <a:ea typeface="+mn-lt"/>
                <a:cs typeface="+mn-lt"/>
              </a:rPr>
              <a:t>. Jak ustalili śledczy, chwilę wcześniej Ali </a:t>
            </a:r>
            <a:r>
              <a:rPr lang="pl-PL" sz="1600" dirty="0" err="1">
                <a:latin typeface="Arial"/>
                <a:ea typeface="+mn-lt"/>
                <a:cs typeface="+mn-lt"/>
              </a:rPr>
              <a:t>Ağca</a:t>
            </a:r>
            <a:r>
              <a:rPr lang="pl-PL" sz="1600" dirty="0">
                <a:latin typeface="Arial"/>
                <a:ea typeface="+mn-lt"/>
                <a:cs typeface="+mn-lt"/>
              </a:rPr>
              <a:t> mierzył w jego głowę, jednak Jan Paweł II schylił się wtedy do małej dziewczynki (Sara Bartoli) i wziął ją na ręce. Zamachowiec opóźnił oddanie strzału prawdopodobnie dlatego, że dziewczynka, którą papież trzymał na rękach, lekko przysłoniła go, co uniemożliwiło zamachowcowi dokładne wycelowanie. Ranny papież osunął się w ramiona stojącego za nim sekretarza, Stanisława Dziwisza. Ochrona przewiozła Jana Pawła II do polikliniki </a:t>
            </a:r>
            <a:r>
              <a:rPr lang="pl-PL" sz="1600" err="1">
                <a:latin typeface="Arial"/>
                <a:ea typeface="+mn-lt"/>
                <a:cs typeface="+mn-lt"/>
              </a:rPr>
              <a:t>Gemelli</a:t>
            </a:r>
            <a:r>
              <a:rPr lang="pl-PL" sz="1600" dirty="0">
                <a:latin typeface="Arial"/>
                <a:ea typeface="+mn-lt"/>
                <a:cs typeface="+mn-lt"/>
              </a:rPr>
              <a:t>, gdzie poddano papieża sześciogodzinnej operacji. Papież wierzył, że swoje ocalenie nie zawdzięczał tylko szczęściu – wyraził to słowami: „Jedna ręka strzelała, a inna kierowała kulę”. Zamach miał miejsce 13 maja, podobnie jak pierwsze objawienie Matki Boskiej w </a:t>
            </a:r>
            <a:r>
              <a:rPr lang="pl-PL" sz="1600" err="1">
                <a:latin typeface="Arial"/>
                <a:ea typeface="+mn-lt"/>
                <a:cs typeface="+mn-lt"/>
              </a:rPr>
              <a:t>Fátimie</a:t>
            </a:r>
            <a:r>
              <a:rPr lang="pl-PL" sz="1600" dirty="0">
                <a:latin typeface="Arial"/>
                <a:ea typeface="+mn-lt"/>
                <a:cs typeface="+mn-lt"/>
              </a:rPr>
              <a:t> w 1917. Jan Paweł II spędził na rehabilitacji w szpitalu 22 dni. Później wielokrotnie cierpiał z powodu różnorodnych dolegliwości, będących następstwem postrzału.</a:t>
            </a:r>
            <a:endParaRPr lang="pl-PL" sz="1600" dirty="0">
              <a:latin typeface="Arial"/>
              <a:cs typeface="Arial"/>
            </a:endParaRPr>
          </a:p>
          <a:p>
            <a:pPr algn="ctr">
              <a:lnSpc>
                <a:spcPct val="100000"/>
              </a:lnSpc>
              <a:buNone/>
            </a:pPr>
            <a:r>
              <a:rPr lang="pl-PL" sz="1600" dirty="0">
                <a:latin typeface="Arial"/>
                <a:ea typeface="+mn-lt"/>
                <a:cs typeface="+mn-lt"/>
              </a:rPr>
              <a:t>Dokładnie rok później papież udał się do Fatimy, by podziękować Niepokalanemu Sercu Maryi za uratowanie go od śmierci. Został wówczas zaatakowany bagnetem przez Juana </a:t>
            </a:r>
            <a:r>
              <a:rPr lang="pl-PL" sz="1600" dirty="0" err="1">
                <a:latin typeface="Arial"/>
                <a:ea typeface="+mn-lt"/>
                <a:cs typeface="+mn-lt"/>
              </a:rPr>
              <a:t>Maríę</a:t>
            </a:r>
            <a:r>
              <a:rPr lang="pl-PL" sz="1600" dirty="0">
                <a:latin typeface="Arial"/>
                <a:ea typeface="+mn-lt"/>
                <a:cs typeface="+mn-lt"/>
              </a:rPr>
              <a:t> </a:t>
            </a:r>
            <a:r>
              <a:rPr lang="pl-PL" sz="1600" dirty="0" err="1">
                <a:latin typeface="Arial"/>
                <a:ea typeface="+mn-lt"/>
                <a:cs typeface="+mn-lt"/>
              </a:rPr>
              <a:t>Fernándeza</a:t>
            </a:r>
            <a:r>
              <a:rPr lang="pl-PL" sz="1600" dirty="0">
                <a:latin typeface="Arial"/>
                <a:ea typeface="+mn-lt"/>
                <a:cs typeface="+mn-lt"/>
              </a:rPr>
              <a:t> y </a:t>
            </a:r>
            <a:r>
              <a:rPr lang="pl-PL" sz="1600" dirty="0" err="1">
                <a:latin typeface="Arial"/>
                <a:ea typeface="+mn-lt"/>
                <a:cs typeface="+mn-lt"/>
              </a:rPr>
              <a:t>Krohna</a:t>
            </a:r>
            <a:r>
              <a:rPr lang="pl-PL" sz="1600" dirty="0">
                <a:latin typeface="Arial"/>
                <a:ea typeface="+mn-lt"/>
                <a:cs typeface="+mn-lt"/>
              </a:rPr>
              <a:t>, lecz nie odniósł poważnych obrażeń.</a:t>
            </a:r>
            <a:endParaRPr lang="pl-PL" sz="1600" dirty="0">
              <a:latin typeface="Arial"/>
              <a:cs typeface="Arial"/>
            </a:endParaRPr>
          </a:p>
          <a:p>
            <a:pPr marL="0" indent="0" algn="ctr">
              <a:lnSpc>
                <a:spcPct val="100000"/>
              </a:lnSpc>
              <a:buNone/>
            </a:pPr>
            <a:endParaRPr lang="pl-PL" sz="1600" dirty="0">
              <a:latin typeface="Arial"/>
              <a:cs typeface="Arial"/>
            </a:endParaRPr>
          </a:p>
        </p:txBody>
      </p:sp>
    </p:spTree>
    <p:extLst>
      <p:ext uri="{BB962C8B-B14F-4D97-AF65-F5344CB8AC3E}">
        <p14:creationId xmlns:p14="http://schemas.microsoft.com/office/powerpoint/2010/main" val="21636873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5B5FB47-9925-44F4-8B9E-A045DAE7F86B}"/>
              </a:ext>
            </a:extLst>
          </p:cNvPr>
          <p:cNvSpPr>
            <a:spLocks noGrp="1"/>
          </p:cNvSpPr>
          <p:nvPr>
            <p:ph type="title"/>
          </p:nvPr>
        </p:nvSpPr>
        <p:spPr>
          <a:xfrm>
            <a:off x="5297762" y="329184"/>
            <a:ext cx="6251110" cy="1783080"/>
          </a:xfrm>
        </p:spPr>
        <p:txBody>
          <a:bodyPr anchor="b">
            <a:normAutofit/>
          </a:bodyPr>
          <a:lstStyle/>
          <a:p>
            <a:pPr algn="ctr"/>
            <a:r>
              <a:rPr lang="pl-PL" sz="7200" dirty="0"/>
              <a:t>Lata 90.</a:t>
            </a:r>
            <a:endParaRPr lang="pl-PL" dirty="0"/>
          </a:p>
        </p:txBody>
      </p:sp>
      <p:sp>
        <p:nvSpPr>
          <p:cNvPr id="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E1555"/>
          </a:solidFill>
          <a:ln w="38100" cap="rnd">
            <a:solidFill>
              <a:srgbClr val="DE155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A0FABAB0-C43A-4AA4-B448-F1D35ED68E3E}"/>
              </a:ext>
            </a:extLst>
          </p:cNvPr>
          <p:cNvSpPr>
            <a:spLocks noGrp="1"/>
          </p:cNvSpPr>
          <p:nvPr>
            <p:ph idx="1"/>
          </p:nvPr>
        </p:nvSpPr>
        <p:spPr>
          <a:xfrm>
            <a:off x="5297762" y="2706624"/>
            <a:ext cx="6251110" cy="3483864"/>
          </a:xfrm>
        </p:spPr>
        <p:txBody>
          <a:bodyPr vert="horz" lIns="91440" tIns="45720" rIns="91440" bIns="45720" rtlCol="0" anchor="t">
            <a:noAutofit/>
          </a:bodyPr>
          <a:lstStyle/>
          <a:p>
            <a:pPr algn="ctr">
              <a:lnSpc>
                <a:spcPct val="100000"/>
              </a:lnSpc>
              <a:buNone/>
            </a:pPr>
            <a:r>
              <a:rPr lang="pl-PL" sz="1400" dirty="0">
                <a:latin typeface="Arial"/>
                <a:ea typeface="+mn-lt"/>
                <a:cs typeface="+mn-lt"/>
              </a:rPr>
              <a:t>Lata 90. były kolejną dekadą naznaczoną licznymi pielgrzymkami, choć z powodu operacji stawu biodrowego w 1994, papież musiał nieco ograniczyć swoją działalność misyjną. Jeszcze w 1992 odbył podróż do Afryki, gdzie w senegalskim Domu Niewolników na </a:t>
            </a:r>
            <a:r>
              <a:rPr lang="pl-PL" sz="1400" dirty="0" err="1">
                <a:latin typeface="Arial"/>
                <a:ea typeface="+mn-lt"/>
                <a:cs typeface="+mn-lt"/>
              </a:rPr>
              <a:t>Gorée</a:t>
            </a:r>
            <a:r>
              <a:rPr lang="pl-PL" sz="1400" dirty="0">
                <a:latin typeface="Arial"/>
                <a:ea typeface="+mn-lt"/>
                <a:cs typeface="+mn-lt"/>
              </a:rPr>
              <a:t> modlił się o przebaczenie dla handlarzy czarnoskórej ludności, którzy sprzedawali niewolników do pracy przy zbiorach kawy i bawełny. W latach 1995–1996 odbył też pielgrzymki do państw Ameryki Środkowej i Centralnej, a także na Filipiny – największego katolickiego państwa Azji.</a:t>
            </a:r>
            <a:endParaRPr lang="pl-PL" sz="1400" dirty="0">
              <a:latin typeface="Arial"/>
              <a:cs typeface="Arial"/>
            </a:endParaRPr>
          </a:p>
          <a:p>
            <a:pPr algn="ctr">
              <a:lnSpc>
                <a:spcPct val="100000"/>
              </a:lnSpc>
              <a:buNone/>
            </a:pPr>
            <a:r>
              <a:rPr lang="pl-PL" sz="1400" dirty="0">
                <a:latin typeface="Arial"/>
                <a:ea typeface="+mn-lt"/>
                <a:cs typeface="+mn-lt"/>
              </a:rPr>
              <a:t>Początek dekady to także starania papieża o pokój na świecie – zwłaszcza w ogarniętych wojnami domowymi państwach afrykańskich oraz na Bałkanach. Niektóre papieskie działania pozostawały jednak bez odpowiedzi, jak choćby apele o zaprzestanie wojen w Zatoce Perskiej oraz o zniesienie embarga nałożonego na Kubę. Prawdopodobnie dzięki takiemu stanowisku, kiedy w 1998 wizytował ten kraj został ciepło przyjęty przez komunistycznego prezydenta Fidela Castro, co doprowadziło do większej akceptacji kubańskiego Kościoła katolickiego przez władze.</a:t>
            </a:r>
            <a:endParaRPr lang="pl-PL" sz="1400" dirty="0">
              <a:latin typeface="Arial"/>
              <a:cs typeface="Arial"/>
            </a:endParaRPr>
          </a:p>
          <a:p>
            <a:pPr marL="0" indent="0" algn="ctr">
              <a:lnSpc>
                <a:spcPct val="100000"/>
              </a:lnSpc>
              <a:buNone/>
            </a:pPr>
            <a:endParaRPr lang="pl-PL" sz="1400" dirty="0">
              <a:latin typeface="Arial"/>
              <a:cs typeface="Arial"/>
            </a:endParaRPr>
          </a:p>
        </p:txBody>
      </p:sp>
      <p:pic>
        <p:nvPicPr>
          <p:cNvPr id="4" name="Obraz 4" descr="Obraz zawierający osoba, mężczyzna, osoby, patrzenie&#10;&#10;Opis wygenerowany przy bardzo wysokim poziomie pewności">
            <a:extLst>
              <a:ext uri="{FF2B5EF4-FFF2-40B4-BE49-F238E27FC236}">
                <a16:creationId xmlns:a16="http://schemas.microsoft.com/office/drawing/2014/main" id="{A35871B6-3106-48C0-B4CA-333080B47577}"/>
              </a:ext>
            </a:extLst>
          </p:cNvPr>
          <p:cNvPicPr>
            <a:picLocks noChangeAspect="1"/>
          </p:cNvPicPr>
          <p:nvPr/>
        </p:nvPicPr>
        <p:blipFill rotWithShape="1">
          <a:blip r:embed="rId2"/>
          <a:srcRect l="37490" r="19047"/>
          <a:stretch/>
        </p:blipFill>
        <p:spPr>
          <a:xfrm>
            <a:off x="-57508"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7386709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4276FEC-AD43-482C-82DE-AAD74F312BEF}"/>
              </a:ext>
            </a:extLst>
          </p:cNvPr>
          <p:cNvSpPr>
            <a:spLocks noGrp="1"/>
          </p:cNvSpPr>
          <p:nvPr>
            <p:ph type="title"/>
          </p:nvPr>
        </p:nvSpPr>
        <p:spPr>
          <a:xfrm>
            <a:off x="838200" y="365125"/>
            <a:ext cx="10515600" cy="1325563"/>
          </a:xfrm>
        </p:spPr>
        <p:txBody>
          <a:bodyPr>
            <a:normAutofit/>
          </a:bodyPr>
          <a:lstStyle/>
          <a:p>
            <a:pPr algn="ctr"/>
            <a:r>
              <a:rPr lang="pl-PL" sz="6600" dirty="0"/>
              <a:t>Jubileusz roku 2000</a:t>
            </a:r>
            <a:endParaRPr lang="pl-PL" dirty="0"/>
          </a:p>
        </p:txBody>
      </p:sp>
      <p:sp>
        <p:nvSpPr>
          <p:cNvPr id="3" name="Symbol zastępczy zawartości 2">
            <a:extLst>
              <a:ext uri="{FF2B5EF4-FFF2-40B4-BE49-F238E27FC236}">
                <a16:creationId xmlns:a16="http://schemas.microsoft.com/office/drawing/2014/main" id="{0C29CFFB-E208-4BFA-92FE-77E7387AC9DE}"/>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lgn="ctr">
              <a:buNone/>
            </a:pPr>
            <a:r>
              <a:rPr lang="pl-PL" sz="2600" dirty="0">
                <a:latin typeface="Arial"/>
                <a:ea typeface="+mn-lt"/>
                <a:cs typeface="+mn-lt"/>
              </a:rPr>
              <a:t>Od początku pontyfikatu planem papieża było wprowadzić Kościół w nowe tysiąclecie. Z okazji roku milenijnego postanowił uczcić to wprowadzając obchody Roku Jubileuszowego. Obchody poprzedziły jedne z ważniejszych wydarzeń pontyfikatu pod względem dialogu z innymi religiami. W marcu 2000 papież odbył pielgrzymkę do Ziemi Świętej i spotkał się w Jerozolimie z premierem Izraela Ehudem Barakiem. W trakcie pielgrzymki papież odwiedził m.in. instytut Jad </a:t>
            </a:r>
            <a:r>
              <a:rPr lang="pl-PL" sz="2600" dirty="0" err="1">
                <a:latin typeface="Arial"/>
                <a:ea typeface="+mn-lt"/>
                <a:cs typeface="+mn-lt"/>
              </a:rPr>
              <a:t>Waszem</a:t>
            </a:r>
            <a:r>
              <a:rPr lang="pl-PL" sz="2600" dirty="0">
                <a:latin typeface="Arial"/>
                <a:ea typeface="+mn-lt"/>
                <a:cs typeface="+mn-lt"/>
              </a:rPr>
              <a:t>, poświęcony ofiarom Holocaustu, a także modlił się przy Ścianie Płaczu.</a:t>
            </a:r>
            <a:endParaRPr lang="pl-PL" sz="2600" dirty="0">
              <a:latin typeface="Arial"/>
              <a:cs typeface="Arial"/>
            </a:endParaRPr>
          </a:p>
        </p:txBody>
      </p:sp>
    </p:spTree>
    <p:extLst>
      <p:ext uri="{BB962C8B-B14F-4D97-AF65-F5344CB8AC3E}">
        <p14:creationId xmlns:p14="http://schemas.microsoft.com/office/powerpoint/2010/main" val="222651673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291EA36-D2EF-4763-ACB4-B3AFA6E4B3BA}"/>
              </a:ext>
            </a:extLst>
          </p:cNvPr>
          <p:cNvSpPr>
            <a:spLocks noGrp="1"/>
          </p:cNvSpPr>
          <p:nvPr>
            <p:ph type="title"/>
          </p:nvPr>
        </p:nvSpPr>
        <p:spPr>
          <a:xfrm>
            <a:off x="5297762" y="329184"/>
            <a:ext cx="6251110" cy="1783080"/>
          </a:xfrm>
        </p:spPr>
        <p:txBody>
          <a:bodyPr anchor="b">
            <a:normAutofit/>
          </a:bodyPr>
          <a:lstStyle/>
          <a:p>
            <a:pPr>
              <a:lnSpc>
                <a:spcPct val="90000"/>
              </a:lnSpc>
            </a:pPr>
            <a:r>
              <a:rPr lang="pl-PL" sz="5600"/>
              <a:t>Lata 2000-2005</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ABAC52"/>
          </a:solidFill>
          <a:ln w="38100" cap="rnd">
            <a:solidFill>
              <a:srgbClr val="ABAC5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7D41F812-7069-4977-ADD6-8E575C413D67}"/>
              </a:ext>
            </a:extLst>
          </p:cNvPr>
          <p:cNvSpPr>
            <a:spLocks noGrp="1"/>
          </p:cNvSpPr>
          <p:nvPr>
            <p:ph idx="1"/>
          </p:nvPr>
        </p:nvSpPr>
        <p:spPr>
          <a:xfrm>
            <a:off x="5297762" y="2706624"/>
            <a:ext cx="6251110" cy="3483864"/>
          </a:xfrm>
        </p:spPr>
        <p:txBody>
          <a:bodyPr vert="horz" lIns="91440" tIns="45720" rIns="91440" bIns="45720" rtlCol="0" anchor="t">
            <a:normAutofit/>
          </a:bodyPr>
          <a:lstStyle/>
          <a:p>
            <a:pPr>
              <a:lnSpc>
                <a:spcPct val="100000"/>
              </a:lnSpc>
              <a:buNone/>
            </a:pPr>
            <a:r>
              <a:rPr lang="pl-PL" sz="1300" dirty="0">
                <a:latin typeface="Arial"/>
                <a:ea typeface="+mn-lt"/>
                <a:cs typeface="+mn-lt"/>
              </a:rPr>
              <a:t>W ostatnich latach pontyfikatu Jan Paweł II musiał ograniczyć swoją aktywność ze względu na stan zdrowia. Postępująca choroba Parkinsona oraz przebyte w latach 90. operacje znacznie nadszarpnęły zdrowie papieża i zmusiły do mniejszej ilości pielgrzymek, jednak pomimo tego nie rozważał możliwości rezygnacji. Od 2003 jego stan nie pozwolił mu już poruszać się w pozycji stojącej, więc pokazywał się publicznie wyłącznie siedząc</a:t>
            </a:r>
            <a:r>
              <a:rPr lang="pl-PL" sz="1300" baseline="30000" dirty="0">
                <a:latin typeface="Arial"/>
                <a:ea typeface="+mn-lt"/>
                <a:cs typeface="+mn-lt"/>
                <a:hlinkClick r:id="rId2"/>
              </a:rPr>
              <a:t>[41]</a:t>
            </a:r>
            <a:r>
              <a:rPr lang="pl-PL" sz="1300" dirty="0">
                <a:latin typeface="Arial"/>
                <a:ea typeface="+mn-lt"/>
                <a:cs typeface="+mn-lt"/>
              </a:rPr>
              <a:t>.</a:t>
            </a:r>
            <a:endParaRPr lang="pl-PL" sz="1300" dirty="0">
              <a:latin typeface="Arial"/>
              <a:cs typeface="Arial"/>
            </a:endParaRPr>
          </a:p>
          <a:p>
            <a:pPr>
              <a:lnSpc>
                <a:spcPct val="100000"/>
              </a:lnSpc>
              <a:buNone/>
            </a:pPr>
            <a:r>
              <a:rPr lang="pl-PL" sz="1300" dirty="0">
                <a:latin typeface="Arial"/>
                <a:ea typeface="+mn-lt"/>
                <a:cs typeface="+mn-lt"/>
              </a:rPr>
              <a:t>Od 14 marca 2004 pontyfikat Jana Pawła II jest uznawany za najdłuższy, po pontyfikacie św. Piotra i bł. Piusa IX. Był papieżem przez 26 i pół roku (9666 dni). Długość jego pontyfikatu podkreśla także kontrast z papiestwem jego poprzednika Jana Pawła I, który papieżem był jedynie 33 dni. Osobistym sekretarzem Jana Pawła II przez cały pontyfikat był Stanisław Dziwisz (od 2006 kardynał). Jego drugim osobistym sekretarzem był natomiast Mieczysław </a:t>
            </a:r>
            <a:r>
              <a:rPr lang="pl-PL" sz="1300" dirty="0" err="1">
                <a:latin typeface="Arial"/>
                <a:ea typeface="+mn-lt"/>
                <a:cs typeface="+mn-lt"/>
              </a:rPr>
              <a:t>Mokrzyck</a:t>
            </a:r>
            <a:r>
              <a:rPr lang="pl-PL" sz="1300" dirty="0" err="1">
                <a:ea typeface="+mn-lt"/>
                <a:cs typeface="+mn-lt"/>
              </a:rPr>
              <a:t>ii</a:t>
            </a:r>
            <a:r>
              <a:rPr lang="pl-PL" sz="1300" dirty="0">
                <a:ea typeface="+mn-lt"/>
                <a:cs typeface="+mn-lt"/>
              </a:rPr>
              <a:t>.</a:t>
            </a:r>
            <a:endParaRPr lang="pl-PL" sz="1300" dirty="0"/>
          </a:p>
          <a:p>
            <a:pPr marL="0" indent="0">
              <a:lnSpc>
                <a:spcPct val="100000"/>
              </a:lnSpc>
              <a:buNone/>
            </a:pPr>
            <a:endParaRPr lang="pl-PL" sz="1300"/>
          </a:p>
        </p:txBody>
      </p:sp>
      <p:pic>
        <p:nvPicPr>
          <p:cNvPr id="4" name="Obraz 4" descr="Obraz zawierający osoba, zewnętrzne, mężczyzna, trzymający&#10;&#10;Opis wygenerowany przy bardzo wysokim poziomie pewności">
            <a:extLst>
              <a:ext uri="{FF2B5EF4-FFF2-40B4-BE49-F238E27FC236}">
                <a16:creationId xmlns:a16="http://schemas.microsoft.com/office/drawing/2014/main" id="{26D6538E-9EB9-4B38-9D86-26FAABF6ABB7}"/>
              </a:ext>
            </a:extLst>
          </p:cNvPr>
          <p:cNvPicPr>
            <a:picLocks noChangeAspect="1"/>
          </p:cNvPicPr>
          <p:nvPr/>
        </p:nvPicPr>
        <p:blipFill rotWithShape="1">
          <a:blip r:embed="rId3"/>
          <a:srcRect l="11080" r="78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62110446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9F0EE55-325E-4194-A495-78561DF183BC}"/>
              </a:ext>
            </a:extLst>
          </p:cNvPr>
          <p:cNvSpPr>
            <a:spLocks noGrp="1"/>
          </p:cNvSpPr>
          <p:nvPr>
            <p:ph type="title"/>
          </p:nvPr>
        </p:nvSpPr>
        <p:spPr>
          <a:xfrm>
            <a:off x="838200" y="365125"/>
            <a:ext cx="10515600" cy="1325563"/>
          </a:xfrm>
        </p:spPr>
        <p:txBody>
          <a:bodyPr>
            <a:normAutofit/>
          </a:bodyPr>
          <a:lstStyle/>
          <a:p>
            <a:pPr algn="ctr"/>
            <a:r>
              <a:rPr lang="pl-PL" sz="6600" dirty="0"/>
              <a:t>Wszystkie pielgrzymki</a:t>
            </a:r>
            <a:endParaRPr lang="pl-PL" dirty="0"/>
          </a:p>
        </p:txBody>
      </p:sp>
      <p:sp>
        <p:nvSpPr>
          <p:cNvPr id="3" name="Symbol zastępczy zawartości 2">
            <a:extLst>
              <a:ext uri="{FF2B5EF4-FFF2-40B4-BE49-F238E27FC236}">
                <a16:creationId xmlns:a16="http://schemas.microsoft.com/office/drawing/2014/main" id="{6067F5B3-AE45-4717-B056-BA5438EB8F0B}"/>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lgn="ctr">
              <a:lnSpc>
                <a:spcPct val="100000"/>
              </a:lnSpc>
              <a:buNone/>
            </a:pPr>
            <a:r>
              <a:rPr lang="pl-PL" sz="2400" dirty="0">
                <a:latin typeface="Arial"/>
                <a:ea typeface="+mn-lt"/>
                <a:cs typeface="+mn-lt"/>
              </a:rPr>
              <a:t>Charakterystycznym elementem pontyfikatu Jana Pawła II były podróże zagraniczne. Odbył ich 104, odwiedzając wszystkie zamieszkane kontynenty. W wielu miejscach, które odwiedził, nigdy przedtem nie postawił stopy żaden papież. Był m.in. pierwszym papieżem, który odwiedził Wielką Brytanię (od 1534 Kościół Anglii nie uznaje władzy zwierzchniej Stolicy Apostolskiej), jest też pierwszym w historii papieżem, który odwiedził Biały Dom oraz jest też pierwszym papieżem, który odwiedził Sejm RP. Mimo wielu zabiegów nie udało mu się jednak odbyć pielgrzymki do Rosji, prawdopodobnie ze względu na niechęć ze strony patriarchatu moskiewskiego, który zarzuca Watykanowi prozelityzm.</a:t>
            </a:r>
            <a:endParaRPr lang="pl-PL" sz="2400" dirty="0">
              <a:latin typeface="Arial"/>
              <a:cs typeface="Arial"/>
            </a:endParaRPr>
          </a:p>
        </p:txBody>
      </p:sp>
    </p:spTree>
    <p:extLst>
      <p:ext uri="{BB962C8B-B14F-4D97-AF65-F5344CB8AC3E}">
        <p14:creationId xmlns:p14="http://schemas.microsoft.com/office/powerpoint/2010/main" val="359568263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F11FB71-02CE-429F-9FCC-1B9FEE015459}"/>
              </a:ext>
            </a:extLst>
          </p:cNvPr>
          <p:cNvSpPr>
            <a:spLocks noGrp="1"/>
          </p:cNvSpPr>
          <p:nvPr>
            <p:ph type="title"/>
          </p:nvPr>
        </p:nvSpPr>
        <p:spPr>
          <a:xfrm>
            <a:off x="5297762" y="329184"/>
            <a:ext cx="6251110" cy="1783080"/>
          </a:xfrm>
        </p:spPr>
        <p:txBody>
          <a:bodyPr anchor="b">
            <a:normAutofit/>
          </a:bodyPr>
          <a:lstStyle/>
          <a:p>
            <a:pPr algn="ctr"/>
            <a:r>
              <a:rPr lang="pl-PL" sz="7200" dirty="0"/>
              <a:t>Ostatnie lata</a:t>
            </a:r>
            <a:endParaRPr lang="pl-PL" dirty="0"/>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7AD68"/>
          </a:solidFill>
          <a:ln w="38100" cap="rnd">
            <a:solidFill>
              <a:srgbClr val="D7AD6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EE349127-5DBD-423B-A374-CCDBD7BF057B}"/>
              </a:ext>
            </a:extLst>
          </p:cNvPr>
          <p:cNvSpPr>
            <a:spLocks noGrp="1"/>
          </p:cNvSpPr>
          <p:nvPr>
            <p:ph idx="1"/>
          </p:nvPr>
        </p:nvSpPr>
        <p:spPr>
          <a:xfrm>
            <a:off x="5297762" y="2706624"/>
            <a:ext cx="6251110" cy="3483864"/>
          </a:xfrm>
        </p:spPr>
        <p:txBody>
          <a:bodyPr vert="horz" lIns="91440" tIns="45720" rIns="91440" bIns="45720" rtlCol="0" anchor="t">
            <a:normAutofit/>
          </a:bodyPr>
          <a:lstStyle/>
          <a:p>
            <a:pPr algn="ctr">
              <a:lnSpc>
                <a:spcPct val="100000"/>
              </a:lnSpc>
              <a:buNone/>
            </a:pPr>
            <a:r>
              <a:rPr lang="pl-PL" sz="1300" dirty="0">
                <a:latin typeface="Arial"/>
                <a:ea typeface="+mn-lt"/>
                <a:cs typeface="+mn-lt"/>
              </a:rPr>
              <a:t>J</a:t>
            </a:r>
            <a:r>
              <a:rPr lang="pl-PL" sz="1400" dirty="0">
                <a:latin typeface="Arial"/>
                <a:ea typeface="+mn-lt"/>
                <a:cs typeface="+mn-lt"/>
              </a:rPr>
              <a:t>an Paweł II od 1992 cierpiał na postępującą chorobę Parkinsona. Mimo licznych spekulacji i sugestii ustąpienia z funkcji, które nasilały się w mediach zwłaszcza podczas kolejnych pobytów papieża w szpitalu, pełnił ją aż do śmierci. W lipcu 1992 przeszedł operację w celu usunięcia guza nowotworowego na jelicie grubym. Jego długoletnie zmagania z chorobą i ze starością były osobistym przykładem głoszonych na ten temat poglądów, w których podkreślał godność ludzkiego cierpienia i odnosił je do męki Chrystusa. 13 maja 1992 papież, w 11. rocznicę zamachu, ustanowił Światowy Dzień Chorego.</a:t>
            </a:r>
            <a:endParaRPr lang="pl-PL" sz="1400">
              <a:latin typeface="Arial"/>
              <a:cs typeface="Arial"/>
            </a:endParaRPr>
          </a:p>
          <a:p>
            <a:pPr algn="ctr">
              <a:lnSpc>
                <a:spcPct val="100000"/>
              </a:lnSpc>
              <a:buNone/>
            </a:pPr>
            <a:r>
              <a:rPr lang="pl-PL" sz="1400" dirty="0">
                <a:latin typeface="Arial"/>
                <a:ea typeface="+mn-lt"/>
                <a:cs typeface="+mn-lt"/>
              </a:rPr>
              <a:t>Nagłe pogorszenie stanu zdrowia papieża rozpoczęło się 1 lutego 2005. Przez ostatnie dwa miesiące życia Jan Paweł II wiele dni spędził w szpitalu i nie udzielał się publicznie. Przeszedł grypę oraz zabieg tracheotomii, wykonany z powodu niewydolności oddechowej.</a:t>
            </a:r>
            <a:endParaRPr lang="pl-PL" sz="1400">
              <a:latin typeface="Arial"/>
              <a:cs typeface="Arial"/>
            </a:endParaRPr>
          </a:p>
          <a:p>
            <a:pPr marL="0" indent="0" algn="ctr">
              <a:lnSpc>
                <a:spcPct val="100000"/>
              </a:lnSpc>
              <a:buNone/>
            </a:pPr>
            <a:endParaRPr lang="pl-PL" sz="1400" dirty="0"/>
          </a:p>
        </p:txBody>
      </p:sp>
      <p:pic>
        <p:nvPicPr>
          <p:cNvPr id="4" name="Obraz 4" descr="Obraz zawierający osoba, mężczyzna, patrzenie, stół&#10;&#10;Opis wygenerowany przy bardzo wysokim poziomie pewności">
            <a:extLst>
              <a:ext uri="{FF2B5EF4-FFF2-40B4-BE49-F238E27FC236}">
                <a16:creationId xmlns:a16="http://schemas.microsoft.com/office/drawing/2014/main" id="{636BCEA2-4EDD-4D3B-A1B4-89C2CAC52556}"/>
              </a:ext>
            </a:extLst>
          </p:cNvPr>
          <p:cNvPicPr>
            <a:picLocks noChangeAspect="1"/>
          </p:cNvPicPr>
          <p:nvPr/>
        </p:nvPicPr>
        <p:blipFill rotWithShape="1">
          <a:blip r:embed="rId2"/>
          <a:srcRect r="1" b="183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15630724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7F61F1F-501D-4C0E-9EE5-2F26344CDD36}"/>
              </a:ext>
            </a:extLst>
          </p:cNvPr>
          <p:cNvSpPr>
            <a:spLocks noGrp="1"/>
          </p:cNvSpPr>
          <p:nvPr>
            <p:ph type="title"/>
          </p:nvPr>
        </p:nvSpPr>
        <p:spPr>
          <a:xfrm>
            <a:off x="4654296" y="329184"/>
            <a:ext cx="6894576" cy="1783080"/>
          </a:xfrm>
        </p:spPr>
        <p:txBody>
          <a:bodyPr anchor="b">
            <a:normAutofit/>
          </a:bodyPr>
          <a:lstStyle/>
          <a:p>
            <a:pPr>
              <a:lnSpc>
                <a:spcPct val="90000"/>
              </a:lnSpc>
            </a:pPr>
            <a:r>
              <a:rPr lang="pl-PL" sz="5600"/>
              <a:t>Dzieciństwo i młodość</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70E19221-1558-4691-A19C-DE5CCF2999E4}"/>
              </a:ext>
            </a:extLst>
          </p:cNvPr>
          <p:cNvSpPr>
            <a:spLocks noGrp="1"/>
          </p:cNvSpPr>
          <p:nvPr>
            <p:ph idx="1"/>
          </p:nvPr>
        </p:nvSpPr>
        <p:spPr>
          <a:xfrm>
            <a:off x="4654296" y="2706624"/>
            <a:ext cx="6894576" cy="3483864"/>
          </a:xfrm>
        </p:spPr>
        <p:txBody>
          <a:bodyPr vert="horz" lIns="91440" tIns="45720" rIns="91440" bIns="45720" rtlCol="0" anchor="t">
            <a:noAutofit/>
          </a:bodyPr>
          <a:lstStyle/>
          <a:p>
            <a:pPr marL="0" indent="0" algn="ctr">
              <a:lnSpc>
                <a:spcPct val="100000"/>
              </a:lnSpc>
              <a:buNone/>
            </a:pPr>
            <a:r>
              <a:rPr lang="pl-PL" sz="1400" dirty="0">
                <a:latin typeface="Arial"/>
                <a:cs typeface="Arial"/>
              </a:rPr>
              <a:t>Karol Józef Wojtyła urodził się 18 maja 1920 roku w Wadowicach, jako drugi syn Karola Wojtyły i Emilii z Kaczorowskich. Został ochrzczony w kościele parafialnym 20 czerwca 1920 roku. Pierwszą Komunię przyjął w dniu 25 maja 1929 roku, a sakramentu bierzmowania udzielił mu abp Adam Stefan Sapieha 3 maja 1938 roku; na bierzmowaniu przyszły papież wybrał imię Hubert na cześć Karola Huberta </a:t>
            </a:r>
            <a:r>
              <a:rPr lang="pl-PL" sz="1400" dirty="0" err="1">
                <a:latin typeface="Arial"/>
                <a:cs typeface="Arial"/>
              </a:rPr>
              <a:t>Rostworskiego</a:t>
            </a:r>
            <a:r>
              <a:rPr lang="pl-PL" sz="1400" dirty="0">
                <a:latin typeface="Arial"/>
                <a:cs typeface="Arial"/>
              </a:rPr>
              <a:t>. </a:t>
            </a:r>
            <a:r>
              <a:rPr lang="pl-PL" sz="1400" dirty="0">
                <a:latin typeface="Arial"/>
                <a:ea typeface="+mn-lt"/>
                <a:cs typeface="+mn-lt"/>
              </a:rPr>
              <a:t>Rodzina Wojtyłów żyła skromnie. Jedynym źródłem utrzymania była pensja ojca – wojskowego urzędnika w Powiatowej Komendzie Uzupełnień w stopniu porucznika. Matka pracowała dorywczo jako szwaczka. Edmund, brat Karola, po ukończeniu wadowickiego gimnazjum studiował medycynę w Krakowie i został lekarzem. Wojtyłowie mieli jeszcze jedno dziecko – Olgę, która zmarła 16 godzin po urodzeniu 7 lipca 1916 w Białej. Papież wspominał ją w opublikowanym po śmierci testamencie – na równi z rodzicami i bratem. Fakt urodzin i śmierci starszej siostry papieża ujawnił francuski dziennikarz i filozof </a:t>
            </a:r>
            <a:r>
              <a:rPr lang="pl-PL" sz="1400" dirty="0" err="1">
                <a:latin typeface="Arial"/>
                <a:ea typeface="+mn-lt"/>
                <a:cs typeface="+mn-lt"/>
              </a:rPr>
              <a:t>André</a:t>
            </a:r>
            <a:r>
              <a:rPr lang="pl-PL" sz="1400" dirty="0">
                <a:latin typeface="Arial"/>
                <a:ea typeface="+mn-lt"/>
                <a:cs typeface="+mn-lt"/>
              </a:rPr>
              <a:t> </a:t>
            </a:r>
            <a:r>
              <a:rPr lang="pl-PL" sz="1400" dirty="0" err="1">
                <a:latin typeface="Arial"/>
                <a:ea typeface="+mn-lt"/>
                <a:cs typeface="+mn-lt"/>
              </a:rPr>
              <a:t>Frossard</a:t>
            </a:r>
            <a:r>
              <a:rPr lang="pl-PL" sz="1400" dirty="0">
                <a:latin typeface="Arial"/>
                <a:ea typeface="+mn-lt"/>
                <a:cs typeface="+mn-lt"/>
              </a:rPr>
              <a:t>, autor wydanej w 1982 książki </a:t>
            </a:r>
            <a:r>
              <a:rPr lang="pl-PL" sz="1400" i="1" dirty="0">
                <a:latin typeface="Arial"/>
                <a:ea typeface="+mn-lt"/>
                <a:cs typeface="+mn-lt"/>
              </a:rPr>
              <a:t>Nie lękajcie się! Rozmowy z Janem Pawłem II</a:t>
            </a:r>
            <a:r>
              <a:rPr lang="pl-PL" sz="1400" dirty="0">
                <a:latin typeface="Arial"/>
                <a:ea typeface="+mn-lt"/>
                <a:cs typeface="+mn-lt"/>
              </a:rPr>
              <a:t>.</a:t>
            </a:r>
            <a:endParaRPr lang="pl-PL" sz="1400" dirty="0">
              <a:latin typeface="Arial"/>
              <a:cs typeface="Arial"/>
            </a:endParaRPr>
          </a:p>
        </p:txBody>
      </p:sp>
      <p:pic>
        <p:nvPicPr>
          <p:cNvPr id="4" name="Obraz 4" descr="Obraz zawierający zdjęcie, osoba, mężczyzna, pozujący&#10;&#10;Opis wygenerowany przy bardzo wysokim poziomie pewności">
            <a:extLst>
              <a:ext uri="{FF2B5EF4-FFF2-40B4-BE49-F238E27FC236}">
                <a16:creationId xmlns:a16="http://schemas.microsoft.com/office/drawing/2014/main" id="{A390ED99-77FD-465D-85A8-F55520501D68}"/>
              </a:ext>
            </a:extLst>
          </p:cNvPr>
          <p:cNvPicPr>
            <a:picLocks noChangeAspect="1"/>
          </p:cNvPicPr>
          <p:nvPr/>
        </p:nvPicPr>
        <p:blipFill rotWithShape="1">
          <a:blip r:embed="rId2"/>
          <a:srcRect l="9438"/>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Tree>
    <p:extLst>
      <p:ext uri="{BB962C8B-B14F-4D97-AF65-F5344CB8AC3E}">
        <p14:creationId xmlns:p14="http://schemas.microsoft.com/office/powerpoint/2010/main" val="38969379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0FB518B-1BCA-4910-AE45-28F2B3E1F0D9}"/>
              </a:ext>
            </a:extLst>
          </p:cNvPr>
          <p:cNvSpPr>
            <a:spLocks noGrp="1"/>
          </p:cNvSpPr>
          <p:nvPr>
            <p:ph type="title"/>
          </p:nvPr>
        </p:nvSpPr>
        <p:spPr>
          <a:xfrm>
            <a:off x="838200" y="365125"/>
            <a:ext cx="10515600" cy="1325563"/>
          </a:xfrm>
        </p:spPr>
        <p:txBody>
          <a:bodyPr>
            <a:normAutofit/>
          </a:bodyPr>
          <a:lstStyle/>
          <a:p>
            <a:pPr algn="ctr"/>
            <a:r>
              <a:rPr lang="pl-PL" sz="6600" dirty="0"/>
              <a:t>Śmierć</a:t>
            </a:r>
            <a:endParaRPr lang="pl-PL" dirty="0"/>
          </a:p>
        </p:txBody>
      </p:sp>
      <p:sp>
        <p:nvSpPr>
          <p:cNvPr id="3" name="Symbol zastępczy zawartości 2">
            <a:extLst>
              <a:ext uri="{FF2B5EF4-FFF2-40B4-BE49-F238E27FC236}">
                <a16:creationId xmlns:a16="http://schemas.microsoft.com/office/drawing/2014/main" id="{423D05A1-27A3-4A82-8B16-C7672689C0DC}"/>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lgn="ctr">
              <a:lnSpc>
                <a:spcPct val="100000"/>
              </a:lnSpc>
              <a:buNone/>
            </a:pPr>
            <a:r>
              <a:rPr lang="pl-PL" sz="1800" dirty="0">
                <a:latin typeface="Arial"/>
                <a:ea typeface="+mn-lt"/>
                <a:cs typeface="+mn-lt"/>
              </a:rPr>
              <a:t>Uszanowano wolę papieża, który chciał pozostać w domu. Podczas mszy przy jego łożu, którą Jan Paweł II koncelebrował z przymkniętymi oczyma, kardynał Marian Jaworski udzielił mu sakramentu namaszczenia. 2 kwietnia, w dniu śmierci, o godzinie 7:30 rano, papież zaczął tracić przytomność, a późnym porankiem przyjął jeszcze watykańskiego sekretarza stanu kardynała Angela </a:t>
            </a:r>
            <a:r>
              <a:rPr lang="pl-PL" sz="1800" dirty="0" err="1">
                <a:latin typeface="Arial"/>
                <a:ea typeface="+mn-lt"/>
                <a:cs typeface="+mn-lt"/>
              </a:rPr>
              <a:t>Sodano</a:t>
            </a:r>
            <a:r>
              <a:rPr lang="pl-PL" sz="1800" dirty="0">
                <a:latin typeface="Arial"/>
                <a:ea typeface="+mn-lt"/>
                <a:cs typeface="+mn-lt"/>
              </a:rPr>
              <a:t>. Później tego samego dnia doszło do gwałtownego wzrostu temperatury. Około godziny 15:30 bardzo słabym głosem papież powiedział: </a:t>
            </a:r>
            <a:r>
              <a:rPr lang="pl-PL" sz="1800" i="1" dirty="0">
                <a:latin typeface="Arial"/>
                <a:ea typeface="+mn-lt"/>
                <a:cs typeface="+mn-lt"/>
              </a:rPr>
              <a:t>Pozwólcie mi iść do domu Ojca</a:t>
            </a:r>
            <a:r>
              <a:rPr lang="pl-PL" sz="1800" dirty="0">
                <a:latin typeface="Arial"/>
                <a:ea typeface="+mn-lt"/>
                <a:cs typeface="+mn-lt"/>
              </a:rPr>
              <a:t>. O godzinie 19 wszedł w stan śpiączki, a monitor wykazał postępujący zanik funkcji życiowych. Osobisty lekarz papieski Renato </a:t>
            </a:r>
            <a:r>
              <a:rPr lang="pl-PL" sz="1800" dirty="0" err="1">
                <a:latin typeface="Arial"/>
                <a:ea typeface="+mn-lt"/>
                <a:cs typeface="+mn-lt"/>
              </a:rPr>
              <a:t>Buzzonetti</a:t>
            </a:r>
            <a:r>
              <a:rPr lang="pl-PL" sz="1800" dirty="0">
                <a:latin typeface="Arial"/>
                <a:ea typeface="+mn-lt"/>
                <a:cs typeface="+mn-lt"/>
              </a:rPr>
              <a:t> stwierdził śmierć papieża Jana Pawła II o godzinie 21:37 czasu miejscowego, a elektrokardiograf wyłączono po 20 minutach od tej chwili. Zmarł po zakończeniu Apelu Jasnogórskiego, w pierwszą sobotę miesiąca i wigilię Święta Miłosierdzia Bożego, w 9666. dniu swojego pontyfikatu. Informację o śmierci papieża podał na placu świętego Piotra dotychczasowy abp Leonardo </a:t>
            </a:r>
            <a:r>
              <a:rPr lang="pl-PL" sz="1800" dirty="0" err="1">
                <a:latin typeface="Arial"/>
                <a:ea typeface="+mn-lt"/>
                <a:cs typeface="+mn-lt"/>
              </a:rPr>
              <a:t>Sandri</a:t>
            </a:r>
            <a:r>
              <a:rPr lang="pl-PL" sz="1800" dirty="0">
                <a:latin typeface="Arial"/>
                <a:ea typeface="+mn-lt"/>
                <a:cs typeface="+mn-lt"/>
              </a:rPr>
              <a:t>, mówiąc: </a:t>
            </a:r>
            <a:r>
              <a:rPr lang="pl-PL" sz="1800" i="1" dirty="0">
                <a:latin typeface="Arial"/>
                <a:ea typeface="+mn-lt"/>
                <a:cs typeface="+mn-lt"/>
              </a:rPr>
              <a:t>Najdrożsi bracia i siostry, o </a:t>
            </a:r>
            <a:r>
              <a:rPr lang="pl-PL" sz="1800" i="1" dirty="0" err="1">
                <a:latin typeface="Arial"/>
                <a:ea typeface="+mn-lt"/>
                <a:cs typeface="+mn-lt"/>
              </a:rPr>
              <a:t>godz</a:t>
            </a:r>
            <a:r>
              <a:rPr lang="pl-PL" sz="1800" i="1" dirty="0">
                <a:latin typeface="Arial"/>
                <a:ea typeface="+mn-lt"/>
                <a:cs typeface="+mn-lt"/>
              </a:rPr>
              <a:t> 21.37 nasz ukochany Ojciec Święty powrócił do Domu Ojca. Módlmy się za niego</a:t>
            </a:r>
            <a:r>
              <a:rPr lang="pl-PL" sz="1800" dirty="0">
                <a:latin typeface="Arial"/>
                <a:ea typeface="+mn-lt"/>
                <a:cs typeface="+mn-lt"/>
              </a:rPr>
              <a:t>. W ciągu ostatnich dwóch dni życia nieustannie towarzyszyli mu wierni z całego świata, śledząc na bieżąco wiadomości dochodzące z Watykanu oraz trwając na modlitwie w jego intencji.</a:t>
            </a:r>
            <a:endParaRPr lang="pl-PL" sz="1800" dirty="0">
              <a:latin typeface="Arial"/>
              <a:cs typeface="Arial"/>
            </a:endParaRPr>
          </a:p>
        </p:txBody>
      </p:sp>
    </p:spTree>
    <p:extLst>
      <p:ext uri="{BB962C8B-B14F-4D97-AF65-F5344CB8AC3E}">
        <p14:creationId xmlns:p14="http://schemas.microsoft.com/office/powerpoint/2010/main" val="3742790901"/>
      </p:ext>
    </p:extLst>
  </p:cSld>
  <p:clrMapOvr>
    <a:masterClrMapping/>
  </p:clrMapOvr>
  <p:transition spd="slow">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1DEDB3D-9715-463D-B34B-D93436043B79}"/>
              </a:ext>
            </a:extLst>
          </p:cNvPr>
          <p:cNvSpPr>
            <a:spLocks noGrp="1"/>
          </p:cNvSpPr>
          <p:nvPr>
            <p:ph type="title"/>
          </p:nvPr>
        </p:nvSpPr>
        <p:spPr>
          <a:xfrm>
            <a:off x="640080" y="325369"/>
            <a:ext cx="4368602" cy="1956841"/>
          </a:xfrm>
        </p:spPr>
        <p:txBody>
          <a:bodyPr anchor="b">
            <a:normAutofit/>
          </a:bodyPr>
          <a:lstStyle/>
          <a:p>
            <a:pPr algn="ctr">
              <a:lnSpc>
                <a:spcPct val="90000"/>
              </a:lnSpc>
            </a:pPr>
            <a:r>
              <a:rPr lang="pl-PL" sz="5100" dirty="0"/>
              <a:t>Pogrzeb Jana Pawła II</a:t>
            </a:r>
            <a:endParaRPr lang="pl-PL" dirty="0"/>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C7843"/>
          </a:solidFill>
          <a:ln w="38100" cap="rnd">
            <a:solidFill>
              <a:srgbClr val="9C784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12B1A12B-AA33-4AC6-AEE8-55A7A1F99EDF}"/>
              </a:ext>
            </a:extLst>
          </p:cNvPr>
          <p:cNvSpPr>
            <a:spLocks noGrp="1"/>
          </p:cNvSpPr>
          <p:nvPr>
            <p:ph idx="1"/>
          </p:nvPr>
        </p:nvSpPr>
        <p:spPr>
          <a:xfrm>
            <a:off x="640080" y="2872899"/>
            <a:ext cx="4243589" cy="3320668"/>
          </a:xfrm>
        </p:spPr>
        <p:txBody>
          <a:bodyPr vert="horz" lIns="91440" tIns="45720" rIns="91440" bIns="45720" rtlCol="0" anchor="t">
            <a:normAutofit/>
          </a:bodyPr>
          <a:lstStyle/>
          <a:p>
            <a:pPr marL="0" indent="0" algn="ctr">
              <a:lnSpc>
                <a:spcPct val="100000"/>
              </a:lnSpc>
              <a:buNone/>
            </a:pPr>
            <a:r>
              <a:rPr lang="pl-PL" sz="1200" dirty="0">
                <a:latin typeface="Arial"/>
                <a:ea typeface="+mn-lt"/>
                <a:cs typeface="+mn-lt"/>
              </a:rPr>
              <a:t>Pogrzeb Jana Pawła II odbył się w piątek 8 kwietnia 2005. Trumnę z prostych desek z drewna cyprysowego (symbolu nieśmiertelności) ustawiono wprost na rozłożonym na bruku placu św. Piotra dywanie. Mszy świętej koncelebrowanej przez kilka tysięcy kardynałów, arcybiskupów, biskupów i patriarchów katolickich Kościołów wschodnich przewodniczył dziekan kolegium, kardynał Joseph Ratzinger (który 11 dni później został następcą zmarłego papieża). Uczestniczyło w niej na placu św. Piotra ok. 300 tysięcy wiernych oraz 200 prezydentów i premierów, a także przedstawiciele różnych religii światowych, w tym duchowni islamscy i żydowscy. Wielu zgromadzonych na uroczystości ludzi miało ze sobą transparenty z włoskim napisem </a:t>
            </a:r>
            <a:r>
              <a:rPr lang="pl-PL" sz="1200" i="1" dirty="0" err="1">
                <a:latin typeface="Arial"/>
                <a:ea typeface="+mn-lt"/>
                <a:cs typeface="+mn-lt"/>
              </a:rPr>
              <a:t>santo</a:t>
            </a:r>
            <a:r>
              <a:rPr lang="pl-PL" sz="1200" i="1" dirty="0">
                <a:latin typeface="Arial"/>
                <a:ea typeface="+mn-lt"/>
                <a:cs typeface="+mn-lt"/>
              </a:rPr>
              <a:t> </a:t>
            </a:r>
            <a:r>
              <a:rPr lang="pl-PL" sz="1200" i="1" dirty="0" err="1">
                <a:latin typeface="Arial"/>
                <a:ea typeface="+mn-lt"/>
                <a:cs typeface="+mn-lt"/>
              </a:rPr>
              <a:t>subito</a:t>
            </a:r>
            <a:r>
              <a:rPr lang="pl-PL" sz="1200" i="1" dirty="0">
                <a:latin typeface="Arial"/>
                <a:ea typeface="+mn-lt"/>
                <a:cs typeface="+mn-lt"/>
              </a:rPr>
              <a:t> </a:t>
            </a:r>
            <a:r>
              <a:rPr lang="pl-PL" sz="1200" dirty="0">
                <a:latin typeface="Arial"/>
                <a:ea typeface="+mn-lt"/>
                <a:cs typeface="+mn-lt"/>
              </a:rPr>
              <a:t>(„święty natychmiast”). W całym Rzymie przed ekranami rozstawionymi w wielu miejscach miasta zgromadziło się 5 mln ludzi, w tym ok. 1,5 mln Polaków.</a:t>
            </a:r>
            <a:endParaRPr lang="pl-PL" sz="1200" dirty="0">
              <a:latin typeface="Arial"/>
              <a:cs typeface="Arial"/>
            </a:endParaRPr>
          </a:p>
        </p:txBody>
      </p:sp>
      <p:pic>
        <p:nvPicPr>
          <p:cNvPr id="4" name="Obraz 4" descr="Obraz zawierający osoba, duży, widownia, budynek&#10;&#10;Opis wygenerowany przy bardzo wysokim poziomie pewności">
            <a:extLst>
              <a:ext uri="{FF2B5EF4-FFF2-40B4-BE49-F238E27FC236}">
                <a16:creationId xmlns:a16="http://schemas.microsoft.com/office/drawing/2014/main" id="{79DE185C-E90D-4284-AB3D-6F5FBF50D549}"/>
              </a:ext>
            </a:extLst>
          </p:cNvPr>
          <p:cNvPicPr>
            <a:picLocks noChangeAspect="1"/>
          </p:cNvPicPr>
          <p:nvPr/>
        </p:nvPicPr>
        <p:blipFill rotWithShape="1">
          <a:blip r:embed="rId2"/>
          <a:srcRect l="16559" r="821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3981779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3CFDBE2-50EF-4FCA-AB0F-173A3323B99E}"/>
              </a:ext>
            </a:extLst>
          </p:cNvPr>
          <p:cNvSpPr>
            <a:spLocks noGrp="1"/>
          </p:cNvSpPr>
          <p:nvPr>
            <p:ph type="title"/>
          </p:nvPr>
        </p:nvSpPr>
        <p:spPr>
          <a:xfrm>
            <a:off x="838200" y="365125"/>
            <a:ext cx="10515600" cy="1325563"/>
          </a:xfrm>
        </p:spPr>
        <p:txBody>
          <a:bodyPr>
            <a:normAutofit/>
          </a:bodyPr>
          <a:lstStyle/>
          <a:p>
            <a:pPr algn="ctr"/>
            <a:r>
              <a:rPr lang="pl-PL" sz="6600" dirty="0"/>
              <a:t>Beatyfikacja</a:t>
            </a:r>
            <a:endParaRPr lang="pl-PL" dirty="0"/>
          </a:p>
        </p:txBody>
      </p:sp>
      <p:sp>
        <p:nvSpPr>
          <p:cNvPr id="3" name="Symbol zastępczy zawartości 2">
            <a:extLst>
              <a:ext uri="{FF2B5EF4-FFF2-40B4-BE49-F238E27FC236}">
                <a16:creationId xmlns:a16="http://schemas.microsoft.com/office/drawing/2014/main" id="{DA2D7CFE-1778-4D77-80BB-72F050775223}"/>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lgn="ctr">
              <a:lnSpc>
                <a:spcPct val="100000"/>
              </a:lnSpc>
              <a:buNone/>
            </a:pPr>
            <a:r>
              <a:rPr lang="pl-PL" sz="2600" dirty="0">
                <a:ea typeface="+mn-lt"/>
                <a:cs typeface="+mn-lt"/>
              </a:rPr>
              <a:t>1</a:t>
            </a:r>
            <a:r>
              <a:rPr lang="pl-PL" sz="2600" dirty="0">
                <a:latin typeface="Arial"/>
                <a:ea typeface="+mn-lt"/>
                <a:cs typeface="+mn-lt"/>
              </a:rPr>
              <a:t> maja 2011, w Święto Miłosierdzia Bożego, podczas uroczystej mszy świętej na placu św. Piotra w Rzymie, papież Benedykt XVI, na prośbę wikariusza generalnego kard. </a:t>
            </a:r>
            <a:r>
              <a:rPr lang="pl-PL" sz="2600" dirty="0" err="1">
                <a:latin typeface="Arial"/>
                <a:ea typeface="+mn-lt"/>
                <a:cs typeface="+mn-lt"/>
              </a:rPr>
              <a:t>Augostino</a:t>
            </a:r>
            <a:r>
              <a:rPr lang="pl-PL" sz="2600" dirty="0">
                <a:latin typeface="Arial"/>
                <a:ea typeface="+mn-lt"/>
                <a:cs typeface="+mn-lt"/>
              </a:rPr>
              <a:t> </a:t>
            </a:r>
            <a:r>
              <a:rPr lang="pl-PL" sz="2600" dirty="0" err="1">
                <a:latin typeface="Arial"/>
                <a:ea typeface="+mn-lt"/>
                <a:cs typeface="+mn-lt"/>
              </a:rPr>
              <a:t>Valliniego</a:t>
            </a:r>
            <a:r>
              <a:rPr lang="pl-PL" sz="2600" dirty="0">
                <a:latin typeface="Arial"/>
                <a:ea typeface="+mn-lt"/>
                <a:cs typeface="+mn-lt"/>
              </a:rPr>
              <a:t>, dokonał beatyfikacji polskiego papieża. Sam następca Jana Pawła II uczynił wyjątek, osobiście celebrując beatyfikację swojego poprzednika – jako zwyczajną praktykę przyjął, że beatyfikacjom przewodniczył jego delegat, a on sam dokonywał jedynie kanonizacji. W uroczystości uczestniczyło w nim wiele zagranicznych delegacji. Liczba wiernych uczestniczących w nabożeństwie była szacowana przez włoską policję na milion osób, w tym kilkadziesiąt tysięcy Polaków.</a:t>
            </a:r>
            <a:endParaRPr lang="pl-PL" sz="2600" dirty="0">
              <a:latin typeface="Arial"/>
              <a:cs typeface="Arial"/>
            </a:endParaRPr>
          </a:p>
        </p:txBody>
      </p:sp>
    </p:spTree>
    <p:extLst>
      <p:ext uri="{BB962C8B-B14F-4D97-AF65-F5344CB8AC3E}">
        <p14:creationId xmlns:p14="http://schemas.microsoft.com/office/powerpoint/2010/main" val="175649605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6D1A0A6-56D6-49C2-9FAD-C287938576DC}"/>
              </a:ext>
            </a:extLst>
          </p:cNvPr>
          <p:cNvSpPr>
            <a:spLocks noGrp="1"/>
          </p:cNvSpPr>
          <p:nvPr>
            <p:ph type="title"/>
          </p:nvPr>
        </p:nvSpPr>
        <p:spPr>
          <a:xfrm>
            <a:off x="576072" y="238539"/>
            <a:ext cx="11018520" cy="1434415"/>
          </a:xfrm>
        </p:spPr>
        <p:txBody>
          <a:bodyPr anchor="b">
            <a:normAutofit/>
          </a:bodyPr>
          <a:lstStyle/>
          <a:p>
            <a:r>
              <a:rPr lang="pl-PL" sz="7200"/>
              <a:t>Kanonizacja</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A7ACA"/>
          </a:solidFill>
          <a:ln w="38100" cap="rnd">
            <a:solidFill>
              <a:srgbClr val="2A7AC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3C2DD313-74DB-4A5F-B337-EC81CD849D64}"/>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lnSpc>
                <a:spcPct val="100000"/>
              </a:lnSpc>
              <a:buNone/>
            </a:pPr>
            <a:r>
              <a:rPr lang="pl-PL" sz="1800">
                <a:latin typeface="Arial"/>
                <a:ea typeface="+mn-lt"/>
                <a:cs typeface="+mn-lt"/>
              </a:rPr>
              <a:t>27 kwietnia 2014, w Niedzielę Miłosierdzia Bożego, podczas uroczystej mszy św. na placu świętego Piotra, pod przewodnictwem papieża Franciszka, przy koncelebrze emerytowanego papieża Benedykta XVI, bł. Jan Paweł II i bł. Jan XXIII zostali ogłoszeni świętymi i włączeni w poczet świętych Kościoła katolickiego. W uroczystości uczestniczyło wiele zagranicznych delegacji, w tym także z Polski. Podczas tej uroczystości papież Franciszek ogłosił św. Jana Pawła II patronem rodzin. Była to pierwsza podwójna kanonizacja papieży w XXI wieku i zarazem pierwsza kanonizacja głowy Kościoła od czasu kanonizacji Piusa X w 1954, jak również była to pierwsza taka uroczystość na Placu Świętego Piotra, gdzie koncelebrował urzędujący i emerytowany papież.</a:t>
            </a:r>
            <a:endParaRPr lang="pl-PL" sz="1800">
              <a:latin typeface="Arial"/>
              <a:cs typeface="Arial"/>
            </a:endParaRPr>
          </a:p>
        </p:txBody>
      </p:sp>
      <p:pic>
        <p:nvPicPr>
          <p:cNvPr id="4" name="Obraz 4" descr="Obraz zawierający budynek, wewnątrz, duży, siedzi&#10;&#10;Opis wygenerowany przy bardzo wysokim poziomie pewności">
            <a:extLst>
              <a:ext uri="{FF2B5EF4-FFF2-40B4-BE49-F238E27FC236}">
                <a16:creationId xmlns:a16="http://schemas.microsoft.com/office/drawing/2014/main" id="{9C93DC01-2025-4461-AA46-8A17B585F8DE}"/>
              </a:ext>
            </a:extLst>
          </p:cNvPr>
          <p:cNvPicPr>
            <a:picLocks noChangeAspect="1"/>
          </p:cNvPicPr>
          <p:nvPr/>
        </p:nvPicPr>
        <p:blipFill rotWithShape="1">
          <a:blip r:embed="rId2"/>
          <a:srcRect l="15931" r="19853" b="2"/>
          <a:stretch/>
        </p:blipFill>
        <p:spPr>
          <a:xfrm>
            <a:off x="7675658" y="2093976"/>
            <a:ext cx="3941064" cy="4096512"/>
          </a:xfrm>
          <a:prstGeom prst="rect">
            <a:avLst/>
          </a:prstGeom>
        </p:spPr>
      </p:pic>
    </p:spTree>
    <p:extLst>
      <p:ext uri="{BB962C8B-B14F-4D97-AF65-F5344CB8AC3E}">
        <p14:creationId xmlns:p14="http://schemas.microsoft.com/office/powerpoint/2010/main" val="5249939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5" descr="Obraz zawierający wewnątrz, stół, pomieszczenie, żyjący&#10;&#10;Opis wygenerowany przy bardzo wysokim poziomie pewności">
            <a:extLst>
              <a:ext uri="{FF2B5EF4-FFF2-40B4-BE49-F238E27FC236}">
                <a16:creationId xmlns:a16="http://schemas.microsoft.com/office/drawing/2014/main" id="{FC3915DA-0F6A-4B2E-885B-7EAB96D797A7}"/>
              </a:ext>
            </a:extLst>
          </p:cNvPr>
          <p:cNvPicPr>
            <a:picLocks noChangeAspect="1"/>
          </p:cNvPicPr>
          <p:nvPr/>
        </p:nvPicPr>
        <p:blipFill rotWithShape="1">
          <a:blip r:embed="rId2"/>
          <a:srcRect r="24589" b="1"/>
          <a:stretch/>
        </p:blipFill>
        <p:spPr>
          <a:xfrm>
            <a:off x="321734" y="321732"/>
            <a:ext cx="3084025" cy="3067161"/>
          </a:xfrm>
          <a:prstGeom prst="rect">
            <a:avLst/>
          </a:prstGeom>
        </p:spPr>
      </p:pic>
      <p:pic>
        <p:nvPicPr>
          <p:cNvPr id="6" name="Obraz 6" descr="Obraz zawierający osoba, stojące, zewnętrzne, osoby&#10;&#10;Opis wygenerowany przy bardzo wysokim poziomie pewności">
            <a:extLst>
              <a:ext uri="{FF2B5EF4-FFF2-40B4-BE49-F238E27FC236}">
                <a16:creationId xmlns:a16="http://schemas.microsoft.com/office/drawing/2014/main" id="{232B197E-BFC1-4E01-92F4-D3EEA78D36D2}"/>
              </a:ext>
            </a:extLst>
          </p:cNvPr>
          <p:cNvPicPr>
            <a:picLocks noChangeAspect="1"/>
          </p:cNvPicPr>
          <p:nvPr/>
        </p:nvPicPr>
        <p:blipFill rotWithShape="1">
          <a:blip r:embed="rId3"/>
          <a:srcRect l="13125" r="15795" b="-1"/>
          <a:stretch/>
        </p:blipFill>
        <p:spPr>
          <a:xfrm>
            <a:off x="321734" y="3469102"/>
            <a:ext cx="3084025" cy="3069719"/>
          </a:xfrm>
          <a:prstGeom prst="rect">
            <a:avLst/>
          </a:prstGeom>
        </p:spPr>
      </p:pic>
      <p:pic>
        <p:nvPicPr>
          <p:cNvPr id="4" name="Obraz 4" descr="Obraz zawierający osoba, mężczyzna, biały, trzymający&#10;&#10;Opis wygenerowany przy bardzo wysokim poziomie pewności">
            <a:extLst>
              <a:ext uri="{FF2B5EF4-FFF2-40B4-BE49-F238E27FC236}">
                <a16:creationId xmlns:a16="http://schemas.microsoft.com/office/drawing/2014/main" id="{01076F21-21C2-4A7F-8627-CEA4092B287B}"/>
              </a:ext>
            </a:extLst>
          </p:cNvPr>
          <p:cNvPicPr>
            <a:picLocks noChangeAspect="1"/>
          </p:cNvPicPr>
          <p:nvPr/>
        </p:nvPicPr>
        <p:blipFill rotWithShape="1">
          <a:blip r:embed="rId4"/>
          <a:srcRect l="8492" r="-2" b="-2"/>
          <a:stretch/>
        </p:blipFill>
        <p:spPr>
          <a:xfrm>
            <a:off x="3490161" y="321732"/>
            <a:ext cx="4151376" cy="6214533"/>
          </a:xfrm>
          <a:prstGeom prst="rect">
            <a:avLst/>
          </a:prstGeom>
        </p:spPr>
      </p:pic>
      <p:pic>
        <p:nvPicPr>
          <p:cNvPr id="7" name="Obraz 7" descr="Obraz zawierający osoba, mężczyzna, samochód, osoby&#10;&#10;Opis wygenerowany przy bardzo wysokim poziomie pewności">
            <a:extLst>
              <a:ext uri="{FF2B5EF4-FFF2-40B4-BE49-F238E27FC236}">
                <a16:creationId xmlns:a16="http://schemas.microsoft.com/office/drawing/2014/main" id="{3B74588D-7146-4485-BB0D-47D4FE099572}"/>
              </a:ext>
            </a:extLst>
          </p:cNvPr>
          <p:cNvPicPr>
            <a:picLocks noChangeAspect="1"/>
          </p:cNvPicPr>
          <p:nvPr/>
        </p:nvPicPr>
        <p:blipFill rotWithShape="1">
          <a:blip r:embed="rId5"/>
          <a:srcRect r="38043" b="1"/>
          <a:stretch/>
        </p:blipFill>
        <p:spPr>
          <a:xfrm>
            <a:off x="7718889" y="321732"/>
            <a:ext cx="4151376" cy="6214533"/>
          </a:xfrm>
          <a:prstGeom prst="rect">
            <a:avLst/>
          </a:prstGeom>
        </p:spPr>
      </p:pic>
      <p:sp>
        <p:nvSpPr>
          <p:cNvPr id="3" name="Symbol zastępczy zawartości 2">
            <a:extLst>
              <a:ext uri="{FF2B5EF4-FFF2-40B4-BE49-F238E27FC236}">
                <a16:creationId xmlns:a16="http://schemas.microsoft.com/office/drawing/2014/main" id="{3E1A8F77-8FE4-43D0-A014-9C6C95213E07}"/>
              </a:ext>
            </a:extLst>
          </p:cNvPr>
          <p:cNvSpPr>
            <a:spLocks noGrp="1"/>
          </p:cNvSpPr>
          <p:nvPr>
            <p:ph idx="4294967295"/>
          </p:nvPr>
        </p:nvSpPr>
        <p:spPr>
          <a:xfrm>
            <a:off x="0" y="1928813"/>
            <a:ext cx="12341524" cy="5115553"/>
          </a:xfrm>
        </p:spPr>
        <p:txBody>
          <a:bodyPr vert="horz" lIns="91440" tIns="45720" rIns="91440" bIns="45720" rtlCol="0" anchor="t">
            <a:normAutofit/>
          </a:bodyPr>
          <a:lstStyle/>
          <a:p>
            <a:pPr marL="0" indent="0" algn="ctr">
              <a:buNone/>
            </a:pPr>
            <a:endParaRPr lang="pl-PL" b="1" dirty="0">
              <a:latin typeface="Arial"/>
              <a:cs typeface="Arial"/>
            </a:endParaRPr>
          </a:p>
          <a:p>
            <a:pPr marL="0" indent="0" algn="ctr">
              <a:buNone/>
            </a:pPr>
            <a:endParaRPr lang="pl-PL" b="1" dirty="0">
              <a:latin typeface="Arial"/>
              <a:cs typeface="Arial"/>
            </a:endParaRPr>
          </a:p>
          <a:p>
            <a:pPr marL="0" indent="0" algn="ctr">
              <a:buNone/>
            </a:pPr>
            <a:r>
              <a:rPr lang="pl-PL" sz="4800" b="1" dirty="0">
                <a:latin typeface="Arial"/>
                <a:cs typeface="Arial"/>
              </a:rPr>
              <a:t>       </a:t>
            </a:r>
            <a:r>
              <a:rPr lang="pl-PL" sz="4800" b="1" dirty="0">
                <a:latin typeface="Arial Black"/>
                <a:cs typeface="Arial"/>
              </a:rPr>
              <a:t>NIGDY O TOBIE NIE      ZAPOMNIMY!</a:t>
            </a:r>
            <a:endParaRPr lang="pl-PL" sz="4800" b="1" dirty="0">
              <a:latin typeface="Arial Black"/>
            </a:endParaRPr>
          </a:p>
        </p:txBody>
      </p:sp>
    </p:spTree>
    <p:extLst>
      <p:ext uri="{BB962C8B-B14F-4D97-AF65-F5344CB8AC3E}">
        <p14:creationId xmlns:p14="http://schemas.microsoft.com/office/powerpoint/2010/main" val="308229776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FFC8D1F-B8CC-4515-8D7D-F3A791FDCB36}"/>
              </a:ext>
            </a:extLst>
          </p:cNvPr>
          <p:cNvSpPr>
            <a:spLocks noGrp="1"/>
          </p:cNvSpPr>
          <p:nvPr>
            <p:ph type="title"/>
          </p:nvPr>
        </p:nvSpPr>
        <p:spPr>
          <a:xfrm>
            <a:off x="630936" y="640080"/>
            <a:ext cx="4818888" cy="1481328"/>
          </a:xfrm>
        </p:spPr>
        <p:txBody>
          <a:bodyPr anchor="b">
            <a:normAutofit/>
          </a:bodyPr>
          <a:lstStyle/>
          <a:p>
            <a:pPr algn="ctr">
              <a:lnSpc>
                <a:spcPct val="90000"/>
              </a:lnSpc>
            </a:pPr>
            <a:r>
              <a:rPr lang="pl-PL" dirty="0"/>
              <a:t>Dzieciństwo i młodość</a:t>
            </a:r>
            <a:endParaRPr lang="pl-PL"/>
          </a:p>
        </p:txBody>
      </p:sp>
      <p:sp>
        <p:nvSpPr>
          <p:cNvPr id="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8406FC3E-80BF-4119-80BF-A4931F50D61C}"/>
              </a:ext>
            </a:extLst>
          </p:cNvPr>
          <p:cNvSpPr>
            <a:spLocks noGrp="1"/>
          </p:cNvSpPr>
          <p:nvPr>
            <p:ph idx="1"/>
          </p:nvPr>
        </p:nvSpPr>
        <p:spPr>
          <a:xfrm>
            <a:off x="630936" y="2660904"/>
            <a:ext cx="4818888" cy="3547872"/>
          </a:xfrm>
        </p:spPr>
        <p:txBody>
          <a:bodyPr vert="horz" lIns="91440" tIns="45720" rIns="91440" bIns="45720" rtlCol="0" anchor="t">
            <a:noAutofit/>
          </a:bodyPr>
          <a:lstStyle/>
          <a:p>
            <a:pPr marL="0" indent="0" algn="ctr">
              <a:lnSpc>
                <a:spcPct val="100000"/>
              </a:lnSpc>
              <a:buNone/>
            </a:pPr>
            <a:r>
              <a:rPr lang="pl-PL" sz="1100" dirty="0">
                <a:latin typeface="Arial"/>
                <a:ea typeface="+mn-lt"/>
                <a:cs typeface="+mn-lt"/>
              </a:rPr>
              <a:t>W dzieciństwie Karola nazywano najczęściej zdrobnieniem imienia – Lolek. Uważano go za chłopca utalentowanego i wysportowanego. Regularnie grał w piłkę nożną oraz jeździł na nartach. Bardzo ważnym elementem życia Karola były wycieczki krajoznawcze, a także spacery po okolicy Wadowic. W większości wycieczek towarzyszył mu ojciec.</a:t>
            </a:r>
            <a:endParaRPr lang="pl-PL" sz="1100"/>
          </a:p>
          <a:p>
            <a:pPr marL="0" indent="0" algn="ctr">
              <a:lnSpc>
                <a:spcPct val="100000"/>
              </a:lnSpc>
              <a:buNone/>
            </a:pPr>
            <a:r>
              <a:rPr lang="pl-PL" sz="1100" dirty="0">
                <a:latin typeface="Arial"/>
                <a:cs typeface="Arial"/>
              </a:rPr>
              <a:t>Gdy miał 9 lat, zmarła jego matka (13 kwietnia 1929). Trzy lata później, 5 grudnia 1932, zmarł jego brat Edmund. </a:t>
            </a:r>
          </a:p>
          <a:p>
            <a:pPr algn="ctr">
              <a:lnSpc>
                <a:spcPct val="100000"/>
              </a:lnSpc>
              <a:buNone/>
            </a:pPr>
            <a:r>
              <a:rPr lang="pl-PL" sz="1100" dirty="0">
                <a:latin typeface="Arial"/>
                <a:ea typeface="+mn-lt"/>
                <a:cs typeface="+mn-lt"/>
              </a:rPr>
              <a:t>Od września 1930, po zdaniu egzaminów wstępnych, Karol Wojtyła rozpoczął naukę w 8-letnim Państwowym Gimnazjum Męskim im. Marcina </a:t>
            </a:r>
            <a:r>
              <a:rPr lang="pl-PL" sz="1100" dirty="0" err="1">
                <a:latin typeface="Arial"/>
                <a:ea typeface="+mn-lt"/>
                <a:cs typeface="+mn-lt"/>
              </a:rPr>
              <a:t>Wadowity</a:t>
            </a:r>
            <a:r>
              <a:rPr lang="pl-PL" sz="1100" dirty="0">
                <a:latin typeface="Arial"/>
                <a:ea typeface="+mn-lt"/>
                <a:cs typeface="+mn-lt"/>
              </a:rPr>
              <a:t> w Wadowicach. Według jego katechetów, wyróżniała go wówczas ogromna wiara. W pierwszej klasie ks. Kazimierz </a:t>
            </a:r>
            <a:r>
              <a:rPr lang="pl-PL" sz="1100" dirty="0" err="1">
                <a:latin typeface="Arial"/>
                <a:ea typeface="+mn-lt"/>
                <a:cs typeface="+mn-lt"/>
              </a:rPr>
              <a:t>Figlewicz</a:t>
            </a:r>
            <a:r>
              <a:rPr lang="pl-PL" sz="1100" dirty="0">
                <a:latin typeface="Arial"/>
                <a:ea typeface="+mn-lt"/>
                <a:cs typeface="+mn-lt"/>
              </a:rPr>
              <a:t> zachęcił go do przystąpienia do kółka ministranckiego, którego stał się prezesem. Katecheta ten miał znaczny wpływ na rozwój duchowy młodego Karola Wojtyły. Jednym z nauczycieli Karola Wojtyły i jego wychowawcą był Mirosław Moroz (1893–1940), w 1940 zamordowany w Katyniu.</a:t>
            </a:r>
            <a:endParaRPr lang="pl-PL" sz="1100" dirty="0">
              <a:latin typeface="Arial"/>
              <a:cs typeface="Arial"/>
            </a:endParaRPr>
          </a:p>
          <a:p>
            <a:pPr algn="ctr">
              <a:lnSpc>
                <a:spcPct val="100000"/>
              </a:lnSpc>
              <a:buNone/>
            </a:pPr>
            <a:r>
              <a:rPr lang="pl-PL" sz="1100" dirty="0">
                <a:latin typeface="Arial"/>
                <a:ea typeface="+mn-lt"/>
                <a:cs typeface="+mn-lt"/>
              </a:rPr>
              <a:t>Podczas nauki w gimnazjum Karol zainteresował się teatrem– występował w przedstawieniach Kółka Teatralnego stworzonego przez polonistów z wadowickich gimnazjów: żeńskiego im. Michaliny Mościckiej i męskiego im. Marcina </a:t>
            </a:r>
            <a:r>
              <a:rPr lang="pl-PL" sz="1100" dirty="0" err="1">
                <a:latin typeface="Arial"/>
                <a:ea typeface="+mn-lt"/>
                <a:cs typeface="+mn-lt"/>
              </a:rPr>
              <a:t>Wadowity</a:t>
            </a:r>
            <a:r>
              <a:rPr lang="pl-PL" sz="1100" dirty="0">
                <a:latin typeface="Arial"/>
                <a:ea typeface="+mn-lt"/>
                <a:cs typeface="+mn-lt"/>
              </a:rPr>
              <a:t>.</a:t>
            </a:r>
            <a:endParaRPr lang="pl-PL" sz="1100" dirty="0">
              <a:latin typeface="Arial"/>
              <a:cs typeface="Arial"/>
            </a:endParaRPr>
          </a:p>
          <a:p>
            <a:pPr marL="0" indent="0" algn="ctr">
              <a:lnSpc>
                <a:spcPct val="100000"/>
              </a:lnSpc>
              <a:buNone/>
            </a:pPr>
            <a:endParaRPr lang="pl-PL" sz="1100" dirty="0">
              <a:latin typeface="Arial"/>
              <a:cs typeface="Arial"/>
            </a:endParaRPr>
          </a:p>
        </p:txBody>
      </p:sp>
      <mc:AlternateContent xmlns:mc="http://schemas.openxmlformats.org/markup-compatibility/2006">
        <mc:Choice xmlns:p14="http://schemas.microsoft.com/office/powerpoint/2010/main" Requires="p14">
          <p:contentPart p14:bwMode="auto" r:id="rId2">
            <p14:nvContentPartPr>
              <p14: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p:pic>
            <p:nvPicPr>
              <p: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4" name="Obraz 4" descr="Obraz zawierający osoba, zdjęcie, mały, stojące&#10;&#10;Opis wygenerowany przy bardzo wysokim poziomie pewności">
            <a:extLst>
              <a:ext uri="{FF2B5EF4-FFF2-40B4-BE49-F238E27FC236}">
                <a16:creationId xmlns:a16="http://schemas.microsoft.com/office/drawing/2014/main" id="{FE1BE1A4-A4D8-42CB-835F-EC205E537C09}"/>
              </a:ext>
            </a:extLst>
          </p:cNvPr>
          <p:cNvPicPr>
            <a:picLocks noChangeAspect="1"/>
          </p:cNvPicPr>
          <p:nvPr/>
        </p:nvPicPr>
        <p:blipFill>
          <a:blip r:embed="rId4"/>
          <a:stretch>
            <a:fillRect/>
          </a:stretch>
        </p:blipFill>
        <p:spPr>
          <a:xfrm>
            <a:off x="6952983" y="640080"/>
            <a:ext cx="3751097" cy="5577840"/>
          </a:xfrm>
          <a:prstGeom prst="rect">
            <a:avLst/>
          </a:prstGeom>
        </p:spPr>
      </p:pic>
    </p:spTree>
    <p:extLst>
      <p:ext uri="{BB962C8B-B14F-4D97-AF65-F5344CB8AC3E}">
        <p14:creationId xmlns:p14="http://schemas.microsoft.com/office/powerpoint/2010/main" val="3813689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57256DE-7846-4DE5-AA57-FFA9E5B1FE92}"/>
              </a:ext>
            </a:extLst>
          </p:cNvPr>
          <p:cNvSpPr>
            <a:spLocks noGrp="1"/>
          </p:cNvSpPr>
          <p:nvPr>
            <p:ph type="title"/>
          </p:nvPr>
        </p:nvSpPr>
        <p:spPr>
          <a:xfrm>
            <a:off x="838200" y="365125"/>
            <a:ext cx="10515600" cy="1325563"/>
          </a:xfrm>
        </p:spPr>
        <p:txBody>
          <a:bodyPr>
            <a:normAutofit/>
          </a:bodyPr>
          <a:lstStyle/>
          <a:p>
            <a:pPr algn="ctr"/>
            <a:r>
              <a:rPr lang="pl-PL" sz="6600" dirty="0"/>
              <a:t>Studia</a:t>
            </a:r>
            <a:endParaRPr lang="pl-PL" dirty="0"/>
          </a:p>
        </p:txBody>
      </p:sp>
      <p:sp>
        <p:nvSpPr>
          <p:cNvPr id="3" name="Symbol zastępczy zawartości 2">
            <a:extLst>
              <a:ext uri="{FF2B5EF4-FFF2-40B4-BE49-F238E27FC236}">
                <a16:creationId xmlns:a16="http://schemas.microsoft.com/office/drawing/2014/main" id="{557AAAA1-FA93-4BC6-8F86-FED562257CBB}"/>
              </a:ext>
            </a:extLst>
          </p:cNvPr>
          <p:cNvSpPr>
            <a:spLocks noGrp="1"/>
          </p:cNvSpPr>
          <p:nvPr>
            <p:ph idx="1"/>
          </p:nvPr>
        </p:nvSpPr>
        <p:spPr>
          <a:xfrm>
            <a:off x="838200" y="1929384"/>
            <a:ext cx="10515600" cy="4251960"/>
          </a:xfrm>
        </p:spPr>
        <p:txBody>
          <a:bodyPr vert="horz" lIns="91440" tIns="45720" rIns="91440" bIns="45720" rtlCol="0">
            <a:normAutofit/>
          </a:bodyPr>
          <a:lstStyle/>
          <a:p>
            <a:pPr>
              <a:lnSpc>
                <a:spcPct val="100000"/>
              </a:lnSpc>
              <a:buNone/>
            </a:pPr>
            <a:r>
              <a:rPr lang="pl-PL" sz="1500">
                <a:latin typeface="Arial"/>
                <a:ea typeface="+mn-lt"/>
                <a:cs typeface="+mn-lt"/>
              </a:rPr>
              <a:t>14 maja 1938 zakończył naukę w gimnazjum, otrzymując świadectwo maturalne z oceną celującą, która umożliwiała podjęcie studiów na większości uczelni bez egzaminów wstępnych. Karol Wojtyła wybrał studia polonistyczne na Wydziale Filozoficznym Uniwersytetu Jagiellońskiego. Studia rozpoczął w październiku 1938.</a:t>
            </a:r>
            <a:endParaRPr lang="pl-PL" sz="1500">
              <a:latin typeface="Arial"/>
              <a:cs typeface="Arial"/>
            </a:endParaRPr>
          </a:p>
          <a:p>
            <a:pPr>
              <a:lnSpc>
                <a:spcPct val="100000"/>
              </a:lnSpc>
              <a:buNone/>
            </a:pPr>
            <a:r>
              <a:rPr lang="pl-PL" sz="1500">
                <a:latin typeface="Arial"/>
                <a:ea typeface="+mn-lt"/>
                <a:cs typeface="+mn-lt"/>
              </a:rPr>
              <a:t>W pierwszym roku studiów przeprowadził się wraz z ojcem do rodzinnego domu matki przy ul. Tynieckiej 10 w Krakowie. Pozostał wierny swej pasji – piłce nożnej, uczęszczał na mecze Cracovii. Od października 1938 do lutego 1941 studiował, uczęszczał na spotkania grupy literackiej, a także tworzył poezję. W lutym 1940 poznał Jana Tyranowskiego, który prowadził dla młodzieży męskiej koło wiedzy religijnej. Uczestniczący w nim Wojtyła poznał wówczas i po raz pierwszy czytał pisma św. Jana od Krzyża.</a:t>
            </a:r>
            <a:endParaRPr lang="pl-PL" sz="1500">
              <a:latin typeface="Arial"/>
              <a:cs typeface="Arial"/>
            </a:endParaRPr>
          </a:p>
          <a:p>
            <a:pPr>
              <a:lnSpc>
                <a:spcPct val="100000"/>
              </a:lnSpc>
              <a:buNone/>
            </a:pPr>
            <a:r>
              <a:rPr lang="pl-PL" sz="1500">
                <a:latin typeface="Arial"/>
                <a:ea typeface="+mn-lt"/>
                <a:cs typeface="+mn-lt"/>
              </a:rPr>
              <a:t>18 lutego 1941 po długiej chorobie zmarł jego ojciec. W 1942 i 1943, jako reprezentant krakowskiej społeczności akademickiej, udawał się do Częstochowy, by odnowić Śluby Jasnogórskie.</a:t>
            </a:r>
            <a:endParaRPr lang="pl-PL" sz="1500">
              <a:latin typeface="Arial"/>
              <a:cs typeface="Arial"/>
            </a:endParaRPr>
          </a:p>
          <a:p>
            <a:pPr>
              <a:lnSpc>
                <a:spcPct val="100000"/>
              </a:lnSpc>
              <a:buNone/>
            </a:pPr>
            <a:r>
              <a:rPr lang="pl-PL" sz="1500">
                <a:latin typeface="Arial"/>
                <a:ea typeface="+mn-lt"/>
                <a:cs typeface="+mn-lt"/>
              </a:rPr>
              <a:t>Wojna odebrała Karolowi Wojtyle możliwość kontynuowania studiów, zaczął więc w 1940 pracować jako pracownik fizyczny w zakładach chemicznych Solvay. Początkowo od jesieni 1940 przez rok w kamieniołomie w Zakrzówku, a potem w oczyszczalni wody w Borku </a:t>
            </a:r>
            <a:r>
              <a:rPr lang="pl-PL" sz="1500" err="1">
                <a:latin typeface="Arial"/>
                <a:ea typeface="+mn-lt"/>
                <a:cs typeface="+mn-lt"/>
              </a:rPr>
              <a:t>Fałęckim</a:t>
            </a:r>
            <a:r>
              <a:rPr lang="pl-PL" sz="1500">
                <a:latin typeface="Arial"/>
                <a:ea typeface="+mn-lt"/>
                <a:cs typeface="+mn-lt"/>
              </a:rPr>
              <a:t>. W tym okresie związał się z „Unią”. Po wejściu jej w skład Stronnictwa Pracy, był członkiem tej partii.</a:t>
            </a:r>
            <a:endParaRPr lang="pl-PL" sz="1500">
              <a:latin typeface="Arial"/>
              <a:cs typeface="Arial"/>
            </a:endParaRPr>
          </a:p>
          <a:p>
            <a:pPr marL="0" indent="0">
              <a:lnSpc>
                <a:spcPct val="100000"/>
              </a:lnSpc>
              <a:buNone/>
            </a:pPr>
            <a:endParaRPr lang="pl-PL" sz="1500">
              <a:latin typeface="Arial"/>
              <a:cs typeface="Arial"/>
            </a:endParaRPr>
          </a:p>
        </p:txBody>
      </p:sp>
    </p:spTree>
    <p:extLst>
      <p:ext uri="{BB962C8B-B14F-4D97-AF65-F5344CB8AC3E}">
        <p14:creationId xmlns:p14="http://schemas.microsoft.com/office/powerpoint/2010/main" val="72592986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0942491-81F1-4CCD-8CF9-8B9D080C05AE}"/>
              </a:ext>
            </a:extLst>
          </p:cNvPr>
          <p:cNvSpPr>
            <a:spLocks noGrp="1"/>
          </p:cNvSpPr>
          <p:nvPr>
            <p:ph type="title"/>
          </p:nvPr>
        </p:nvSpPr>
        <p:spPr>
          <a:xfrm>
            <a:off x="640080" y="325369"/>
            <a:ext cx="4368602" cy="1956841"/>
          </a:xfrm>
        </p:spPr>
        <p:txBody>
          <a:bodyPr anchor="b">
            <a:normAutofit/>
          </a:bodyPr>
          <a:lstStyle/>
          <a:p>
            <a:pPr algn="ctr">
              <a:lnSpc>
                <a:spcPct val="90000"/>
              </a:lnSpc>
            </a:pPr>
            <a:r>
              <a:rPr lang="pl-PL" sz="5600" dirty="0"/>
              <a:t>Dojrzewanie duchowe</a:t>
            </a:r>
            <a:endParaRPr lang="pl-PL" dirty="0"/>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7A048"/>
          </a:solidFill>
          <a:ln w="38100" cap="rnd">
            <a:solidFill>
              <a:srgbClr val="D7A04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D4AB2290-A58C-4F76-9EE9-1DF37C5463AC}"/>
              </a:ext>
            </a:extLst>
          </p:cNvPr>
          <p:cNvSpPr>
            <a:spLocks noGrp="1"/>
          </p:cNvSpPr>
          <p:nvPr>
            <p:ph idx="1"/>
          </p:nvPr>
        </p:nvSpPr>
        <p:spPr>
          <a:xfrm>
            <a:off x="640080" y="2872899"/>
            <a:ext cx="4243589" cy="3320668"/>
          </a:xfrm>
        </p:spPr>
        <p:txBody>
          <a:bodyPr vert="horz" lIns="91440" tIns="45720" rIns="91440" bIns="45720" rtlCol="0" anchor="t">
            <a:noAutofit/>
          </a:bodyPr>
          <a:lstStyle/>
          <a:p>
            <a:pPr algn="ctr">
              <a:lnSpc>
                <a:spcPct val="100000"/>
              </a:lnSpc>
              <a:buNone/>
            </a:pPr>
            <a:r>
              <a:rPr lang="pl-PL" sz="1100" dirty="0">
                <a:latin typeface="Arial"/>
                <a:ea typeface="+mn-lt"/>
                <a:cs typeface="+mn-lt"/>
              </a:rPr>
              <a:t>Jesienią 1941 wraz z przyjaciółmi założył Teatr Rapsodyczny, który swoje pierwsze przedstawienie wystawił 1 listopada 1941. Rozstanie Karola Wojtyły z teatrem nastąpiło nagle w 1942, gdy postanowił studiować teologię i wstąpił do tajnego Metropolitalnego Seminarium Duchownego w Krakowie. W okresie od kwietnia 1945 do sierpnia 1946 pracował na uczelni jako asystent i prowadził seminaria z historii dogmatu. Pracę magisterską pt. </a:t>
            </a:r>
            <a:r>
              <a:rPr lang="pl-PL" sz="1100" i="1" dirty="0">
                <a:latin typeface="Arial"/>
                <a:ea typeface="+mn-lt"/>
                <a:cs typeface="+mn-lt"/>
              </a:rPr>
              <a:t>Pojęcie środka zjednoczenia duszy z Bogiem w nauce św. Jana od Krzyża</a:t>
            </a:r>
            <a:r>
              <a:rPr lang="pl-PL" sz="1100" dirty="0">
                <a:latin typeface="Arial"/>
                <a:ea typeface="+mn-lt"/>
                <a:cs typeface="+mn-lt"/>
              </a:rPr>
              <a:t> napisał na Wydziale Teologicznym Uniwersytetu Jagiellońskiego pod kierunkiem ks. prof. Ignacego Różyckiego.</a:t>
            </a:r>
            <a:endParaRPr lang="pl-PL" sz="1100" baseline="30000">
              <a:latin typeface="Arial"/>
              <a:cs typeface="Arial"/>
            </a:endParaRPr>
          </a:p>
          <a:p>
            <a:pPr algn="ctr">
              <a:lnSpc>
                <a:spcPct val="100000"/>
              </a:lnSpc>
              <a:buNone/>
            </a:pPr>
            <a:r>
              <a:rPr lang="pl-PL" sz="1100" dirty="0">
                <a:latin typeface="Arial"/>
                <a:ea typeface="+mn-lt"/>
                <a:cs typeface="+mn-lt"/>
              </a:rPr>
              <a:t>Był to też okres rozwoju literackiego Karola Wojtyły. Pierwszy zbiór wierszy </a:t>
            </a:r>
            <a:r>
              <a:rPr lang="pl-PL" sz="1100" i="1" dirty="0">
                <a:latin typeface="Arial"/>
                <a:ea typeface="+mn-lt"/>
                <a:cs typeface="+mn-lt"/>
              </a:rPr>
              <a:t>Renesansowy psałterz</a:t>
            </a:r>
            <a:r>
              <a:rPr lang="pl-PL" sz="1100" dirty="0">
                <a:latin typeface="Arial"/>
                <a:ea typeface="+mn-lt"/>
                <a:cs typeface="+mn-lt"/>
              </a:rPr>
              <a:t>, powstały w 1939 (wydany w 1999), ma jeszcze charakter poetyckich pierwocin; jest też wyrazem hołdu dla wielkiej tradycji, w tym dla Jana Kochanowskiego. W marcu 1946 powstał między innymi, poemat </a:t>
            </a:r>
            <a:r>
              <a:rPr lang="pl-PL" sz="1100" i="1" dirty="0">
                <a:latin typeface="Arial"/>
                <a:ea typeface="+mn-lt"/>
                <a:cs typeface="+mn-lt"/>
              </a:rPr>
              <a:t>Pieśń o Bogu ukrytym</a:t>
            </a:r>
            <a:r>
              <a:rPr lang="pl-PL" sz="1100" dirty="0">
                <a:latin typeface="Arial"/>
                <a:ea typeface="+mn-lt"/>
                <a:cs typeface="+mn-lt"/>
              </a:rPr>
              <a:t>, o charakterze wizyjnym i mistycznym, nawiązujący twórczo do św. Jana od Krzyża. Tworzył poezję metafizyczną.</a:t>
            </a:r>
            <a:endParaRPr lang="pl-PL" sz="1100">
              <a:latin typeface="Arial"/>
              <a:cs typeface="Arial"/>
            </a:endParaRPr>
          </a:p>
          <a:p>
            <a:pPr marL="0" indent="0">
              <a:lnSpc>
                <a:spcPct val="100000"/>
              </a:lnSpc>
              <a:buNone/>
            </a:pPr>
            <a:endParaRPr lang="pl-PL" sz="900">
              <a:latin typeface="Arial"/>
              <a:cs typeface="Arial"/>
            </a:endParaRPr>
          </a:p>
        </p:txBody>
      </p:sp>
      <p:pic>
        <p:nvPicPr>
          <p:cNvPr id="4" name="Obraz 4" descr="Obraz zawierający osoba, trzymający, mężczyzna, czerwony&#10;&#10;Opis wygenerowany przy bardzo wysokim poziomie pewności">
            <a:extLst>
              <a:ext uri="{FF2B5EF4-FFF2-40B4-BE49-F238E27FC236}">
                <a16:creationId xmlns:a16="http://schemas.microsoft.com/office/drawing/2014/main" id="{A7A8E5F8-1E5A-45FC-A529-944BE255DA61}"/>
              </a:ext>
            </a:extLst>
          </p:cNvPr>
          <p:cNvPicPr>
            <a:picLocks noChangeAspect="1"/>
          </p:cNvPicPr>
          <p:nvPr/>
        </p:nvPicPr>
        <p:blipFill rotWithShape="1">
          <a:blip r:embed="rId2"/>
          <a:srcRect l="242" r="11740"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1293987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0DA7099-6B05-4661-845C-1F15EC920C49}"/>
              </a:ext>
            </a:extLst>
          </p:cNvPr>
          <p:cNvSpPr>
            <a:spLocks noGrp="1"/>
          </p:cNvSpPr>
          <p:nvPr>
            <p:ph type="title"/>
          </p:nvPr>
        </p:nvSpPr>
        <p:spPr>
          <a:xfrm>
            <a:off x="838200" y="365125"/>
            <a:ext cx="10515600" cy="1325563"/>
          </a:xfrm>
        </p:spPr>
        <p:txBody>
          <a:bodyPr>
            <a:normAutofit/>
          </a:bodyPr>
          <a:lstStyle/>
          <a:p>
            <a:pPr algn="ctr"/>
            <a:r>
              <a:rPr lang="pl-PL" sz="6600" dirty="0"/>
              <a:t>Kapłaństwo</a:t>
            </a:r>
            <a:endParaRPr lang="pl-PL" dirty="0"/>
          </a:p>
        </p:txBody>
      </p:sp>
      <p:sp>
        <p:nvSpPr>
          <p:cNvPr id="3" name="Symbol zastępczy zawartości 2">
            <a:extLst>
              <a:ext uri="{FF2B5EF4-FFF2-40B4-BE49-F238E27FC236}">
                <a16:creationId xmlns:a16="http://schemas.microsoft.com/office/drawing/2014/main" id="{2802ECFD-09D0-4717-8F1C-D9617FA34B4B}"/>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lgn="ctr">
              <a:lnSpc>
                <a:spcPct val="100000"/>
              </a:lnSpc>
              <a:buNone/>
            </a:pPr>
            <a:r>
              <a:rPr lang="pl-PL" sz="1800" dirty="0">
                <a:ea typeface="+mn-lt"/>
                <a:cs typeface="+mn-lt"/>
              </a:rPr>
              <a:t>1</a:t>
            </a:r>
            <a:r>
              <a:rPr lang="pl-PL" sz="1800" dirty="0">
                <a:latin typeface="Arial"/>
                <a:ea typeface="+mn-lt"/>
                <a:cs typeface="+mn-lt"/>
              </a:rPr>
              <a:t>3 października 1946 alumn Metropolitalnego Seminarium Duchownego w Krakowie, Karol Wojtyła, został subdiakonem, a tydzień później diakonem. 1 listopada 1946 w Kaplicy w Pałacu Arcybiskupów Krakowskich kardynał Adam Stefan Sapieha wyświęcił Karola Wojtyłę na księdza. 2 listopada jako </a:t>
            </a:r>
            <a:r>
              <a:rPr lang="pl-PL" sz="1800" dirty="0" err="1">
                <a:latin typeface="Arial"/>
                <a:ea typeface="+mn-lt"/>
                <a:cs typeface="+mn-lt"/>
              </a:rPr>
              <a:t>neoprezbiter</a:t>
            </a:r>
            <a:r>
              <a:rPr lang="pl-PL" sz="1800" dirty="0">
                <a:latin typeface="Arial"/>
                <a:ea typeface="+mn-lt"/>
                <a:cs typeface="+mn-lt"/>
              </a:rPr>
              <a:t> odprawił mszę prymicyjną w krypcie św. Leonarda w katedrze na Wawelu. 15 listopada Karol Wojtyła wraz z klerykiem Stanisławem Starowieyskim poprzez Paryż wyjechał do Rzymu, aby kontynuować studia na Papieskim Międzynarodowym </a:t>
            </a:r>
            <a:r>
              <a:rPr lang="pl-PL" sz="1800" dirty="0" err="1">
                <a:latin typeface="Arial"/>
                <a:ea typeface="+mn-lt"/>
                <a:cs typeface="+mn-lt"/>
              </a:rPr>
              <a:t>Athenaeum</a:t>
            </a:r>
            <a:r>
              <a:rPr lang="pl-PL" sz="1800" dirty="0">
                <a:latin typeface="Arial"/>
                <a:ea typeface="+mn-lt"/>
                <a:cs typeface="+mn-lt"/>
              </a:rPr>
              <a:t> </a:t>
            </a:r>
            <a:r>
              <a:rPr lang="pl-PL" sz="1800" i="1" dirty="0" err="1">
                <a:latin typeface="Arial"/>
                <a:ea typeface="+mn-lt"/>
                <a:cs typeface="+mn-lt"/>
              </a:rPr>
              <a:t>Angelicum</a:t>
            </a:r>
            <a:r>
              <a:rPr lang="pl-PL" sz="1800" i="1" dirty="0">
                <a:latin typeface="Arial"/>
                <a:ea typeface="+mn-lt"/>
                <a:cs typeface="+mn-lt"/>
              </a:rPr>
              <a:t> </a:t>
            </a:r>
            <a:r>
              <a:rPr lang="pl-PL" sz="1800" dirty="0">
                <a:latin typeface="Arial"/>
                <a:ea typeface="+mn-lt"/>
                <a:cs typeface="+mn-lt"/>
              </a:rPr>
              <a:t>(obecnie Papieski Uniwersytet Świętego Tomasza z Akwinu (</a:t>
            </a:r>
            <a:r>
              <a:rPr lang="pl-PL" sz="1800" i="1" dirty="0" err="1">
                <a:latin typeface="Arial"/>
                <a:ea typeface="+mn-lt"/>
                <a:cs typeface="+mn-lt"/>
              </a:rPr>
              <a:t>Angelicum</a:t>
            </a:r>
            <a:r>
              <a:rPr lang="pl-PL" sz="1800" dirty="0">
                <a:latin typeface="Arial"/>
                <a:ea typeface="+mn-lt"/>
                <a:cs typeface="+mn-lt"/>
              </a:rPr>
              <a:t>) w Rzymie. Przez okres studiów zamieszkiwał w Kolegium Belgijskim, gdzie poznał wielu duchownych z krajów frankofońskich oraz z USA. W 1948 ukończył studia z dyplomem </a:t>
            </a:r>
            <a:r>
              <a:rPr lang="pl-PL" sz="1800" i="1" dirty="0">
                <a:latin typeface="Arial"/>
                <a:ea typeface="+mn-lt"/>
                <a:cs typeface="+mn-lt"/>
              </a:rPr>
              <a:t>summa cum </a:t>
            </a:r>
            <a:r>
              <a:rPr lang="pl-PL" sz="1800" i="1" dirty="0" err="1">
                <a:latin typeface="Arial"/>
                <a:ea typeface="+mn-lt"/>
                <a:cs typeface="+mn-lt"/>
              </a:rPr>
              <a:t>laude</a:t>
            </a:r>
            <a:r>
              <a:rPr lang="pl-PL" sz="1800" dirty="0">
                <a:latin typeface="Arial"/>
                <a:ea typeface="+mn-lt"/>
                <a:cs typeface="+mn-lt"/>
              </a:rPr>
              <a:t> i otrzymał stopień doktora za dysertację pt. </a:t>
            </a:r>
            <a:r>
              <a:rPr lang="pl-PL" sz="1800" i="1" dirty="0">
                <a:latin typeface="Arial"/>
                <a:ea typeface="+mn-lt"/>
                <a:cs typeface="+mn-lt"/>
              </a:rPr>
              <a:t>Problem wiary u św. Jana od Krzyża</a:t>
            </a:r>
            <a:r>
              <a:rPr lang="pl-PL" sz="1800" dirty="0">
                <a:latin typeface="Arial"/>
                <a:ea typeface="+mn-lt"/>
                <a:cs typeface="+mn-lt"/>
              </a:rPr>
              <a:t>. Dla potrzeb doktoratu nauczył się języka hiszpańskiego, by czytać teksty tego karmelitańskiego klasyka mistyki chrześcijańskiej z okresu renesansu w oryginale. Promotorem pracy doktorskiej Karola Wojtyły był ks. prof. Władysław Wicher.</a:t>
            </a:r>
            <a:endParaRPr lang="pl-PL" sz="1800" dirty="0">
              <a:latin typeface="Arial"/>
              <a:cs typeface="Arial"/>
            </a:endParaRPr>
          </a:p>
        </p:txBody>
      </p:sp>
    </p:spTree>
    <p:extLst>
      <p:ext uri="{BB962C8B-B14F-4D97-AF65-F5344CB8AC3E}">
        <p14:creationId xmlns:p14="http://schemas.microsoft.com/office/powerpoint/2010/main" val="36024896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DD1B551-E062-46EA-BA75-68C132E6D27B}"/>
              </a:ext>
            </a:extLst>
          </p:cNvPr>
          <p:cNvSpPr>
            <a:spLocks noGrp="1"/>
          </p:cNvSpPr>
          <p:nvPr>
            <p:ph type="title"/>
          </p:nvPr>
        </p:nvSpPr>
        <p:spPr>
          <a:xfrm>
            <a:off x="7034585" y="703293"/>
            <a:ext cx="4584921" cy="1949815"/>
          </a:xfrm>
        </p:spPr>
        <p:txBody>
          <a:bodyPr anchor="b">
            <a:normAutofit/>
          </a:bodyPr>
          <a:lstStyle/>
          <a:p>
            <a:pPr algn="ctr"/>
            <a:r>
              <a:rPr lang="pl-PL" sz="6000" dirty="0"/>
              <a:t>Pierwsza parafia</a:t>
            </a:r>
            <a:endParaRPr lang="pl-PL" dirty="0"/>
          </a:p>
        </p:txBody>
      </p:sp>
      <p:pic>
        <p:nvPicPr>
          <p:cNvPr id="4" name="Obraz 4" descr="Obraz zawierający osoba, mężczyzna, trzymający, siedzi&#10;&#10;Opis wygenerowany przy bardzo wysokim poziomie pewności">
            <a:extLst>
              <a:ext uri="{FF2B5EF4-FFF2-40B4-BE49-F238E27FC236}">
                <a16:creationId xmlns:a16="http://schemas.microsoft.com/office/drawing/2014/main" id="{9D72FEDD-2BB2-41BA-904D-4006AABBACC1}"/>
              </a:ext>
            </a:extLst>
          </p:cNvPr>
          <p:cNvPicPr>
            <a:picLocks noChangeAspect="1"/>
          </p:cNvPicPr>
          <p:nvPr/>
        </p:nvPicPr>
        <p:blipFill rotWithShape="1">
          <a:blip r:embed="rId2"/>
          <a:srcRect r="10321" b="-1"/>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11"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30AAC9DA-CCF8-4852-B0C0-0121B2E34825}"/>
              </a:ext>
            </a:extLst>
          </p:cNvPr>
          <p:cNvSpPr>
            <a:spLocks noGrp="1"/>
          </p:cNvSpPr>
          <p:nvPr>
            <p:ph idx="1"/>
          </p:nvPr>
        </p:nvSpPr>
        <p:spPr>
          <a:xfrm>
            <a:off x="7034585" y="3164618"/>
            <a:ext cx="4584921" cy="3021497"/>
          </a:xfrm>
        </p:spPr>
        <p:txBody>
          <a:bodyPr vert="horz" lIns="91440" tIns="45720" rIns="91440" bIns="45720" rtlCol="0" anchor="t">
            <a:normAutofit/>
          </a:bodyPr>
          <a:lstStyle/>
          <a:p>
            <a:pPr marL="0" indent="0" algn="ctr">
              <a:lnSpc>
                <a:spcPct val="100000"/>
              </a:lnSpc>
              <a:buNone/>
            </a:pPr>
            <a:r>
              <a:rPr lang="pl-PL" sz="1500" dirty="0">
                <a:latin typeface="Arial"/>
                <a:ea typeface="+mn-lt"/>
                <a:cs typeface="+mn-lt"/>
              </a:rPr>
              <a:t>W lipcu 1948 Karol Wojtyła został skierowany do pracy w parafii Wniebowzięcia Najświętszej Maryi Panny w </a:t>
            </a:r>
            <a:r>
              <a:rPr lang="pl-PL" sz="1500" dirty="0" err="1">
                <a:latin typeface="Arial"/>
                <a:ea typeface="+mn-lt"/>
                <a:cs typeface="+mn-lt"/>
              </a:rPr>
              <a:t>Niegowici</a:t>
            </a:r>
            <a:r>
              <a:rPr lang="pl-PL" sz="1500" dirty="0">
                <a:latin typeface="Arial"/>
                <a:ea typeface="+mn-lt"/>
                <a:cs typeface="+mn-lt"/>
              </a:rPr>
              <a:t>, gdzie spełniał zadania wikariusza i katechety. Wolny czas starał się spędzać z młodzieżą na łonie natury. W sierpniu 1949 został przeniesiony do parafii św. Floriana w Krakowie. </a:t>
            </a:r>
            <a:r>
              <a:rPr lang="pl-PL" sz="1500" u="sng" dirty="0">
                <a:latin typeface="Arial"/>
                <a:ea typeface="+mn-lt"/>
                <a:cs typeface="+mn-lt"/>
              </a:rPr>
              <a:t>Tam założył mieszany chorał gregoriański</a:t>
            </a:r>
            <a:r>
              <a:rPr lang="pl-PL" sz="1500" dirty="0">
                <a:latin typeface="Arial"/>
                <a:ea typeface="+mn-lt"/>
                <a:cs typeface="+mn-lt"/>
              </a:rPr>
              <a:t>. Nadal wyprawiał się na wycieczki z młodzieżą. Aby zmylić ówczesną milicję, zdejmował podczas nich sutannę i pozwolił, by nazywano go „wujkiem”.</a:t>
            </a:r>
            <a:endParaRPr lang="pl-PL" sz="1500" dirty="0">
              <a:latin typeface="Arial"/>
              <a:cs typeface="Arial"/>
            </a:endParaRPr>
          </a:p>
        </p:txBody>
      </p:sp>
    </p:spTree>
    <p:extLst>
      <p:ext uri="{BB962C8B-B14F-4D97-AF65-F5344CB8AC3E}">
        <p14:creationId xmlns:p14="http://schemas.microsoft.com/office/powerpoint/2010/main" val="382416496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56F65FD-F864-4D3C-961F-C0E6682A4F06}"/>
              </a:ext>
            </a:extLst>
          </p:cNvPr>
          <p:cNvSpPr>
            <a:spLocks noGrp="1"/>
          </p:cNvSpPr>
          <p:nvPr>
            <p:ph type="title"/>
          </p:nvPr>
        </p:nvSpPr>
        <p:spPr>
          <a:xfrm>
            <a:off x="838200" y="365125"/>
            <a:ext cx="10515600" cy="1325563"/>
          </a:xfrm>
        </p:spPr>
        <p:txBody>
          <a:bodyPr>
            <a:normAutofit/>
          </a:bodyPr>
          <a:lstStyle/>
          <a:p>
            <a:pPr algn="ctr"/>
            <a:r>
              <a:rPr lang="pl-PL" sz="6600" dirty="0"/>
              <a:t>Praca naukowa i twórcza</a:t>
            </a:r>
            <a:endParaRPr lang="pl-PL" dirty="0"/>
          </a:p>
        </p:txBody>
      </p:sp>
      <p:sp>
        <p:nvSpPr>
          <p:cNvPr id="3" name="Symbol zastępczy zawartości 2">
            <a:extLst>
              <a:ext uri="{FF2B5EF4-FFF2-40B4-BE49-F238E27FC236}">
                <a16:creationId xmlns:a16="http://schemas.microsoft.com/office/drawing/2014/main" id="{15DF735F-4A91-407F-9BC1-7CBF5751D2BF}"/>
              </a:ext>
            </a:extLst>
          </p:cNvPr>
          <p:cNvSpPr>
            <a:spLocks noGrp="1"/>
          </p:cNvSpPr>
          <p:nvPr>
            <p:ph idx="1"/>
          </p:nvPr>
        </p:nvSpPr>
        <p:spPr>
          <a:xfrm>
            <a:off x="838200" y="1929384"/>
            <a:ext cx="10515600" cy="4251960"/>
          </a:xfrm>
        </p:spPr>
        <p:txBody>
          <a:bodyPr vert="horz" lIns="91440" tIns="45720" rIns="91440" bIns="45720" rtlCol="0" anchor="t">
            <a:noAutofit/>
          </a:bodyPr>
          <a:lstStyle/>
          <a:p>
            <a:pPr algn="ctr">
              <a:lnSpc>
                <a:spcPct val="100000"/>
              </a:lnSpc>
              <a:buNone/>
            </a:pPr>
            <a:r>
              <a:rPr lang="pl-PL" sz="1600" dirty="0">
                <a:latin typeface="Arial"/>
                <a:ea typeface="+mn-lt"/>
                <a:cs typeface="+mn-lt"/>
              </a:rPr>
              <a:t>W 1951, po śmierci kardynała Adama Sapiehy, Karol Wojtyła został skierowany na urlop w celu ukończenia pracy habilitacyjnej. Dużo uwagi poświęcał także pracy publicystycznej, pisał eseje filozoficzne (np. </a:t>
            </a:r>
            <a:r>
              <a:rPr lang="pl-PL" sz="1600" i="1" dirty="0">
                <a:latin typeface="Arial"/>
                <a:ea typeface="+mn-lt"/>
                <a:cs typeface="+mn-lt"/>
              </a:rPr>
              <a:t>Personalizm tomistyczny</a:t>
            </a:r>
            <a:r>
              <a:rPr lang="pl-PL" sz="1600" dirty="0">
                <a:latin typeface="Arial"/>
                <a:ea typeface="+mn-lt"/>
                <a:cs typeface="+mn-lt"/>
              </a:rPr>
              <a:t> – o Tomaszu z Akwinu, </a:t>
            </a:r>
            <a:r>
              <a:rPr lang="pl-PL" sz="1600" i="1" dirty="0">
                <a:latin typeface="Arial"/>
                <a:ea typeface="+mn-lt"/>
                <a:cs typeface="+mn-lt"/>
              </a:rPr>
              <a:t>O humanizmie św. Jana od Krzyża</a:t>
            </a:r>
            <a:r>
              <a:rPr lang="pl-PL" sz="1600" dirty="0">
                <a:latin typeface="Arial"/>
                <a:ea typeface="+mn-lt"/>
                <a:cs typeface="+mn-lt"/>
              </a:rPr>
              <a:t>) i szkice. Często publikował w krakowskich periodykach katolickich: miesięczniku „Znak" i „Tygodniku Powszechnym”. W związku z habilitacją podjął systematyczne studia nad myślą etyczną fenomenologa </a:t>
            </a:r>
            <a:r>
              <a:rPr lang="pl-PL" sz="1600" err="1">
                <a:latin typeface="Arial"/>
                <a:ea typeface="+mn-lt"/>
                <a:cs typeface="+mn-lt"/>
              </a:rPr>
              <a:t>Maxa</a:t>
            </a:r>
            <a:r>
              <a:rPr lang="pl-PL" sz="1600" dirty="0">
                <a:latin typeface="Arial"/>
                <a:ea typeface="+mn-lt"/>
                <a:cs typeface="+mn-lt"/>
              </a:rPr>
              <a:t> </a:t>
            </a:r>
            <a:r>
              <a:rPr lang="pl-PL" sz="1600" err="1">
                <a:latin typeface="Arial"/>
                <a:ea typeface="+mn-lt"/>
                <a:cs typeface="+mn-lt"/>
              </a:rPr>
              <a:t>Schelera</a:t>
            </a:r>
            <a:r>
              <a:rPr lang="pl-PL" sz="1600" dirty="0">
                <a:latin typeface="Arial"/>
                <a:ea typeface="+mn-lt"/>
                <a:cs typeface="+mn-lt"/>
              </a:rPr>
              <a:t>, którego pisma czytał w oryginale. Dnia 12 grudnia 1953 jego praca </a:t>
            </a:r>
            <a:r>
              <a:rPr lang="pl-PL" sz="1600" i="1" dirty="0">
                <a:latin typeface="Arial"/>
                <a:ea typeface="+mn-lt"/>
                <a:cs typeface="+mn-lt"/>
              </a:rPr>
              <a:t>Ocena możliwości oparcia etyki chrześcijańskiej na założeniach systemu Maksa </a:t>
            </a:r>
            <a:r>
              <a:rPr lang="pl-PL" sz="1600" i="1" err="1">
                <a:latin typeface="Arial"/>
                <a:ea typeface="+mn-lt"/>
                <a:cs typeface="+mn-lt"/>
              </a:rPr>
              <a:t>Schelera</a:t>
            </a:r>
            <a:r>
              <a:rPr lang="pl-PL" sz="1600" dirty="0">
                <a:latin typeface="Arial"/>
                <a:ea typeface="+mn-lt"/>
                <a:cs typeface="+mn-lt"/>
              </a:rPr>
              <a:t> [taka spolszczona wersja imienia w tytule] została przyjęta jednogłośnie przez Radę Wydziału Teologicznego UJ, jednak Karol Wojtyła nie uzyskał habilitacji z powodu odmowy Ministerstwa Oświaty. W 1960 w wydawnictwie Towarzystwa Naukowego KUL opublikował książkę </a:t>
            </a:r>
            <a:r>
              <a:rPr lang="pl-PL" sz="1600" i="1" dirty="0">
                <a:latin typeface="Arial"/>
                <a:ea typeface="+mn-lt"/>
                <a:cs typeface="+mn-lt"/>
              </a:rPr>
              <a:t>Miłość i odpowiedzialność</a:t>
            </a:r>
            <a:r>
              <a:rPr lang="pl-PL" sz="1600" dirty="0">
                <a:latin typeface="Arial"/>
                <a:ea typeface="+mn-lt"/>
                <a:cs typeface="+mn-lt"/>
              </a:rPr>
              <a:t>. Była owocem jego studiów oraz rozmów prowadzonych ze studentami i młodymi małżeństwami w czasie wypraw wakacyjnych.</a:t>
            </a:r>
            <a:endParaRPr lang="pl-PL" sz="1600">
              <a:latin typeface="Arial"/>
              <a:cs typeface="Arial"/>
            </a:endParaRPr>
          </a:p>
          <a:p>
            <a:pPr algn="ctr">
              <a:lnSpc>
                <a:spcPct val="100000"/>
              </a:lnSpc>
              <a:buNone/>
            </a:pPr>
            <a:r>
              <a:rPr lang="pl-PL" sz="1600" dirty="0">
                <a:latin typeface="Arial"/>
                <a:ea typeface="+mn-lt"/>
                <a:cs typeface="+mn-lt"/>
              </a:rPr>
              <a:t>Karol Wojtyła powrócił do przerwanych obowiązków. Wykładał m.in. w seminariach diecezji: krakowskiej, katowickiej i częstochowskiej (mieściły się one wszystkie w Krakowie) oraz na Wydziale Filozofii Katolickiego Uniwersytetu Lubelskiego. Jego wykłady obejmowały głównie teologię moralną i etykę małżeńską, ale ogarniały też szeroko pojętą historię filozofii.</a:t>
            </a:r>
            <a:endParaRPr lang="pl-PL" sz="1600">
              <a:latin typeface="Arial"/>
              <a:cs typeface="Arial"/>
            </a:endParaRPr>
          </a:p>
          <a:p>
            <a:pPr marL="0" indent="0" algn="ctr">
              <a:lnSpc>
                <a:spcPct val="100000"/>
              </a:lnSpc>
              <a:buNone/>
            </a:pPr>
            <a:endParaRPr lang="pl-PL" sz="1600" dirty="0"/>
          </a:p>
        </p:txBody>
      </p:sp>
    </p:spTree>
    <p:extLst>
      <p:ext uri="{BB962C8B-B14F-4D97-AF65-F5344CB8AC3E}">
        <p14:creationId xmlns:p14="http://schemas.microsoft.com/office/powerpoint/2010/main" val="1509774289"/>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23ABAA0-003D-46FC-B41E-09AA8F5687DC}"/>
              </a:ext>
            </a:extLst>
          </p:cNvPr>
          <p:cNvSpPr>
            <a:spLocks noGrp="1"/>
          </p:cNvSpPr>
          <p:nvPr>
            <p:ph type="title"/>
          </p:nvPr>
        </p:nvSpPr>
        <p:spPr>
          <a:xfrm>
            <a:off x="640080" y="325369"/>
            <a:ext cx="4368602" cy="1956841"/>
          </a:xfrm>
        </p:spPr>
        <p:txBody>
          <a:bodyPr anchor="b">
            <a:normAutofit fontScale="90000"/>
          </a:bodyPr>
          <a:lstStyle/>
          <a:p>
            <a:pPr algn="ctr">
              <a:lnSpc>
                <a:spcPct val="90000"/>
              </a:lnSpc>
            </a:pPr>
            <a:r>
              <a:rPr lang="pl-PL" sz="5100" dirty="0"/>
              <a:t>Karol Wojtyła jako biskup</a:t>
            </a:r>
            <a:endParaRPr lang="pl-PL"/>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01C8DC5C-186D-4D1E-A51A-B326B7E67186}"/>
              </a:ext>
            </a:extLst>
          </p:cNvPr>
          <p:cNvSpPr>
            <a:spLocks noGrp="1"/>
          </p:cNvSpPr>
          <p:nvPr>
            <p:ph idx="1"/>
          </p:nvPr>
        </p:nvSpPr>
        <p:spPr>
          <a:xfrm>
            <a:off x="640080" y="2872899"/>
            <a:ext cx="4243589" cy="3320668"/>
          </a:xfrm>
        </p:spPr>
        <p:txBody>
          <a:bodyPr vert="horz" lIns="91440" tIns="45720" rIns="91440" bIns="45720" rtlCol="0" anchor="t">
            <a:noAutofit/>
          </a:bodyPr>
          <a:lstStyle/>
          <a:p>
            <a:pPr algn="ctr">
              <a:lnSpc>
                <a:spcPct val="100000"/>
              </a:lnSpc>
              <a:buNone/>
            </a:pPr>
            <a:r>
              <a:rPr lang="pl-PL" sz="1100" dirty="0">
                <a:latin typeface="Arial"/>
                <a:ea typeface="+mn-lt"/>
                <a:cs typeface="+mn-lt"/>
              </a:rPr>
              <a:t>4 lipca 1958 Karol Wojtyła został prekonizowany biskupem tytularnym </a:t>
            </a:r>
            <a:r>
              <a:rPr lang="pl-PL" sz="1100" dirty="0" err="1">
                <a:latin typeface="Arial"/>
                <a:ea typeface="+mn-lt"/>
                <a:cs typeface="+mn-lt"/>
              </a:rPr>
              <a:t>Ombrii</a:t>
            </a:r>
            <a:r>
              <a:rPr lang="pl-PL" sz="1100" dirty="0">
                <a:latin typeface="Arial"/>
                <a:ea typeface="+mn-lt"/>
                <a:cs typeface="+mn-lt"/>
              </a:rPr>
              <a:t>, a także biskupem pomocniczym Krakowa. Konsekracji biskupiej Karola Wojtyły dokonał 28 września 1958 w katedrze na Wawelu, arcybiskup Eugeniusz Baziak – metropolita krakowski i lwowski. </a:t>
            </a:r>
            <a:r>
              <a:rPr lang="pl-PL" sz="1100" dirty="0" err="1">
                <a:latin typeface="Arial"/>
                <a:ea typeface="+mn-lt"/>
                <a:cs typeface="+mn-lt"/>
              </a:rPr>
              <a:t>Współkonsekratorami</a:t>
            </a:r>
            <a:r>
              <a:rPr lang="pl-PL" sz="1100" dirty="0">
                <a:latin typeface="Arial"/>
                <a:ea typeface="+mn-lt"/>
                <a:cs typeface="+mn-lt"/>
              </a:rPr>
              <a:t> byli biskupi Franciszek </a:t>
            </a:r>
            <a:r>
              <a:rPr lang="pl-PL" sz="1100" dirty="0" err="1">
                <a:latin typeface="Arial"/>
                <a:ea typeface="+mn-lt"/>
                <a:cs typeface="+mn-lt"/>
              </a:rPr>
              <a:t>Jop</a:t>
            </a:r>
            <a:r>
              <a:rPr lang="pl-PL" sz="1100" dirty="0">
                <a:latin typeface="Arial"/>
                <a:ea typeface="+mn-lt"/>
                <a:cs typeface="+mn-lt"/>
              </a:rPr>
              <a:t> i Bolesław Kominek. W 1962 został krajowym duszpasterzem środowisk twórczych i inteligencji. Na okres biskupstwa Karola Wojtyły przypadły także obrady II soboru watykańskiego, w których aktywnie uczestniczył. Już w tym okresie bardzo dużo czasu poświęcał na podróże zagraniczne w celach ewangelizacyjnych i religijnych. W 1963 odbył pielgrzymkę do Ziemi Świętej.</a:t>
            </a:r>
            <a:endParaRPr lang="pl-PL" sz="1100">
              <a:latin typeface="Arial"/>
              <a:cs typeface="Arial"/>
            </a:endParaRPr>
          </a:p>
          <a:p>
            <a:pPr algn="ctr">
              <a:lnSpc>
                <a:spcPct val="100000"/>
              </a:lnSpc>
              <a:buNone/>
            </a:pPr>
            <a:r>
              <a:rPr lang="pl-PL" sz="1100" dirty="0">
                <a:latin typeface="Arial"/>
                <a:ea typeface="+mn-lt"/>
                <a:cs typeface="+mn-lt"/>
              </a:rPr>
              <a:t>Jako biskup przyjął, zgodnie z obyczajem, hasło przewodnie swej posługi, które brzmiało: </a:t>
            </a:r>
            <a:r>
              <a:rPr lang="pl-PL" sz="1100" i="1" err="1">
                <a:latin typeface="Arial"/>
                <a:ea typeface="+mn-lt"/>
                <a:cs typeface="+mn-lt"/>
              </a:rPr>
              <a:t>Totus</a:t>
            </a:r>
            <a:r>
              <a:rPr lang="pl-PL" sz="1100" i="1" dirty="0">
                <a:latin typeface="Arial"/>
                <a:ea typeface="+mn-lt"/>
                <a:cs typeface="+mn-lt"/>
              </a:rPr>
              <a:t> </a:t>
            </a:r>
            <a:r>
              <a:rPr lang="pl-PL" sz="1100" i="1" err="1">
                <a:latin typeface="Arial"/>
                <a:ea typeface="+mn-lt"/>
                <a:cs typeface="+mn-lt"/>
              </a:rPr>
              <a:t>Tuus</a:t>
            </a:r>
            <a:r>
              <a:rPr lang="pl-PL" sz="1100" dirty="0">
                <a:latin typeface="Arial"/>
                <a:ea typeface="+mn-lt"/>
                <a:cs typeface="+mn-lt"/>
              </a:rPr>
              <a:t> (łac. </a:t>
            </a:r>
            <a:r>
              <a:rPr lang="pl-PL" sz="1100" i="1" dirty="0">
                <a:latin typeface="Arial"/>
                <a:ea typeface="+mn-lt"/>
                <a:cs typeface="+mn-lt"/>
              </a:rPr>
              <a:t>Cały Twój</a:t>
            </a:r>
            <a:r>
              <a:rPr lang="pl-PL" sz="1100" dirty="0">
                <a:latin typeface="Arial"/>
                <a:ea typeface="+mn-lt"/>
                <a:cs typeface="+mn-lt"/>
              </a:rPr>
              <a:t>). Dewizę tę kierował do Matki Chrystusa. Inspiracją była duchowość maryjna francuskiego pisarza ascetycznego epoki baroku, św. Ludwika Marii </a:t>
            </a:r>
            <a:r>
              <a:rPr lang="pl-PL" sz="1100" err="1">
                <a:latin typeface="Arial"/>
                <a:ea typeface="+mn-lt"/>
                <a:cs typeface="+mn-lt"/>
              </a:rPr>
              <a:t>Grignion</a:t>
            </a:r>
            <a:r>
              <a:rPr lang="pl-PL" sz="1100" dirty="0">
                <a:latin typeface="Arial"/>
                <a:ea typeface="+mn-lt"/>
                <a:cs typeface="+mn-lt"/>
              </a:rPr>
              <a:t> de </a:t>
            </a:r>
            <a:r>
              <a:rPr lang="pl-PL" sz="1100" err="1">
                <a:latin typeface="Arial"/>
                <a:ea typeface="+mn-lt"/>
                <a:cs typeface="+mn-lt"/>
              </a:rPr>
              <a:t>Montfort</a:t>
            </a:r>
            <a:r>
              <a:rPr lang="pl-PL" sz="1100" dirty="0">
                <a:latin typeface="Arial"/>
                <a:ea typeface="+mn-lt"/>
                <a:cs typeface="+mn-lt"/>
              </a:rPr>
              <a:t>. Z jego książki </a:t>
            </a:r>
            <a:r>
              <a:rPr lang="pl-PL" sz="1100" i="1" dirty="0">
                <a:latin typeface="Arial"/>
                <a:ea typeface="+mn-lt"/>
                <a:cs typeface="+mn-lt"/>
              </a:rPr>
              <a:t>Traktat o prawdziwym nabożeństwie do Najświętszej Maryi Panny</a:t>
            </a:r>
            <a:r>
              <a:rPr lang="pl-PL" sz="1100" dirty="0">
                <a:latin typeface="Arial"/>
                <a:ea typeface="+mn-lt"/>
                <a:cs typeface="+mn-lt"/>
              </a:rPr>
              <a:t> Wojtyła przejął koncepcję „niewolnictwa duchowego”, rozumianego jako dobrowolne, ufne i całkowite poddanie swego życia wiary i posługi w Kościele duchowemu macierzyństwu Matki Bożej.</a:t>
            </a:r>
            <a:endParaRPr lang="pl-PL" sz="1100">
              <a:latin typeface="Arial"/>
              <a:cs typeface="Arial"/>
            </a:endParaRPr>
          </a:p>
          <a:p>
            <a:pPr marL="0" indent="0" algn="ctr">
              <a:lnSpc>
                <a:spcPct val="100000"/>
              </a:lnSpc>
              <a:buNone/>
            </a:pPr>
            <a:endParaRPr lang="pl-PL" sz="1100" dirty="0"/>
          </a:p>
        </p:txBody>
      </p:sp>
      <p:pic>
        <p:nvPicPr>
          <p:cNvPr id="4" name="Obraz 4" descr="Obraz zawierający osoba, zdjęcie, mężczyzna, osoby&#10;&#10;Opis wygenerowany przy bardzo wysokim poziomie pewności">
            <a:extLst>
              <a:ext uri="{FF2B5EF4-FFF2-40B4-BE49-F238E27FC236}">
                <a16:creationId xmlns:a16="http://schemas.microsoft.com/office/drawing/2014/main" id="{C6348F3A-0DCF-4CF1-B600-84289E17ED0A}"/>
              </a:ext>
            </a:extLst>
          </p:cNvPr>
          <p:cNvPicPr>
            <a:picLocks noChangeAspect="1"/>
          </p:cNvPicPr>
          <p:nvPr/>
        </p:nvPicPr>
        <p:blipFill rotWithShape="1">
          <a:blip r:embed="rId2"/>
          <a:srcRect l="21365" r="1193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4998816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Panoramiczny</PresentationFormat>
  <Paragraphs>0</Paragraphs>
  <Slides>24</Slides>
  <Notes>0</Notes>
  <HiddenSlides>0</HiddenSlides>
  <MMClips>0</MMClips>
  <ScaleCrop>false</ScaleCrop>
  <HeadingPairs>
    <vt:vector size="4" baseType="variant">
      <vt:variant>
        <vt:lpstr>Motyw</vt:lpstr>
      </vt:variant>
      <vt:variant>
        <vt:i4>1</vt:i4>
      </vt:variant>
      <vt:variant>
        <vt:lpstr>Tytuły slajdów</vt:lpstr>
      </vt:variant>
      <vt:variant>
        <vt:i4>24</vt:i4>
      </vt:variant>
    </vt:vector>
  </HeadingPairs>
  <TitlesOfParts>
    <vt:vector size="25" baseType="lpstr">
      <vt:lpstr>SketchyVTI</vt:lpstr>
      <vt:lpstr>Jan Paweł II</vt:lpstr>
      <vt:lpstr>Dzieciństwo i młodość</vt:lpstr>
      <vt:lpstr>Dzieciństwo i młodość</vt:lpstr>
      <vt:lpstr>Studia</vt:lpstr>
      <vt:lpstr>Dojrzewanie duchowe</vt:lpstr>
      <vt:lpstr>Kapłaństwo</vt:lpstr>
      <vt:lpstr>Pierwsza parafia</vt:lpstr>
      <vt:lpstr>Praca naukowa i twórcza</vt:lpstr>
      <vt:lpstr>Karol Wojtyła jako biskup</vt:lpstr>
      <vt:lpstr>Karol Wojtyła jako kardynał</vt:lpstr>
      <vt:lpstr>Droga do papiestwa</vt:lpstr>
      <vt:lpstr>Pielgrzymki</vt:lpstr>
      <vt:lpstr>Pierwsza pielgrzymka do Ojczyzny</vt:lpstr>
      <vt:lpstr>Zamachy na Jana Pawła II</vt:lpstr>
      <vt:lpstr>Lata 90.</vt:lpstr>
      <vt:lpstr>Jubileusz roku 2000</vt:lpstr>
      <vt:lpstr>Lata 2000-2005</vt:lpstr>
      <vt:lpstr>Wszystkie pielgrzymki</vt:lpstr>
      <vt:lpstr>Ostatnie lata</vt:lpstr>
      <vt:lpstr>Śmierć</vt:lpstr>
      <vt:lpstr>Pogrzeb Jana Pawła II</vt:lpstr>
      <vt:lpstr>Beatyfikacja</vt:lpstr>
      <vt:lpstr>Kanonizacja</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804</cp:revision>
  <dcterms:created xsi:type="dcterms:W3CDTF">2020-05-19T11:31:11Z</dcterms:created>
  <dcterms:modified xsi:type="dcterms:W3CDTF">2020-05-19T13:29:30Z</dcterms:modified>
</cp:coreProperties>
</file>