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D5CB2E-33C8-4586-A8B6-824D2277FD2D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A67DAC-C749-4DE9-8D8F-D47F31E37E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Podr%C3%B3%C5%BC_apostolska_Jana_Paw%C5%82a_II_do_Polski_(1979)" TargetMode="External"/><Relationship Id="rId13" Type="http://schemas.openxmlformats.org/officeDocument/2006/relationships/hyperlink" Target="http://pl.wikipedia.org/wiki/Podr%C3%B3%C5%BC_apostolska_Jana_Paw%C5%82a_II_do_Polski_(1997)" TargetMode="External"/><Relationship Id="rId3" Type="http://schemas.openxmlformats.org/officeDocument/2006/relationships/hyperlink" Target="http://pl.wikipedia.org/wiki/Sejm_Rzeczypospolitej_Polskiej" TargetMode="External"/><Relationship Id="rId7" Type="http://schemas.openxmlformats.org/officeDocument/2006/relationships/hyperlink" Target="http://pl.wikipedia.org/wiki/%C5%9Awiatowe_Dni_M%C5%82odzie%C5%BCy" TargetMode="External"/><Relationship Id="rId12" Type="http://schemas.openxmlformats.org/officeDocument/2006/relationships/hyperlink" Target="http://pl.wikipedia.org/wiki/Podr%C3%B3%C5%BC_apostolska_Jana_Paw%C5%82a_II_do_Czech_i_Polski" TargetMode="External"/><Relationship Id="rId2" Type="http://schemas.openxmlformats.org/officeDocument/2006/relationships/hyperlink" Target="http://pl.wikipedia.org/wiki/Wielka_Bryta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Francja" TargetMode="External"/><Relationship Id="rId11" Type="http://schemas.openxmlformats.org/officeDocument/2006/relationships/hyperlink" Target="http://pl.wikipedia.org/wiki/Podr%C3%B3%C5%BC_apostolska_Jana_Paw%C5%82a_II_do_Polski_(1991)" TargetMode="External"/><Relationship Id="rId5" Type="http://schemas.openxmlformats.org/officeDocument/2006/relationships/hyperlink" Target="http://pl.wikipedia.org/wiki/Stany_Zjednoczone" TargetMode="External"/><Relationship Id="rId15" Type="http://schemas.openxmlformats.org/officeDocument/2006/relationships/hyperlink" Target="http://pl.wikipedia.org/wiki/Podr%C3%B3%C5%BC_apostolska_Jana_Paw%C5%82a_II_do_Polski_(2002)" TargetMode="External"/><Relationship Id="rId10" Type="http://schemas.openxmlformats.org/officeDocument/2006/relationships/hyperlink" Target="http://pl.wikipedia.org/wiki/Podr%C3%B3%C5%BC_apostolska_Jana_Paw%C5%82a_II_do_Polski_(1987)" TargetMode="External"/><Relationship Id="rId4" Type="http://schemas.openxmlformats.org/officeDocument/2006/relationships/hyperlink" Target="http://pl.wikipedia.org/wiki/Polska" TargetMode="External"/><Relationship Id="rId9" Type="http://schemas.openxmlformats.org/officeDocument/2006/relationships/hyperlink" Target="http://pl.wikipedia.org/wiki/Podr%C3%B3%C5%BC_apostolska_Jana_Paw%C5%82a_II_do_Polski_(1983)" TargetMode="External"/><Relationship Id="rId14" Type="http://schemas.openxmlformats.org/officeDocument/2006/relationships/hyperlink" Target="http://pl.wikipedia.org/wiki/Podr%C3%B3%C5%BC_apostolska_Jana_Paw%C5%82a_II_do_Polski_(1999)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428605"/>
            <a:ext cx="8458200" cy="621510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8000" dirty="0" smtClean="0">
                <a:latin typeface="Monotype Corsiva" pitchFamily="66" charset="0"/>
              </a:rPr>
              <a:t>Jan Paweł II-</a:t>
            </a:r>
            <a:br>
              <a:rPr lang="pl-PL" sz="8000" dirty="0" smtClean="0">
                <a:latin typeface="Monotype Corsiva" pitchFamily="66" charset="0"/>
              </a:rPr>
            </a:br>
            <a:r>
              <a:rPr lang="pl-PL" sz="8000" dirty="0" smtClean="0">
                <a:latin typeface="Monotype Corsiva" pitchFamily="66" charset="0"/>
              </a:rPr>
              <a:t>Papież Polak</a:t>
            </a:r>
            <a:endParaRPr lang="pl-PL" sz="8000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5500702"/>
            <a:ext cx="8458200" cy="928694"/>
          </a:xfrm>
        </p:spPr>
        <p:txBody>
          <a:bodyPr/>
          <a:lstStyle/>
          <a:p>
            <a:pPr algn="r"/>
            <a:r>
              <a:rPr lang="pl-PL" dirty="0" smtClean="0">
                <a:latin typeface="Monotype Corsiva" pitchFamily="66" charset="0"/>
              </a:rPr>
              <a:t>Przygotował: Jakub Mazur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4" name="irc_mi" descr="http://www.poznandzielo.pl/wp-content/uploads/2014/09/kw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876"/>
            <a:ext cx="26432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Zamach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 smtClean="0">
                <a:latin typeface="Monotype Corsiva" pitchFamily="66" charset="0"/>
              </a:rPr>
              <a:t>13 maja 1981 r. punktualnie o godzinie 17.19 Wojtyła przejeżdżał koło sektora E na placu św. Piotra podczas środowej audiencji generalnej. W tym momencie pośród wiwatującego tłumu rozległy się dwa strzały. Ojciec Święy został trafiony pociskami- jeden ugodził go w brzuch, a drugi w rękę. Na szczęście ambulans z rannym papieżem szybko dotarł do kliniki Gemelli, gdzie rozpoczęła się trwająca sześć godzin operacja. Jan Paweł II przebywał w szpitalu 22 dni. Terrorystą okazał się Mahmet Ali Agca, z którym papież spotkał się w więzieniu i wybaczył mu 27 grudnia 1983 r. Zamach nastąpił w 64. rocznicę pierwszego objawienia fatimskiego. Jan Paweł II był pewien, że ocalenie życia zawdzięcza opiece Matki Bożej.</a:t>
            </a:r>
            <a:endParaRPr lang="pl-PL" sz="2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Papież pielgrzym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Charakterystycznym elementem pontyfikatu Jana Pawła II były podróże zagraniczne. Odbył ich 104, odwiedzając wszystkie zamieszkane kontynenty. W wielu miejscach, które odwiedził, nigdy przedtem nie postawił stopy żaden papież. Był m.in. pierwszym papieżem, który odwiedził 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2" tooltip="Wielka Brytania"/>
              </a:rPr>
              <a:t>Wielką Brytanię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, jest też pierwszym w historii papieżem, który odwiedził Biały Dom oraz jest też pierwszym papieżem, który odwiedził 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3" tooltip="Sejm Rzeczypospolitej Polskiej"/>
              </a:rPr>
              <a:t>Sejm RP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Jan Paweł II jako papież najwięcej razy odwiedził m.in. 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4" tooltip="Polska"/>
              </a:rPr>
              <a:t>Polskę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(8 razy), 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5" tooltip="Stany Zjednoczone"/>
              </a:rPr>
              <a:t>USA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(7 razy), 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6" tooltip="Francja"/>
              </a:rPr>
              <a:t>Francję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(7 razy) oraz zasłynął spotkaniami z młodzieżą na 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7" tooltip="Światowe Dni Młodzieży"/>
              </a:rPr>
              <a:t>Światowych Dniach Młodzieży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(9 razy).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Podróże apostolskie do Polski: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8" tooltip="Podróż apostolska Jana Pawła II do Polski (1979)"/>
              </a:rPr>
              <a:t>I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(2–10 czerwca 1979)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9" tooltip="Podróż apostolska Jana Pawła II do Polski (1983)"/>
              </a:rPr>
              <a:t>II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(16–23 czerwca 1983)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10" tooltip="Podróż apostolska Jana Pawła II do Polski (1987)"/>
              </a:rPr>
              <a:t>III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(8–14 czerwca 1987)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11" tooltip="Podróż apostolska Jana Pawła II do Polski (1991)"/>
              </a:rPr>
              <a:t>IV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(1–9 czerwca, 13–16 sierpnia 1991)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12" tooltip="Podróż apostolska Jana Pawła II do Czech i Polski"/>
              </a:rPr>
              <a:t>V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(22 maja 1995)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13" tooltip="Podróż apostolska Jana Pawła II do Polski (1997)"/>
              </a:rPr>
              <a:t>VI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(31 maja–10 czerwca 1997)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14" tooltip="Podróż apostolska Jana Pawła II do Polski (1999)"/>
              </a:rPr>
              <a:t>VII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(5–17 czerwca 1999)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  <a:hlinkClick r:id="rId15" tooltip="Podróż apostolska Jana Pawła II do Polski (2002)"/>
              </a:rPr>
              <a:t>VIII pielgrzymka</a:t>
            </a:r>
            <a:r>
              <a:rPr lang="pl-PL" sz="1800" dirty="0" smtClean="0">
                <a:solidFill>
                  <a:schemeClr val="tx1"/>
                </a:solidFill>
                <a:latin typeface="Monotype Corsiva" pitchFamily="66" charset="0"/>
              </a:rPr>
              <a:t> (16–19 sierpnia 2002)</a:t>
            </a:r>
          </a:p>
          <a:p>
            <a:pPr>
              <a:buNone/>
            </a:pPr>
            <a:endParaRPr lang="pl-PL" sz="1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buNone/>
            </a:pPr>
            <a:endParaRPr lang="pl-PL" sz="1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Cierpienie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Monotype Corsiva" pitchFamily="66" charset="0"/>
              </a:rPr>
              <a:t>Cierpienie fizyczne Jana Pawła II niasiliło się wraz z postępującą chorobą Parkinsona, na którą cierpiał.  Papież pokazał wszystkim, że jest zwykłym śmiertelnikiem i trapią go dolegliwości, które mogą spotkać każdego człowieka. Każdy kolejny dzień zmagania się z cierpieniem wzbudzał szacunek dla jego pontyfikatu.</a:t>
            </a:r>
            <a:endParaRPr lang="pl-PL" sz="2400" dirty="0">
              <a:latin typeface="Monotype Corsiva" pitchFamily="66" charset="0"/>
            </a:endParaRPr>
          </a:p>
        </p:txBody>
      </p:sp>
      <p:pic>
        <p:nvPicPr>
          <p:cNvPr id="5122" name="Picture 2" descr="http://adonai.pl/cuda/graph/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76716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Śmierć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smtClean="0">
                <a:latin typeface="Monotype Corsiva" pitchFamily="66" charset="0"/>
              </a:rPr>
              <a:t>Przybywający do Watykanu pielgrzymi i mieszkańcy Rzymu od czwartku spontanicznie gromadzili się na czuwaniu na placu św. Piotra. Niestety wieczorem 2 kwietnia 2005 r. w sypialni Jana Pawła II zgasło światło i w oknie pojawiła się zapalona świeca. Był to znak, że o godzinie 21.37 odszedł nasz ojciec, osoba, którą tak wiele ludzi na całym świecie kochało i szanowało. Na placu św. Piotra zapanowała przejmująca cisza, po chwili rozdzwoniły się dzwony watykańskie i całego Rzymu. Dzwoniły także i w Polsce. Na całym świecie otwarto wszystkie kościoły, do których przychodzili wierni, aby modlić się za duszę Jana Pawła II. </a:t>
            </a:r>
            <a:endParaRPr lang="pl-PL" sz="2000" dirty="0">
              <a:latin typeface="Monotype Corsiva" pitchFamily="66" charset="0"/>
            </a:endParaRPr>
          </a:p>
        </p:txBody>
      </p:sp>
      <p:pic>
        <p:nvPicPr>
          <p:cNvPr id="5" name="irc_mi" descr="http://img.blogowicz.info/ludzie/jp2/papi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929066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itchFamily="66" charset="0"/>
              </a:rPr>
              <a:t>Żałoba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95400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Monotype Corsiva" pitchFamily="66" charset="0"/>
              </a:rPr>
              <a:t>3 kwietnia ciało Jana Pawła II, przyodziane w ozdobne szaty, wystawiono w Sali Klementyńskiej Pałacu Apostolskiego. Następnego dnia, podczas uroczystej procesji przy brzmieniu Litanii do wszystkich świętych, ciało papieża przeniesiono do Bazyliki św. Piotra, gdzie pozostało ono do dnia pogrzebu. W tym czasie kościół był otwarty całą dobę. Pokłon zmarłemu Ojcu Świętemu oddało miliony ludzi.</a:t>
            </a:r>
            <a:endParaRPr lang="pl-PL" sz="2200" dirty="0">
              <a:latin typeface="Monotype Corsiva" pitchFamily="66" charset="0"/>
            </a:endParaRPr>
          </a:p>
        </p:txBody>
      </p:sp>
      <p:pic>
        <p:nvPicPr>
          <p:cNvPr id="3074" name="Picture 2" descr="http://www.mbkm.pl/k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434" y="3357562"/>
            <a:ext cx="1967655" cy="32289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Beatyfikacja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 smtClean="0">
                <a:latin typeface="Monotype Corsiva" pitchFamily="66" charset="0"/>
              </a:rPr>
              <a:t>1 maja 2010 r. plac św. Piotra ponownie okazał się za mały. Na uroczystość beatyfikacyjną przybyło ponad 1,5 miliona ludzi. Msza beatyfikacyjna rozpoczęła się od wniesienia relikwiarza z krwią Jana Pawła II Benedyktowi XVI przekazała go siostra Marie Simon-Pierre. Po uroczystości przed wejścem do Bazyliki św. Piotra ustawiła się długa kolejka ludzi, którzy pragnęli przejść przed trumną z ciałem Jana Pawła II. Nowy grób papieża zakryła biała marmurowa płyta z łacińskim napisem „Błogosławiony Jan Paweł II”</a:t>
            </a:r>
            <a:endParaRPr lang="pl-PL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>
                <a:latin typeface="Monotype Corsiva" pitchFamily="66" charset="0"/>
              </a:rPr>
              <a:t>Kanonizacja</a:t>
            </a:r>
            <a:endParaRPr lang="pl-PL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Monotype Corsiva" pitchFamily="66" charset="0"/>
              </a:rPr>
              <a:t>Msza Święta kanonizacyjna rozpoczęła się 27 kwietnia 2014 r. o </a:t>
            </a:r>
            <a:r>
              <a:rPr lang="pl-PL" sz="2400" dirty="0" smtClean="0">
                <a:latin typeface="Monotype Corsiva" pitchFamily="66" charset="0"/>
              </a:rPr>
              <a:t>godzinie </a:t>
            </a:r>
            <a:r>
              <a:rPr lang="pl-PL" sz="2400" dirty="0" smtClean="0">
                <a:latin typeface="Monotype Corsiva" pitchFamily="66" charset="0"/>
              </a:rPr>
              <a:t>10.00 .Poprzedziły ją koronka do Miłosierdzia Bożego,litania do wszystkich świętych oraz procesja pod przewodnictwem papieża Franciszka. W tej mszy uczestniczyło około 800 tysięcy ludzi. Podczas mszy kanonizacyjnej na ołtarzu zostały złożone relikwiarz z krwią Jana Pawła II, którą wniosła uzdrowiona przez niego- Floribeth Mora Diaz.</a:t>
            </a:r>
            <a:endParaRPr lang="pl-PL" sz="2400" dirty="0">
              <a:latin typeface="Monotype Corsiva" pitchFamily="66" charset="0"/>
            </a:endParaRPr>
          </a:p>
        </p:txBody>
      </p:sp>
      <p:pic>
        <p:nvPicPr>
          <p:cNvPr id="4" name="irc_mi" descr="http://upload.wikimedia.org/wikipedia/commons/thumb/b/b7/Floribeth_Mora_Canonisation_JXXIII_J-PII_%281%29.JPG/210px-Floribeth_Mora_Canonisation_JXXIII_J-PII_%281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00504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cdn2.famvin.org/pl/files/2011/04/Beati-53-reliqu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071686" cy="276224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Mała galeria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4" name="irc_mi" descr="http://4.bp.blogspot.com/-QoSIJTWIWcg/U1je8N0ZMSI/AAAAAAAACwA/qdYKA5KvNj4/s235/jan_pawel_ii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85860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parentingbeyondbelief.com/blog/wp-content/uploads/2011/03/jp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2065869" cy="2928958"/>
          </a:xfrm>
          <a:prstGeom prst="rect">
            <a:avLst/>
          </a:prstGeom>
          <a:noFill/>
        </p:spPr>
      </p:pic>
      <p:pic>
        <p:nvPicPr>
          <p:cNvPr id="6" name="irc_mi" descr="https://daleszycemisje.files.wordpress.com/2009/10/jan-pael-dz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71480"/>
            <a:ext cx="1824037" cy="282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f/fb/Karol_Wojtyla-sply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071942"/>
            <a:ext cx="2162175" cy="25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www.ekartki.wolsztyn24.pl/kartki/51/309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500438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dziennikparafialny.pl/wp-content/uploads/2012/07/Papie%C5%BC-JP-II-i-Dzieck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142984"/>
            <a:ext cx="2629169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286124"/>
            <a:ext cx="8686800" cy="3357586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„totus tuus...”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>
            <a:off x="9644097" y="6429396"/>
            <a:ext cx="45719" cy="1171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27650" name="Picture 2" descr="http://www.sni.edu.pl/proj/gim1-0102/01022a04/iearn/zoo00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3116"/>
            <a:ext cx="2030569" cy="1500198"/>
          </a:xfrm>
          <a:prstGeom prst="rect">
            <a:avLst/>
          </a:prstGeom>
          <a:noFill/>
        </p:spPr>
      </p:pic>
      <p:pic>
        <p:nvPicPr>
          <p:cNvPr id="27652" name="Picture 4" descr="http://www.misieniek.republika.pl/ptaki/ptak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142984"/>
            <a:ext cx="1450406" cy="1071570"/>
          </a:xfrm>
          <a:prstGeom prst="rect">
            <a:avLst/>
          </a:prstGeom>
          <a:noFill/>
        </p:spPr>
      </p:pic>
      <p:pic>
        <p:nvPicPr>
          <p:cNvPr id="7" name="Picture 4" descr="http://www.misieniek.republika.pl/ptaki/ptak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2143116"/>
            <a:ext cx="1837181" cy="1357322"/>
          </a:xfrm>
          <a:prstGeom prst="rect">
            <a:avLst/>
          </a:prstGeom>
          <a:noFill/>
        </p:spPr>
      </p:pic>
      <p:pic>
        <p:nvPicPr>
          <p:cNvPr id="8" name="Picture 4" descr="http://www.misieniek.republika.pl/ptaki/ptak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6926" y="500042"/>
            <a:ext cx="1353712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Dzieciństwo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14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smtClean="0">
                <a:latin typeface="Monotype Corsiva" pitchFamily="66" charset="0"/>
              </a:rPr>
              <a:t>We wtorek 18 maja 1920 r.  w Wadowicach urodził się chłopiec, który dwa dni póżniej na chrzcie św. otrzymał imiona Karol Józef. Jego rodzicami byli Emilia i Karol Wojtyłowie. Mieli oni w sumie troje dzieci: Edmunda, Olgę (zmarła zaraz po urodzeniu) oraz Karola. Wszyscy znajomi z Wadowic nazywali Karola „Lolek”. 13 kwietnia 1929 r. zmarła nagle jego mama, a 5 grudnia 1932 r.- brat Edmund. </a:t>
            </a:r>
          </a:p>
          <a:p>
            <a:pPr marL="0" indent="0" algn="just">
              <a:buNone/>
            </a:pPr>
            <a:r>
              <a:rPr lang="pl-PL" sz="2000" dirty="0" smtClean="0">
                <a:latin typeface="Monotype Corsiva" pitchFamily="66" charset="0"/>
              </a:rPr>
              <a:t>W 1926 r. Karol rozpoczął naukę w szkole powszechnej , a kiedy miał 10 lat, został ministrantem. </a:t>
            </a:r>
            <a:endParaRPr lang="pl-PL" sz="2000" dirty="0">
              <a:latin typeface="Monotype Corsiva" pitchFamily="66" charset="0"/>
            </a:endParaRPr>
          </a:p>
        </p:txBody>
      </p:sp>
      <p:pic>
        <p:nvPicPr>
          <p:cNvPr id="4" name="irc_mi" descr="http://parafiapruszcz.x.pl/poczetpapiezy/fotografie/dziec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gimnazjum-dzierzgon.pl/sites/default/files/zdjecia/jp2-zojc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Młodość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Monotype Corsiva" pitchFamily="66" charset="0"/>
              </a:rPr>
              <a:t>Karol następnie kontynuował naukę w Państwowym Gimnazjum Męskim, gdzie zaliczał się do najlepszych uczniów tej szkoły. 14 maja 1938 r. zakończył edukację w gimnazjum. Postanowił więc dalej się kształcić, a najwyższe oceny z matury gwarantowały mu naukę na najlepszych uczelniach bez egzaminów wstępnych. Wybór padł na Wydział Filozoficzny Uniwersytetu Jagiellońskiego, a konkretnie na polonistykę.</a:t>
            </a:r>
          </a:p>
          <a:p>
            <a:pPr>
              <a:buNone/>
            </a:pPr>
            <a:endParaRPr lang="pl-PL" sz="2400" dirty="0"/>
          </a:p>
        </p:txBody>
      </p:sp>
      <p:pic>
        <p:nvPicPr>
          <p:cNvPr id="4" name="irc_mi" descr="http://i.iplsc.com/-/00024QHMQBF6NPO9-C0-F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2857520" cy="27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POWOŁANIE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143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latin typeface="Monotype Corsiva" pitchFamily="66" charset="0"/>
              </a:rPr>
              <a:t>Kiedy wybuchła II Wojna Światowa, okupanci zamkneli wszystkie uniwersytety, więc Karol  znalazł pracę w kamieniołomie. 18 lutego 1941 r. zmarł jego ojciec, a w 1942 r. Wojtyła oświadczył przyjaciołom, że zamierza zostać księdzem. Swe kroki skierował do klasztoru karmelitów bosych w Czernej. Młody ksiądz wybrał drogę do kariery naukowej i już po dwóch tygodniach, został wysłany do Rzymu, gdzie kontynuował studia . Po obronie doktoratu powrócił do Krakowa i tam trafił do parafii Wniebowzięcia NMP, a potem został przeniesiony do parafii św. Floriana w Krakowie.</a:t>
            </a:r>
            <a:endParaRPr lang="pl-PL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KSIĄDZ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Monotype Corsiva" pitchFamily="66" charset="0"/>
              </a:rPr>
              <a:t>1 listopada 1946 r. kardynał Adam Sapieha wyświęcił Karola Wojtyłę na księdza. Wojtyła będąc ksiądzem został wykładowcą w krakowskim seminarium oraz na Katolickim Uniwersytecie Lubelskim. Często publikował teksty w „Tygodniku Powszechnym” i miesięczniku „Znak”.</a:t>
            </a:r>
            <a:endParaRPr lang="pl-PL" sz="2400" dirty="0">
              <a:latin typeface="Monotype Corsiva" pitchFamily="66" charset="0"/>
            </a:endParaRPr>
          </a:p>
        </p:txBody>
      </p:sp>
      <p:pic>
        <p:nvPicPr>
          <p:cNvPr id="15362" name="Picture 2" descr="http://www.maltamedia.net/emAlbum/albums/Religion/Pope%20John%20Paul%20II/width=180/pope-jp2-pri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86124"/>
            <a:ext cx="2714644" cy="31369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Biskup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85861"/>
            <a:ext cx="8686800" cy="4786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latin typeface="Monotype Corsiva" pitchFamily="66" charset="0"/>
              </a:rPr>
              <a:t>28 września 1958 r. w katedrze na Wawelu odbyła się konsekracja Karola Wojtyły na nowego biskupa pomocniczego. W latach 1962-1965 uczestniczył w sesjach Soboru Watykańskiego II. W </a:t>
            </a:r>
            <a:r>
              <a:rPr lang="pl-PL" sz="2800" dirty="0" smtClean="0">
                <a:latin typeface="Monotype Corsiva" pitchFamily="66" charset="0"/>
              </a:rPr>
              <a:t>dniu 13 </a:t>
            </a:r>
            <a:r>
              <a:rPr lang="pl-PL" sz="2800" dirty="0" smtClean="0">
                <a:latin typeface="Monotype Corsiva" pitchFamily="66" charset="0"/>
              </a:rPr>
              <a:t>stycznia 1964 r. Wojtyła został nominowany arcybiskupem krakowskim.</a:t>
            </a:r>
            <a:endParaRPr lang="pl-PL" sz="2800" dirty="0">
              <a:latin typeface="Monotype Corsiva" pitchFamily="66" charset="0"/>
            </a:endParaRPr>
          </a:p>
        </p:txBody>
      </p:sp>
      <p:pic>
        <p:nvPicPr>
          <p:cNvPr id="2050" name="Picture 2" descr="http://www.ireneuszpolec.net/wp-content/uploads/2010/04/Jan-Pawe%C5%82-I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332" y="3571876"/>
            <a:ext cx="2272659" cy="304373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KARDYNAŁ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latin typeface="Monotype Corsiva" pitchFamily="66" charset="0"/>
              </a:rPr>
              <a:t>8 czerwca 1967 r. w Rzymie w Kaplicy Sykstyńskiej Wojtyła otrzymał z rąk papieża Pawła VI purpurowy biret i tym samym nominację kardynalską. Był sumiennym, inteligentnym i władającym kilkoma językami kardynałem.</a:t>
            </a:r>
            <a:endParaRPr lang="pl-PL" sz="2800" dirty="0">
              <a:latin typeface="Monotype Corsiva" pitchFamily="66" charset="0"/>
            </a:endParaRPr>
          </a:p>
        </p:txBody>
      </p:sp>
      <p:pic>
        <p:nvPicPr>
          <p:cNvPr id="4" name="Obraz 3" descr="https://encrypted-tbn0.gstatic.com/images?q=tbn:ANd9GcSXBDNjxGNczbn8png04rxsjonjuQcrsIE_GJ9ZjRecvzxUy2to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NOWY PAPIEŻ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latin typeface="Monotype Corsiva" pitchFamily="66" charset="0"/>
              </a:rPr>
              <a:t>Po śmierci Jana Pawła I zostało zwołane konklawe w którym uczestniczyło 111 kardynałów. Na pierwszy dzień wyborów nowego papieża wyznaczono 14 października. Roztrzygnięcie zapadło 16 </a:t>
            </a:r>
            <a:r>
              <a:rPr lang="pl-PL" dirty="0" smtClean="0">
                <a:latin typeface="Monotype Corsiva" pitchFamily="66" charset="0"/>
              </a:rPr>
              <a:t>października </a:t>
            </a:r>
            <a:r>
              <a:rPr lang="pl-PL" dirty="0" smtClean="0">
                <a:latin typeface="Monotype Corsiva" pitchFamily="66" charset="0"/>
              </a:rPr>
              <a:t>około godziny 16.30. Nowym papieżem został kardynał Karol Wojtyła z Krakowa. Tę decyzję obwieścił światu biały dym wydobywający się z komina na dachu Kaplicy Sykstyńskiej.</a:t>
            </a:r>
            <a:endParaRPr lang="pl-PL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itchFamily="66" charset="0"/>
              </a:rPr>
              <a:t>Inauguracja pontyfikatu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latin typeface="Monotype Corsiva" pitchFamily="66" charset="0"/>
              </a:rPr>
              <a:t>Osoba kardynała Karola Wojtyły zaintrygowała cały świat już w momencie wypowiedzenia słów z Loggii Błogosławieństw. Zastanawiano się, jak będzie wyglądał pontyfikat Jana Pawła II, pierwszego od 455 lat papieża nie-Włocha. Karol przyjął imię Jan Paweł II.</a:t>
            </a:r>
          </a:p>
          <a:p>
            <a:pPr>
              <a:buNone/>
            </a:pPr>
            <a:endParaRPr lang="pl-PL" sz="2800" dirty="0">
              <a:latin typeface="Monotype Corsiva" pitchFamily="66" charset="0"/>
            </a:endParaRPr>
          </a:p>
        </p:txBody>
      </p:sp>
      <p:pic>
        <p:nvPicPr>
          <p:cNvPr id="4" name="irc_mi" descr="http://www.parafia-rzeczyca.pl/%21nowa/images/ogloszenia/2010/03-28/JanPawel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643314"/>
            <a:ext cx="1857388" cy="27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553</TotalTime>
  <Words>1176</Words>
  <Application>Microsoft Office PowerPoint</Application>
  <PresentationFormat>Pokaz na ekranie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Franklin Gothic Book</vt:lpstr>
      <vt:lpstr>Franklin Gothic Medium</vt:lpstr>
      <vt:lpstr>Monotype Corsiva</vt:lpstr>
      <vt:lpstr>Wingdings 2</vt:lpstr>
      <vt:lpstr>Wędrówka</vt:lpstr>
      <vt:lpstr> Jan Paweł II- Papież Polak</vt:lpstr>
      <vt:lpstr>Dzieciństwo</vt:lpstr>
      <vt:lpstr>Młodość</vt:lpstr>
      <vt:lpstr>POWOŁANIE</vt:lpstr>
      <vt:lpstr>KSIĄDZ</vt:lpstr>
      <vt:lpstr>Biskup</vt:lpstr>
      <vt:lpstr>KARDYNAŁ</vt:lpstr>
      <vt:lpstr>NOWY PAPIEŻ</vt:lpstr>
      <vt:lpstr>Inauguracja pontyfikatu</vt:lpstr>
      <vt:lpstr>Zamach</vt:lpstr>
      <vt:lpstr>Papież pielgrzym</vt:lpstr>
      <vt:lpstr>Cierpienie</vt:lpstr>
      <vt:lpstr>Śmierć</vt:lpstr>
      <vt:lpstr>Żałoba</vt:lpstr>
      <vt:lpstr>Beatyfikacja</vt:lpstr>
      <vt:lpstr>Kanonizacja</vt:lpstr>
      <vt:lpstr>Mała galeria</vt:lpstr>
      <vt:lpstr>„totus tuus...”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Jan Paweł II- Papież Polak</dc:title>
  <dc:creator>NEMO</dc:creator>
  <cp:lastModifiedBy>Dom</cp:lastModifiedBy>
  <cp:revision>61</cp:revision>
  <dcterms:created xsi:type="dcterms:W3CDTF">2015-04-02T12:10:06Z</dcterms:created>
  <dcterms:modified xsi:type="dcterms:W3CDTF">2020-05-17T08:36:36Z</dcterms:modified>
</cp:coreProperties>
</file>