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7" r:id="rId4"/>
    <p:sldId id="270" r:id="rId5"/>
    <p:sldId id="281" r:id="rId6"/>
    <p:sldId id="269" r:id="rId7"/>
    <p:sldId id="271" r:id="rId8"/>
    <p:sldId id="272" r:id="rId9"/>
    <p:sldId id="282" r:id="rId10"/>
    <p:sldId id="273" r:id="rId11"/>
    <p:sldId id="274" r:id="rId12"/>
    <p:sldId id="276" r:id="rId13"/>
    <p:sldId id="278" r:id="rId14"/>
    <p:sldId id="283" r:id="rId15"/>
    <p:sldId id="277" r:id="rId16"/>
    <p:sldId id="285" r:id="rId17"/>
    <p:sldId id="284" r:id="rId18"/>
    <p:sldId id="279" r:id="rId19"/>
    <p:sldId id="280" r:id="rId20"/>
    <p:sldId id="259" r:id="rId21"/>
    <p:sldId id="258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D588B-AF26-457D-836A-DA05CD2A2363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C1F4F-8474-4209-AA47-2437495BC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05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C1F4F-8474-4209-AA47-2437495BCB4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515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ABBA-B2E5-4EDB-A947-6B109123088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76D-041D-44BF-A56D-655CBBD2C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11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ABBA-B2E5-4EDB-A947-6B109123088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76D-041D-44BF-A56D-655CBBD2C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0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ABBA-B2E5-4EDB-A947-6B109123088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76D-041D-44BF-A56D-655CBBD2C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68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ABBA-B2E5-4EDB-A947-6B109123088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76D-041D-44BF-A56D-655CBBD2C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43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ABBA-B2E5-4EDB-A947-6B109123088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76D-041D-44BF-A56D-655CBBD2C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61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ABBA-B2E5-4EDB-A947-6B109123088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76D-041D-44BF-A56D-655CBBD2C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94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ABBA-B2E5-4EDB-A947-6B109123088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76D-041D-44BF-A56D-655CBBD2C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90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ABBA-B2E5-4EDB-A947-6B109123088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76D-041D-44BF-A56D-655CBBD2C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028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ABBA-B2E5-4EDB-A947-6B109123088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76D-041D-44BF-A56D-655CBBD2C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26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ABBA-B2E5-4EDB-A947-6B109123088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76D-041D-44BF-A56D-655CBBD2C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57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ABBA-B2E5-4EDB-A947-6B109123088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76D-041D-44BF-A56D-655CBBD2C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69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2ABBA-B2E5-4EDB-A947-6B109123088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C76D-041D-44BF-A56D-655CBBD2C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32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google.pl/imgres?imgurl=http://gm1.pinczow.com/post/266px-H_Kollataj1.jpg&amp;imgrefurl=http://gm1.pinczow.com/galpost.htm&amp;h=349&amp;w=266&amp;sz=20&amp;hl=pl&amp;start=1&amp;um=1&amp;tbnid=2GOVjHMmFwkowM:&amp;tbnh=120&amp;tbnw=91&amp;prev=/images?q%3Dko%C5%82%C5%82%C4%85taj%26um%3D1%26hl%3Dpl%26rlz%3D1T4SKPB_enPL257PL2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pl/imgres?imgurl=http://www.wilanow-palac.art.pl/files/36_potocki%20ignacy.jpg&amp;imgrefurl=http://www.wilanow-palac.art.pl/index.php?id%3D224&amp;h=1241&amp;w=1080&amp;sz=225&amp;hl=pl&amp;start=1&amp;um=1&amp;tbnid=lXAv7YVsVOZqFM:&amp;tbnh=150&amp;tbnw=131&amp;prev=/images?q%3DPotocki%2BIgnacy%26um%3D1%26hl%3Dpl%26rlz%3D1T4SKPB_enPL257PL257%26sa%3D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google.pl/imgres?imgurl=http://www.jaswily.pl/podstawowa/Patron/Malachowski_Stanislaw.jpg&amp;imgrefurl=http://www.jaswily.pl/podstawowa/patron.htm&amp;h=337&amp;w=265&amp;sz=13&amp;hl=pl&amp;start=1&amp;um=1&amp;tbnid=kkXYWgZFqMrlkM:&amp;tbnh=119&amp;tbnw=94&amp;prev=/images?q%3DMa%C5%82achowski%2BStanis%C5%82aw%26um%3D1%26hl%3Dpl%26rlz%3D1T4SKPB_enPL257PL257%26sa%3D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pl/imgres?imgurl=http://sp1szamotuly.neostrada.pl/terazzachwile/2007_05_3_maja/zdj2/standard.jpg&amp;imgrefurl=http://sp1szamotuly.neostrada.pl/terazzachwile/2007_05_3_maja/index.htm&amp;h=300&amp;w=400&amp;sz=26&amp;hl=pl&amp;start=1&amp;um=1&amp;tbnid=c6LfDqCw-RD0DM:&amp;tbnh=93&amp;tbnw=124&amp;prev=/images?q%3Dmazurek%2B3%2Bmaja%26um%3D1%26hl%3Dpl%26rlz%3D1T4SKPB_enPL257PL25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>
            <a:noAutofit/>
          </a:bodyPr>
          <a:lstStyle/>
          <a:p>
            <a:r>
              <a:rPr lang="pl-PL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Konstytucja 3 Maja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599" y="3886199"/>
            <a:ext cx="7290079" cy="2775857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r>
              <a:rPr lang="pl-PL" b="1">
                <a:solidFill>
                  <a:schemeClr val="tx1"/>
                </a:solidFill>
              </a:rPr>
              <a:t>                        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5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Twórcy Konstytucji 3 maja</a:t>
            </a:r>
          </a:p>
        </p:txBody>
      </p:sp>
      <p:pic>
        <p:nvPicPr>
          <p:cNvPr id="4" name="Picture 10" descr="266px-H_Kollataj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84" y="1556792"/>
            <a:ext cx="2772308" cy="3150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Malachowski_Stanisla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520280" cy="3153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36_potocki%2520ignac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47" y="1556792"/>
            <a:ext cx="2830249" cy="3153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251520" y="5085184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chemeClr val="bg1"/>
                </a:solidFill>
              </a:rPr>
              <a:t>Stanisław Małachowski          Hugo Kołłątaj                          Ignacy Potocki</a:t>
            </a:r>
          </a:p>
        </p:txBody>
      </p:sp>
    </p:spTree>
    <p:extLst>
      <p:ext uri="{BB962C8B-B14F-4D97-AF65-F5344CB8AC3E}">
        <p14:creationId xmlns:p14="http://schemas.microsoft.com/office/powerpoint/2010/main" val="130097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pl-PL" sz="5400" b="1" dirty="0"/>
              <a:t>Przyjęcie projektu konstytucji przez sejm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 fontScale="92500" lnSpcReduction="20000"/>
          </a:bodyPr>
          <a:lstStyle/>
          <a:p>
            <a:pPr algn="r">
              <a:spcBef>
                <a:spcPts val="0"/>
              </a:spcBef>
              <a:buClr>
                <a:schemeClr val="accent1"/>
              </a:buClr>
              <a:buSzPct val="65000"/>
              <a:buNone/>
            </a:pPr>
            <a:endParaRPr lang="pl-PL" altLang="pl-PL" sz="3300" b="1" dirty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  <a:buClr>
                <a:schemeClr val="accent1"/>
              </a:buClr>
              <a:buSzPct val="65000"/>
              <a:buNone/>
            </a:pPr>
            <a:r>
              <a:rPr lang="pl-PL" altLang="pl-PL" sz="3300" b="1" dirty="0">
                <a:solidFill>
                  <a:srgbClr val="C00000"/>
                </a:solidFill>
              </a:rPr>
              <a:t>3 maja 1791 roku sejm przyjął projekt konstytucji</a:t>
            </a:r>
          </a:p>
          <a:p>
            <a:pPr algn="r">
              <a:spcBef>
                <a:spcPts val="0"/>
              </a:spcBef>
              <a:buClr>
                <a:schemeClr val="accent1"/>
              </a:buClr>
              <a:buSzPct val="65000"/>
              <a:buNone/>
            </a:pPr>
            <a:endParaRPr lang="pl-PL" altLang="pl-PL" sz="2800" i="1" dirty="0"/>
          </a:p>
          <a:p>
            <a:pPr algn="r">
              <a:spcBef>
                <a:spcPts val="0"/>
              </a:spcBef>
              <a:buClr>
                <a:schemeClr val="accent1"/>
              </a:buClr>
              <a:buSzPct val="65000"/>
              <a:buNone/>
            </a:pPr>
            <a:endParaRPr lang="pl-PL" altLang="pl-PL" sz="2800" i="1" dirty="0"/>
          </a:p>
          <a:p>
            <a:pPr algn="r">
              <a:spcBef>
                <a:spcPts val="0"/>
              </a:spcBef>
              <a:buClr>
                <a:schemeClr val="accent1"/>
              </a:buClr>
              <a:buSzPct val="65000"/>
              <a:buNone/>
            </a:pPr>
            <a:endParaRPr lang="pl-PL" altLang="pl-PL" sz="2800" i="1" dirty="0"/>
          </a:p>
          <a:p>
            <a:pPr algn="r">
              <a:spcBef>
                <a:spcPts val="0"/>
              </a:spcBef>
              <a:buClr>
                <a:schemeClr val="accent1"/>
              </a:buClr>
              <a:buSzPct val="65000"/>
              <a:buNone/>
            </a:pPr>
            <a:endParaRPr lang="pl-PL" altLang="pl-PL" sz="2800" i="1" dirty="0"/>
          </a:p>
          <a:p>
            <a:pPr algn="r">
              <a:spcBef>
                <a:spcPts val="0"/>
              </a:spcBef>
              <a:buClr>
                <a:schemeClr val="accent1"/>
              </a:buClr>
              <a:buSzPct val="65000"/>
              <a:buNone/>
            </a:pPr>
            <a:r>
              <a:rPr lang="pl-PL" altLang="pl-PL" sz="2800" i="1" dirty="0">
                <a:solidFill>
                  <a:schemeClr val="bg1"/>
                </a:solidFill>
              </a:rPr>
              <a:t>Zgoda Sejmu to sprawiła,</a:t>
            </a:r>
          </a:p>
          <a:p>
            <a:pPr algn="r">
              <a:spcBef>
                <a:spcPts val="0"/>
              </a:spcBef>
              <a:buClr>
                <a:schemeClr val="accent1"/>
              </a:buClr>
              <a:buSzPct val="65000"/>
              <a:buNone/>
            </a:pPr>
            <a:r>
              <a:rPr lang="pl-PL" altLang="pl-PL" sz="2800" i="1" dirty="0">
                <a:solidFill>
                  <a:schemeClr val="bg1"/>
                </a:solidFill>
              </a:rPr>
              <a:t>Że nam wolność przywróciła.</a:t>
            </a:r>
          </a:p>
          <a:p>
            <a:pPr algn="r">
              <a:spcBef>
                <a:spcPts val="0"/>
              </a:spcBef>
              <a:buClr>
                <a:schemeClr val="accent1"/>
              </a:buClr>
              <a:buSzPct val="65000"/>
              <a:buNone/>
            </a:pPr>
            <a:r>
              <a:rPr lang="pl-PL" altLang="pl-PL" sz="2800" i="1" dirty="0">
                <a:solidFill>
                  <a:schemeClr val="bg1"/>
                </a:solidFill>
              </a:rPr>
              <a:t>     Wiwat, krzyczcie wszystkie stany,</a:t>
            </a:r>
          </a:p>
          <a:p>
            <a:pPr algn="r">
              <a:spcBef>
                <a:spcPts val="0"/>
              </a:spcBef>
              <a:buClr>
                <a:schemeClr val="accent1"/>
              </a:buClr>
              <a:buSzPct val="65000"/>
              <a:buNone/>
            </a:pPr>
            <a:r>
              <a:rPr lang="pl-PL" altLang="pl-PL" sz="2800" i="1" dirty="0">
                <a:solidFill>
                  <a:schemeClr val="bg1"/>
                </a:solidFill>
              </a:rPr>
              <a:t>Niech nam żyje król kochany.</a:t>
            </a:r>
          </a:p>
          <a:p>
            <a:pPr algn="r">
              <a:spcBef>
                <a:spcPts val="0"/>
              </a:spcBef>
              <a:buClr>
                <a:schemeClr val="accent1"/>
              </a:buClr>
              <a:buSzPct val="65000"/>
              <a:buNone/>
            </a:pPr>
            <a:r>
              <a:rPr lang="pl-PL" altLang="pl-PL" sz="2800" i="1" dirty="0">
                <a:solidFill>
                  <a:schemeClr val="bg1"/>
                </a:solidFill>
              </a:rPr>
              <a:t>Sejm i naród cały!</a:t>
            </a:r>
          </a:p>
          <a:p>
            <a:pPr algn="r">
              <a:spcBef>
                <a:spcPts val="0"/>
              </a:spcBef>
              <a:buClr>
                <a:schemeClr val="accent1"/>
              </a:buClr>
              <a:buSzPct val="65000"/>
              <a:buNone/>
            </a:pPr>
            <a:r>
              <a:rPr lang="pl-PL" altLang="pl-PL" sz="2800" i="1" dirty="0">
                <a:solidFill>
                  <a:schemeClr val="bg1"/>
                </a:solidFill>
              </a:rPr>
              <a:t>Dziś nam nieba żywot dały.</a:t>
            </a:r>
          </a:p>
          <a:p>
            <a:pPr algn="r">
              <a:spcBef>
                <a:spcPts val="0"/>
              </a:spcBef>
              <a:buClr>
                <a:schemeClr val="accent1"/>
              </a:buClr>
              <a:buSzPct val="65000"/>
              <a:buNone/>
            </a:pPr>
            <a:r>
              <a:rPr lang="pl-PL" altLang="pl-PL" sz="2800" i="1" dirty="0">
                <a:solidFill>
                  <a:schemeClr val="bg1"/>
                </a:solidFill>
              </a:rPr>
              <a:t>Wiwat, krzyczcie wszystkie stany,</a:t>
            </a:r>
          </a:p>
          <a:p>
            <a:pPr algn="r">
              <a:spcBef>
                <a:spcPts val="0"/>
              </a:spcBef>
              <a:buClr>
                <a:schemeClr val="accent1"/>
              </a:buClr>
              <a:buSzPct val="65000"/>
              <a:buNone/>
            </a:pPr>
            <a:r>
              <a:rPr lang="pl-PL" altLang="pl-PL" sz="2800" i="1" dirty="0">
                <a:solidFill>
                  <a:schemeClr val="bg1"/>
                </a:solidFill>
              </a:rPr>
              <a:t>Niech nam żyje król kochany!</a:t>
            </a:r>
          </a:p>
          <a:p>
            <a:endParaRPr lang="pl-PL" dirty="0"/>
          </a:p>
        </p:txBody>
      </p:sp>
      <p:pic>
        <p:nvPicPr>
          <p:cNvPr id="1027" name="Picture 3" descr="C:\Users\Roks\Desktop\Constitution_of_the_3rd_May_1791_-_print_in_Warszawa_-_Michal_Groll_-_1791_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520280" cy="3482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8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Zaprzysiężenie konstytucji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l-PL" altLang="pl-PL" sz="2800" dirty="0"/>
              <a:t>Król Stanisław August Poniatowski w otoczeniu posłów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dirty="0"/>
              <a:t>i dostojników, przy biciu dzwonów skierował się do kościoła Świętego Jana, gdzie nastąpiła uroczystość zaprzysiężenia uchwalonej Konstytucji</a:t>
            </a:r>
            <a:r>
              <a:rPr lang="pl-PL" altLang="pl-PL" sz="2800" dirty="0">
                <a:solidFill>
                  <a:schemeClr val="tx2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dirty="0">
                <a:solidFill>
                  <a:schemeClr val="bg1"/>
                </a:solidFill>
              </a:rPr>
              <a:t>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dirty="0">
                <a:solidFill>
                  <a:schemeClr val="bg1"/>
                </a:solidFill>
              </a:rPr>
              <a:t>                                    Orszakowi towarzyszył wiwatujący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dirty="0">
                <a:solidFill>
                  <a:schemeClr val="bg1"/>
                </a:solidFill>
              </a:rPr>
              <a:t>                                    tłum mieszkańców stolicy, co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dirty="0">
                <a:solidFill>
                  <a:schemeClr val="bg1"/>
                </a:solidFill>
              </a:rPr>
              <a:t>                                    zostało ukazane na obrazie Jana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dirty="0">
                <a:solidFill>
                  <a:schemeClr val="bg1"/>
                </a:solidFill>
              </a:rPr>
              <a:t>                                    Matejki.</a:t>
            </a:r>
          </a:p>
          <a:p>
            <a:endParaRPr lang="pl-PL" dirty="0"/>
          </a:p>
        </p:txBody>
      </p:sp>
      <p:pic>
        <p:nvPicPr>
          <p:cNvPr id="4" name="Picture 8" descr="stanislaw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209428" cy="2922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6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 descr="konstytucja_3maja_matejk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36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143000"/>
          </a:xfrm>
        </p:spPr>
        <p:txBody>
          <a:bodyPr>
            <a:noAutofit/>
          </a:bodyPr>
          <a:lstStyle/>
          <a:p>
            <a:r>
              <a:rPr lang="pl-PL" sz="5000" b="1" dirty="0"/>
              <a:t>Postanowienia Konstytucji 3 Maja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pl-PL" sz="2800" dirty="0"/>
              <a:t>zniesienie wolnej elekcji,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800" dirty="0"/>
              <a:t>zniesienie „liberum veto”,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800" dirty="0"/>
              <a:t>ustanowienie jednego państwa- Rzeczpospolita Polska,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800" dirty="0">
                <a:solidFill>
                  <a:schemeClr val="bg1"/>
                </a:solidFill>
              </a:rPr>
              <a:t>wprowadzenie trójpodziału władzy na: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ustawodawczą (sejm)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wykonawczą (król i rząd)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sądowniczą (sądy)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800" dirty="0">
                <a:solidFill>
                  <a:schemeClr val="bg1"/>
                </a:solidFill>
              </a:rPr>
              <a:t>ograniczenie praw szlachty,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800" dirty="0">
                <a:solidFill>
                  <a:schemeClr val="bg1"/>
                </a:solidFill>
              </a:rPr>
              <a:t>zwiększenie praw mieszczan z miast królewskich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800" dirty="0">
                <a:solidFill>
                  <a:schemeClr val="bg1"/>
                </a:solidFill>
              </a:rPr>
              <a:t>    i objęcie chłopów ochroną prawną.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pl-PL" sz="28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261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Znaczenie Konstytucji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altLang="pl-PL" sz="2800" dirty="0"/>
              <a:t>Była pierwszą w Europie, a drugą na świecie po Stanach Zjednoczonych ustawa zasadniczą, to znaczy regulującą podstawowe problemy społeczno-polityczne.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dirty="0">
                <a:solidFill>
                  <a:schemeClr val="bg1"/>
                </a:solidFill>
              </a:rPr>
              <a:t>Została uchwalona samodzielnie przez Polaków, bez ingerencji w nasze sprawy z zewnątrz. Była próbą uwolnienia się od wpływów obcych mocarstw. 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/>
          </a:p>
        </p:txBody>
      </p:sp>
      <p:pic>
        <p:nvPicPr>
          <p:cNvPr id="2050" name="Picture 2" descr="Konstytucja 3 m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97152"/>
            <a:ext cx="5667003" cy="1882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Przeciwnicy konstytucji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800" dirty="0"/>
              <a:t>W 1792 roku przeciwni reformom magnaci zawiązali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800" dirty="0"/>
              <a:t>w Targowicy konfederację przeciwko postanowieniom Sejmu Wielkiego, zwaną </a:t>
            </a:r>
            <a:r>
              <a:rPr lang="pl-PL" sz="2800" b="1" dirty="0"/>
              <a:t>konfederacją targowicką</a:t>
            </a:r>
            <a:r>
              <a:rPr lang="pl-PL" sz="2800" dirty="0"/>
              <a:t>. Do Polski wkroczyła armia rosyjska.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800" dirty="0">
                <a:solidFill>
                  <a:schemeClr val="bg1"/>
                </a:solidFill>
              </a:rPr>
              <a:t>Polacy</a:t>
            </a:r>
            <a:r>
              <a:rPr lang="pl-PL" sz="2800" dirty="0"/>
              <a:t> </a:t>
            </a:r>
            <a:r>
              <a:rPr lang="pl-PL" sz="2800" dirty="0">
                <a:solidFill>
                  <a:schemeClr val="bg1"/>
                </a:solidFill>
              </a:rPr>
              <a:t>odnosili zwycięstwa, ale na żądanie carycy Katarzyny II król przystąpił do konfederatów i nakazał zakończyć walkę w celu uchronienia państwa przed kolejnym rozbiorem. </a:t>
            </a:r>
          </a:p>
        </p:txBody>
      </p:sp>
      <p:pic>
        <p:nvPicPr>
          <p:cNvPr id="3074" name="Picture 2" descr="Konfederacja targowicka - symbol zdrady narodowej - Historia -  polskieradio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7836"/>
            <a:ext cx="4082827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0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Drugi rozbiór Polski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800" dirty="0"/>
              <a:t>Mimo kapitulacji króla </a:t>
            </a:r>
            <a:r>
              <a:rPr lang="pl-PL" sz="2800" b="1" dirty="0"/>
              <a:t>Rosja i Prusy </a:t>
            </a:r>
            <a:r>
              <a:rPr lang="pl-PL" sz="2800" dirty="0"/>
              <a:t>dokonały </a:t>
            </a:r>
            <a:r>
              <a:rPr lang="pl-PL" sz="2800" b="1" dirty="0"/>
              <a:t>drugiego rozbioru Polski w 1793 roku.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/>
          </a:p>
          <a:p>
            <a:pPr marL="0" indent="0">
              <a:spcBef>
                <a:spcPts val="0"/>
              </a:spcBef>
              <a:buNone/>
            </a:pPr>
            <a:endParaRPr lang="pl-PL" sz="2800" dirty="0"/>
          </a:p>
          <a:p>
            <a:pPr marL="0" indent="0">
              <a:spcBef>
                <a:spcPts val="0"/>
              </a:spcBef>
              <a:buNone/>
            </a:pPr>
            <a:endParaRPr lang="pl-PL" sz="28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800" dirty="0">
                <a:solidFill>
                  <a:schemeClr val="bg1"/>
                </a:solidFill>
              </a:rPr>
              <a:t>Rosja zagarnęła ziemie białoruskie, ukraińskie i Podole.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800" dirty="0">
                <a:solidFill>
                  <a:schemeClr val="bg1"/>
                </a:solidFill>
              </a:rPr>
              <a:t>Prusy zajęły Wielkopolskę, część Mazowsza, Gdańsk i Toruń.</a:t>
            </a:r>
          </a:p>
        </p:txBody>
      </p:sp>
    </p:spTree>
    <p:extLst>
      <p:ext uri="{BB962C8B-B14F-4D97-AF65-F5344CB8AC3E}">
        <p14:creationId xmlns:p14="http://schemas.microsoft.com/office/powerpoint/2010/main" val="3835639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pl-PL" sz="5400" b="1" dirty="0"/>
              <a:t>Święto Narodowe Trzeciego Maja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800" dirty="0"/>
              <a:t>Majowe święto dla wszystkich Polaków jest dniem szczególnym, od 1990 roku należy do uroczyście obchodzonych polskich świąt narodowych. </a:t>
            </a:r>
          </a:p>
          <a:p>
            <a:pPr marL="0" indent="0">
              <a:spcBef>
                <a:spcPts val="0"/>
              </a:spcBef>
              <a:buNone/>
            </a:pPr>
            <a:endParaRPr lang="pl-PL" altLang="pl-PL" sz="2800" dirty="0"/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dirty="0">
                <a:solidFill>
                  <a:schemeClr val="bg1"/>
                </a:solidFill>
              </a:rPr>
              <a:t>Dzień 3 maja ustanowiono świętem narodowym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dirty="0">
                <a:solidFill>
                  <a:schemeClr val="bg1"/>
                </a:solidFill>
              </a:rPr>
              <a:t>w dowód pamięci o przodkach, którzy pragnęli ocalić kraj przed upadkiem. </a:t>
            </a:r>
          </a:p>
          <a:p>
            <a:endParaRPr lang="pl-PL" dirty="0"/>
          </a:p>
        </p:txBody>
      </p:sp>
      <p:pic>
        <p:nvPicPr>
          <p:cNvPr id="1026" name="Picture 2" descr="Święto Konstytucji 3 Maja w Przywidzu. – GOK w Przywidzu – Gminny Ośrodek  Kultury w Przywid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152"/>
            <a:ext cx="3810000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42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Mazurek 3 maja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altLang="pl-PL" sz="1600" b="1" dirty="0"/>
              <a:t>Witaj majowa jutrzenko,</a:t>
            </a:r>
            <a:br>
              <a:rPr lang="pl-PL" altLang="pl-PL" sz="1600" b="1" dirty="0"/>
            </a:br>
            <a:r>
              <a:rPr lang="pl-PL" altLang="pl-PL" sz="1600" b="1" dirty="0"/>
              <a:t>Świeć naszej polskiej krainie,</a:t>
            </a:r>
            <a:br>
              <a:rPr lang="pl-PL" altLang="pl-PL" sz="1600" b="1" dirty="0"/>
            </a:br>
            <a:r>
              <a:rPr lang="pl-PL" altLang="pl-PL" sz="1600" b="1" dirty="0"/>
              <a:t>Uczcimy ciebie piosenką,</a:t>
            </a:r>
            <a:br>
              <a:rPr lang="pl-PL" altLang="pl-PL" sz="1600" b="1" dirty="0"/>
            </a:br>
            <a:r>
              <a:rPr lang="pl-PL" altLang="pl-PL" sz="1600" b="1" dirty="0"/>
              <a:t>Która w całej Polsce słynie.</a:t>
            </a:r>
            <a:br>
              <a:rPr lang="pl-PL" altLang="pl-PL" sz="1600" b="1" dirty="0"/>
            </a:br>
            <a:r>
              <a:rPr lang="pl-PL" altLang="pl-PL" sz="1600" b="1" dirty="0"/>
              <a:t>Witaj Maj, piękny Maj,</a:t>
            </a:r>
            <a:br>
              <a:rPr lang="pl-PL" altLang="pl-PL" sz="1600" b="1" dirty="0"/>
            </a:br>
            <a:r>
              <a:rPr lang="pl-PL" altLang="pl-PL" sz="1600" b="1" dirty="0"/>
              <a:t>U Polaków błogi raj.</a:t>
            </a:r>
            <a:br>
              <a:rPr lang="pl-PL" altLang="pl-PL" sz="1600" b="1" dirty="0"/>
            </a:br>
            <a:br>
              <a:rPr lang="pl-PL" altLang="pl-PL" sz="1600" b="1" dirty="0"/>
            </a:br>
            <a:r>
              <a:rPr lang="pl-PL" altLang="pl-PL" sz="1600" b="1" dirty="0"/>
              <a:t>Nierząd braci naszych cisnął,</a:t>
            </a:r>
            <a:br>
              <a:rPr lang="pl-PL" altLang="pl-PL" sz="1600" b="1" dirty="0"/>
            </a:br>
            <a:r>
              <a:rPr lang="pl-PL" altLang="pl-PL" sz="1600" b="1" dirty="0"/>
              <a:t>Gnuśność w ręku króla spała,</a:t>
            </a:r>
            <a:br>
              <a:rPr lang="pl-PL" altLang="pl-PL" sz="1600" b="1" dirty="0"/>
            </a:br>
            <a:r>
              <a:rPr lang="pl-PL" altLang="pl-PL" sz="1600" b="1" dirty="0">
                <a:solidFill>
                  <a:schemeClr val="bg1"/>
                </a:solidFill>
              </a:rPr>
              <a:t>A wtem trzeci Maj zabłysnął -</a:t>
            </a:r>
            <a:br>
              <a:rPr lang="pl-PL" altLang="pl-PL" sz="1600" b="1" dirty="0">
                <a:solidFill>
                  <a:schemeClr val="bg1"/>
                </a:solidFill>
              </a:rPr>
            </a:br>
            <a:r>
              <a:rPr lang="pl-PL" altLang="pl-PL" sz="1600" b="1" dirty="0">
                <a:solidFill>
                  <a:schemeClr val="bg1"/>
                </a:solidFill>
              </a:rPr>
              <a:t>I nasza Polska powstała.</a:t>
            </a:r>
            <a:br>
              <a:rPr lang="pl-PL" altLang="pl-PL" sz="1600" b="1" dirty="0">
                <a:solidFill>
                  <a:schemeClr val="bg1"/>
                </a:solidFill>
              </a:rPr>
            </a:br>
            <a:br>
              <a:rPr lang="pl-PL" altLang="pl-PL" sz="1600" b="1" dirty="0">
                <a:solidFill>
                  <a:schemeClr val="bg1"/>
                </a:solidFill>
              </a:rPr>
            </a:br>
            <a:r>
              <a:rPr lang="pl-PL" altLang="pl-PL" sz="1600" b="1" dirty="0">
                <a:solidFill>
                  <a:schemeClr val="bg1"/>
                </a:solidFill>
              </a:rPr>
              <a:t>Witaj Maj, piękny Maj,</a:t>
            </a:r>
            <a:br>
              <a:rPr lang="pl-PL" altLang="pl-PL" sz="1600" b="1" dirty="0">
                <a:solidFill>
                  <a:schemeClr val="bg1"/>
                </a:solidFill>
              </a:rPr>
            </a:br>
            <a:r>
              <a:rPr lang="pl-PL" altLang="pl-PL" sz="1600" b="1" dirty="0">
                <a:solidFill>
                  <a:schemeClr val="bg1"/>
                </a:solidFill>
              </a:rPr>
              <a:t>Wiwat wielki Kołłątaj!</a:t>
            </a:r>
            <a:br>
              <a:rPr lang="pl-PL" altLang="pl-PL" sz="1600" b="1" dirty="0">
                <a:solidFill>
                  <a:schemeClr val="bg1"/>
                </a:solidFill>
              </a:rPr>
            </a:br>
            <a:br>
              <a:rPr lang="pl-PL" altLang="pl-PL" sz="1600" b="1" dirty="0">
                <a:solidFill>
                  <a:schemeClr val="bg1"/>
                </a:solidFill>
              </a:rPr>
            </a:br>
            <a:r>
              <a:rPr lang="pl-PL" altLang="pl-PL" sz="1600" b="1" dirty="0">
                <a:solidFill>
                  <a:schemeClr val="bg1"/>
                </a:solidFill>
              </a:rPr>
              <a:t>Ale chytrości gadzina</a:t>
            </a:r>
            <a:br>
              <a:rPr lang="pl-PL" altLang="pl-PL" sz="1600" b="1" dirty="0">
                <a:solidFill>
                  <a:schemeClr val="bg1"/>
                </a:solidFill>
              </a:rPr>
            </a:br>
            <a:r>
              <a:rPr lang="pl-PL" altLang="pl-PL" sz="1600" b="1" dirty="0">
                <a:solidFill>
                  <a:schemeClr val="bg1"/>
                </a:solidFill>
              </a:rPr>
              <a:t>Młot swój na nas gotowała,</a:t>
            </a:r>
            <a:br>
              <a:rPr lang="pl-PL" altLang="pl-PL" sz="1600" b="1" dirty="0">
                <a:solidFill>
                  <a:schemeClr val="bg1"/>
                </a:solidFill>
              </a:rPr>
            </a:br>
            <a:r>
              <a:rPr lang="pl-PL" altLang="pl-PL" sz="1600" b="1" dirty="0">
                <a:solidFill>
                  <a:schemeClr val="bg1"/>
                </a:solidFill>
              </a:rPr>
              <a:t>Z piekła rodem Katarzyna</a:t>
            </a:r>
            <a:br>
              <a:rPr lang="pl-PL" altLang="pl-PL" sz="1600" b="1" dirty="0">
                <a:solidFill>
                  <a:schemeClr val="bg1"/>
                </a:solidFill>
              </a:rPr>
            </a:br>
            <a:r>
              <a:rPr lang="pl-PL" altLang="pl-PL" sz="1600" b="1" dirty="0">
                <a:solidFill>
                  <a:schemeClr val="bg1"/>
                </a:solidFill>
              </a:rPr>
              <a:t>Moskalami nas zalała.                              Chociaż kwitł piękny Maj,</a:t>
            </a:r>
            <a:br>
              <a:rPr lang="pl-PL" altLang="pl-PL" sz="1600" b="1" dirty="0">
                <a:solidFill>
                  <a:schemeClr val="bg1"/>
                </a:solidFill>
              </a:rPr>
            </a:br>
            <a:r>
              <a:rPr lang="pl-PL" altLang="pl-PL" sz="1600" b="1" dirty="0">
                <a:solidFill>
                  <a:schemeClr val="bg1"/>
                </a:solidFill>
              </a:rPr>
              <a:t>Rozszarpano biedny kraj.                         Wtenczas Polak z łzą na oku</a:t>
            </a:r>
            <a:br>
              <a:rPr lang="pl-PL" altLang="pl-PL" sz="1600" b="1" dirty="0">
                <a:solidFill>
                  <a:schemeClr val="bg1"/>
                </a:solidFill>
              </a:rPr>
            </a:br>
            <a:r>
              <a:rPr lang="pl-PL" altLang="pl-PL" sz="1600" b="1" dirty="0">
                <a:solidFill>
                  <a:schemeClr val="bg1"/>
                </a:solidFill>
              </a:rPr>
              <a:t>Smutkiem powlókł blade lice                  I wzdychał: Boże daj,</a:t>
            </a:r>
            <a:br>
              <a:rPr lang="pl-PL" altLang="pl-PL" sz="1600" b="1" dirty="0">
                <a:solidFill>
                  <a:schemeClr val="bg1"/>
                </a:solidFill>
              </a:rPr>
            </a:br>
            <a:r>
              <a:rPr lang="pl-PL" altLang="pl-PL" sz="1600" b="1" dirty="0">
                <a:solidFill>
                  <a:schemeClr val="bg1"/>
                </a:solidFill>
              </a:rPr>
              <a:t>Trzeciego maja co roku                             By zabłysnął trzeci Maj!</a:t>
            </a:r>
            <a:br>
              <a:rPr lang="pl-PL" altLang="pl-PL" sz="1600" b="1" dirty="0">
                <a:solidFill>
                  <a:schemeClr val="bg1"/>
                </a:solidFill>
              </a:rPr>
            </a:br>
            <a:r>
              <a:rPr lang="pl-PL" altLang="pl-PL" sz="1600" b="1" dirty="0">
                <a:solidFill>
                  <a:schemeClr val="bg1"/>
                </a:solidFill>
              </a:rPr>
              <a:t>Wspominał lubą rocznicę.</a:t>
            </a:r>
            <a:br>
              <a:rPr lang="pl-PL" altLang="pl-PL" sz="1600" b="1" dirty="0">
                <a:solidFill>
                  <a:schemeClr val="bg1"/>
                </a:solidFill>
              </a:rPr>
            </a:br>
            <a:br>
              <a:rPr lang="pl-PL" altLang="pl-PL" sz="1600" b="1" dirty="0"/>
            </a:br>
            <a:br>
              <a:rPr lang="pl-PL" altLang="pl-PL" sz="1600" b="1" dirty="0"/>
            </a:br>
            <a:endParaRPr lang="pl-PL" altLang="pl-PL" sz="1600" b="1" dirty="0"/>
          </a:p>
          <a:p>
            <a:endParaRPr lang="pl-PL" sz="1800" dirty="0"/>
          </a:p>
        </p:txBody>
      </p:sp>
      <p:pic>
        <p:nvPicPr>
          <p:cNvPr id="4" name="Picture 6" descr="standar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84" y="2204864"/>
            <a:ext cx="3429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1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pl-PL" sz="5400" b="1" dirty="0"/>
              <a:t>Pierwszy rozbiór Polski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580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800" b="1" dirty="0">
                <a:solidFill>
                  <a:srgbClr val="C00000"/>
                </a:solidFill>
              </a:rPr>
              <a:t>Rosja, Prusy i Austria </a:t>
            </a:r>
            <a:r>
              <a:rPr lang="pl-PL" sz="2800" dirty="0"/>
              <a:t>wykorzystały osłabienie Rzeczypospolitej po konfederacji barskiej. </a:t>
            </a:r>
            <a:r>
              <a:rPr lang="pl-PL" sz="2800" b="1" dirty="0">
                <a:solidFill>
                  <a:srgbClr val="C00000"/>
                </a:solidFill>
              </a:rPr>
              <a:t>W 1772 roku zawarły traktat rozbiorowy </a:t>
            </a:r>
            <a:r>
              <a:rPr lang="pl-PL" sz="2800" dirty="0"/>
              <a:t>określany jako pierwszy rozbiór Polski i n</a:t>
            </a:r>
            <a:r>
              <a:rPr lang="pl-PL" altLang="pl-PL" sz="2800" dirty="0"/>
              <a:t>akazały polskiemu sejmowi zatwierdzić rozbiór. 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/>
          </a:p>
        </p:txBody>
      </p:sp>
      <p:pic>
        <p:nvPicPr>
          <p:cNvPr id="7170" name="Picture 2" descr="Rozbiór Polski. System naczyń połączonych | Dziennik Pol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5231904" cy="3040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5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Bibliografia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00808"/>
            <a:ext cx="9145016" cy="438194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800" dirty="0"/>
              <a:t>1.Wczoraj i dziś podręcznik dla klasy 6  - Bogumiła Olszewska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pl-PL" sz="28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800" dirty="0"/>
              <a:t>2.Kądziela Łukasz „Narodziny Konstytucji 3 Maja”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800" dirty="0">
                <a:solidFill>
                  <a:schemeClr val="bg1"/>
                </a:solidFill>
              </a:rPr>
              <a:t>3. https://pl.wikipedia.org/wiki/Konstytucja_3_maja</a:t>
            </a:r>
          </a:p>
        </p:txBody>
      </p:sp>
    </p:spTree>
    <p:extLst>
      <p:ext uri="{BB962C8B-B14F-4D97-AF65-F5344CB8AC3E}">
        <p14:creationId xmlns:p14="http://schemas.microsoft.com/office/powerpoint/2010/main" val="702902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6000" b="1" dirty="0"/>
              <a:t> </a:t>
            </a:r>
          </a:p>
          <a:p>
            <a:pPr marL="0" indent="0">
              <a:buNone/>
            </a:pPr>
            <a:r>
              <a:rPr lang="pl-PL" sz="6000" b="1" dirty="0"/>
              <a:t>      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11718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- Konstytucja PowerPoint Presentation, free download - ID:47884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8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https://upload.wikimedia.org/wikipedia/commons/thumb/4/43/First_Partition_of_Poland1772.png/1024px-First_Partition_of_Poland17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7" y="-1179512"/>
            <a:ext cx="9255890" cy="81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6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Podział ziem polskich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686800" cy="49294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800" b="1" dirty="0">
                <a:solidFill>
                  <a:srgbClr val="C00000"/>
                </a:solidFill>
              </a:rPr>
              <a:t>Prusy: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800" dirty="0"/>
              <a:t>Pomorze Gdańskie (bez Gdańska i Torunia) i Warmia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800" b="1" dirty="0">
                <a:solidFill>
                  <a:srgbClr val="C00000"/>
                </a:solidFill>
              </a:rPr>
              <a:t>Austria: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800" dirty="0"/>
              <a:t>Południowa Małopolska (z Lwowem i kopalniami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800" dirty="0"/>
              <a:t>    w pobliżu Krakowa)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800" b="1" dirty="0">
                <a:solidFill>
                  <a:schemeClr val="bg1"/>
                </a:solidFill>
              </a:rPr>
              <a:t>Rosja: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800" dirty="0"/>
              <a:t>- ziemie białoruskie nad górną Dźwiną i Dnieprem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227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Zwolennicy reform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6699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altLang="pl-PL" sz="2800" dirty="0"/>
              <a:t>Po pierwszym rozbiorze w Rzeczypospolitej wzrosła liczba zwolenników reform. Dołączyli do nich uczniowie </a:t>
            </a:r>
            <a:r>
              <a:rPr lang="pl-PL" altLang="pl-PL" sz="2800" b="1" dirty="0"/>
              <a:t>Szkoły Rycerskiej </a:t>
            </a:r>
            <a:r>
              <a:rPr lang="pl-PL" altLang="pl-PL" sz="2800" dirty="0"/>
              <a:t>oraz szkół podległych </a:t>
            </a:r>
            <a:r>
              <a:rPr lang="pl-PL" altLang="pl-PL" sz="2800" b="1" dirty="0"/>
              <a:t>Komisji Edukacji Narodowej. </a:t>
            </a:r>
          </a:p>
          <a:p>
            <a:pPr marL="0" indent="0">
              <a:spcBef>
                <a:spcPts val="0"/>
              </a:spcBef>
              <a:buNone/>
            </a:pPr>
            <a:endParaRPr lang="pl-PL" altLang="pl-PL" sz="28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dirty="0">
                <a:solidFill>
                  <a:schemeClr val="bg1"/>
                </a:solidFill>
              </a:rPr>
              <a:t>Reformatorzy wspólnie chcieli unowocześnić państwo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dirty="0">
                <a:solidFill>
                  <a:schemeClr val="bg1"/>
                </a:solidFill>
              </a:rPr>
              <a:t>i uniezależnić je od Rosji. 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3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Sejm Wielki (Czteroletni)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l-PL" sz="2800" dirty="0">
                <a:cs typeface="Times New Roman" panose="02020603050405020304" pitchFamily="18" charset="0"/>
              </a:rPr>
              <a:t>W latach 1788 – 1792 w Warszawie obradował sejm zwany </a:t>
            </a:r>
            <a:r>
              <a:rPr lang="pl-PL" sz="2800" b="1" dirty="0">
                <a:cs typeface="Times New Roman" panose="02020603050405020304" pitchFamily="18" charset="0"/>
              </a:rPr>
              <a:t>Sejmem Wielkim </a:t>
            </a:r>
            <a:r>
              <a:rPr lang="pl-PL" sz="2800" dirty="0">
                <a:cs typeface="Times New Roman" panose="02020603050405020304" pitchFamily="18" charset="0"/>
              </a:rPr>
              <a:t>lub </a:t>
            </a:r>
            <a:r>
              <a:rPr lang="pl-PL" sz="2800" b="1" dirty="0">
                <a:cs typeface="Times New Roman" panose="02020603050405020304" pitchFamily="18" charset="0"/>
              </a:rPr>
              <a:t>Czteroletnim</a:t>
            </a:r>
            <a:r>
              <a:rPr lang="pl-PL" sz="2800" dirty="0">
                <a:cs typeface="Times New Roman" panose="02020603050405020304" pitchFamily="18" charset="0"/>
              </a:rPr>
              <a:t>, którego marszałkiem został </a:t>
            </a:r>
            <a:r>
              <a:rPr lang="pl-PL" sz="2800" b="1" dirty="0">
                <a:cs typeface="Times New Roman" panose="02020603050405020304" pitchFamily="18" charset="0"/>
              </a:rPr>
              <a:t>Stanisław Małachowski</a:t>
            </a:r>
            <a:r>
              <a:rPr lang="pl-PL" sz="2800" dirty="0">
                <a:cs typeface="Times New Roman" panose="02020603050405020304" pitchFamily="18" charset="0"/>
              </a:rPr>
              <a:t>.</a:t>
            </a:r>
            <a:r>
              <a:rPr lang="pl-PL" altLang="pl-PL" sz="2800" dirty="0">
                <a:cs typeface="Times New Roman" panose="02020603050405020304" pitchFamily="18" charset="0"/>
              </a:rPr>
              <a:t> Toczyła się zacięta walka o losy Polski.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dirty="0">
                <a:solidFill>
                  <a:schemeClr val="bg1"/>
                </a:solidFill>
                <a:cs typeface="Times New Roman" panose="02020603050405020304" pitchFamily="18" charset="0"/>
              </a:rPr>
              <a:t>„Bo dalej tak być nie mogło, aby ci, których obchodziły tylko prywatne sprawy, mogli rządzić państwem.”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14" descr="konstytu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800227" cy="2209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1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pl-PL" sz="5400" b="1" dirty="0"/>
              <a:t>Uchwały Sejmu Czteroletniego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pl-PL" sz="2800" dirty="0"/>
              <a:t>powiększenie armii z 24 tysięcy do 100 tysięcy żołnierzy,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800" dirty="0"/>
              <a:t>nałożenie podatków na szlachtę i duchowieństwo,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800" dirty="0">
                <a:solidFill>
                  <a:schemeClr val="bg1"/>
                </a:solidFill>
              </a:rPr>
              <a:t>ustanowienie prawa o miastach:  tytuły szlacheckie, stopnie oficerskie i godność duchownych dla mieszczan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800" dirty="0">
                <a:solidFill>
                  <a:schemeClr val="bg1"/>
                </a:solidFill>
              </a:rPr>
              <a:t>    z miast leżących w dobrach króla, prawo do nabywania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800" dirty="0">
                <a:solidFill>
                  <a:schemeClr val="bg1"/>
                </a:solidFill>
              </a:rPr>
              <a:t>    przez nich majątków ziemskich i do obejmowania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800" dirty="0">
                <a:solidFill>
                  <a:schemeClr val="bg1"/>
                </a:solidFill>
              </a:rPr>
              <a:t>    urzędów. </a:t>
            </a:r>
          </a:p>
        </p:txBody>
      </p:sp>
    </p:spTree>
    <p:extLst>
      <p:ext uri="{BB962C8B-B14F-4D97-AF65-F5344CB8AC3E}">
        <p14:creationId xmlns:p14="http://schemas.microsoft.com/office/powerpoint/2010/main" val="44398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Projekt konstytucji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Posłowie będący zwolennikami reform skupili się wokół </a:t>
            </a:r>
            <a:r>
              <a:rPr lang="pl-PL" sz="2800" b="1" dirty="0"/>
              <a:t>Stanisława Małachowskiego, Ignacego Potockiego i Hugona Kołłątaja</a:t>
            </a:r>
            <a:r>
              <a:rPr lang="pl-PL" sz="2800" dirty="0"/>
              <a:t>. W porozumieniu z królem opracowali </a:t>
            </a:r>
            <a:r>
              <a:rPr lang="pl-PL" sz="2800" b="1" dirty="0"/>
              <a:t>projekt konstytucji.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800" dirty="0">
                <a:solidFill>
                  <a:schemeClr val="bg1"/>
                </a:solidFill>
              </a:rPr>
              <a:t>Konstytucja – najważniejszy akt prawny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800" dirty="0">
                <a:solidFill>
                  <a:schemeClr val="bg1"/>
                </a:solidFill>
              </a:rPr>
              <a:t>w państwie, który określa jego ustrój oraz prawa i obowiązki obywateli.</a:t>
            </a:r>
          </a:p>
        </p:txBody>
      </p:sp>
    </p:spTree>
    <p:extLst>
      <p:ext uri="{BB962C8B-B14F-4D97-AF65-F5344CB8AC3E}">
        <p14:creationId xmlns:p14="http://schemas.microsoft.com/office/powerpoint/2010/main" val="3973799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813</Words>
  <Application>Microsoft Office PowerPoint</Application>
  <PresentationFormat>Pokaz na ekranie (4:3)</PresentationFormat>
  <Paragraphs>108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Motyw pakietu Office</vt:lpstr>
      <vt:lpstr>Konstytucja 3 Maja</vt:lpstr>
      <vt:lpstr>Pierwszy rozbiór Polski</vt:lpstr>
      <vt:lpstr>Prezentacja programu PowerPoint</vt:lpstr>
      <vt:lpstr>Prezentacja programu PowerPoint</vt:lpstr>
      <vt:lpstr>Podział ziem polskich</vt:lpstr>
      <vt:lpstr>Zwolennicy reform</vt:lpstr>
      <vt:lpstr>Sejm Wielki (Czteroletni)</vt:lpstr>
      <vt:lpstr>Uchwały Sejmu Czteroletniego</vt:lpstr>
      <vt:lpstr>Projekt konstytucji</vt:lpstr>
      <vt:lpstr>Twórcy Konstytucji 3 maja</vt:lpstr>
      <vt:lpstr>Przyjęcie projektu konstytucji przez sejm</vt:lpstr>
      <vt:lpstr>Zaprzysiężenie konstytucji</vt:lpstr>
      <vt:lpstr>Prezentacja programu PowerPoint</vt:lpstr>
      <vt:lpstr>Postanowienia Konstytucji 3 Maja</vt:lpstr>
      <vt:lpstr>Znaczenie Konstytucji </vt:lpstr>
      <vt:lpstr>Przeciwnicy konstytucji</vt:lpstr>
      <vt:lpstr>Drugi rozbiór Polski</vt:lpstr>
      <vt:lpstr>Święto Narodowe Trzeciego Maja</vt:lpstr>
      <vt:lpstr>Mazurek 3 maja</vt:lpstr>
      <vt:lpstr>Bibliografia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Roksana</dc:creator>
  <cp:lastModifiedBy>Użytkownik systemu Windows</cp:lastModifiedBy>
  <cp:revision>32</cp:revision>
  <dcterms:created xsi:type="dcterms:W3CDTF">2021-03-28T12:57:41Z</dcterms:created>
  <dcterms:modified xsi:type="dcterms:W3CDTF">2021-04-30T06:44:30Z</dcterms:modified>
</cp:coreProperties>
</file>