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18B-07EF-4E62-8F21-83BD2AB38B09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BB56-D4CA-4445-A381-2F839C851B0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18B-07EF-4E62-8F21-83BD2AB38B09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BB56-D4CA-4445-A381-2F839C851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18B-07EF-4E62-8F21-83BD2AB38B09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BB56-D4CA-4445-A381-2F839C851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18B-07EF-4E62-8F21-83BD2AB38B09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BB56-D4CA-4445-A381-2F839C851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18B-07EF-4E62-8F21-83BD2AB38B09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BB56-D4CA-4445-A381-2F839C851B0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18B-07EF-4E62-8F21-83BD2AB38B09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BB56-D4CA-4445-A381-2F839C851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18B-07EF-4E62-8F21-83BD2AB38B09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BB56-D4CA-4445-A381-2F839C851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18B-07EF-4E62-8F21-83BD2AB38B09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BB56-D4CA-4445-A381-2F839C851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18B-07EF-4E62-8F21-83BD2AB38B09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BB56-D4CA-4445-A381-2F839C851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18B-07EF-4E62-8F21-83BD2AB38B09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BB56-D4CA-4445-A381-2F839C851B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918B-07EF-4E62-8F21-83BD2AB38B09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52BB56-D4CA-4445-A381-2F839C851B07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A918B-07EF-4E62-8F21-83BD2AB38B09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52BB56-D4CA-4445-A381-2F839C851B07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opalaczeinfo.pl/strony/poradnia_onlin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alisz@multimed24.p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3q_SdvNHU" TargetMode="External"/><Relationship Id="rId2" Type="http://schemas.openxmlformats.org/officeDocument/2006/relationships/hyperlink" Target="https://www.youtube.com/watch?v=oYCnk0W1g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Czy moje dziecko bierze dopalacze?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96544">
            <a:off x="309197" y="2807441"/>
            <a:ext cx="4248472" cy="2647815"/>
          </a:xfrm>
          <a:prstGeom prst="rect">
            <a:avLst/>
          </a:prstGeom>
        </p:spPr>
      </p:pic>
      <p:pic>
        <p:nvPicPr>
          <p:cNvPr id="5" name="Obraz 4" descr="1416194-Chlopak-ktory-mial-podac-13-latkom-substancje-ktora-sprawila-ze-zaslabli__c_0_45_600_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212976"/>
            <a:ext cx="4860032" cy="3434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robić? Jak pomóc?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wezwij pogotowie ratunkowe,</a:t>
            </a:r>
          </a:p>
          <a:p>
            <a:pPr>
              <a:buFontTx/>
              <a:buChar char="-"/>
            </a:pPr>
            <a:r>
              <a:rPr lang="pl-PL" dirty="0" smtClean="0"/>
              <a:t>wyprowadzić dziecko z pomieszczenia, w którym jest głośno, tłoczno, ostre światło – czynniki te zwiększają objawy neurologiczne,</a:t>
            </a:r>
          </a:p>
          <a:p>
            <a:pPr>
              <a:buFontTx/>
              <a:buChar char="-"/>
            </a:pPr>
            <a:r>
              <a:rPr lang="pl-PL" dirty="0" smtClean="0"/>
              <a:t>n</a:t>
            </a:r>
            <a:r>
              <a:rPr lang="pl-PL" dirty="0" smtClean="0"/>
              <a:t>ie pozostawiaj dziecka samego, spróbuj dowiedzieć się, co wzięło i ile, w miarę możliwości zabezpiecz opakowanie i przekaż je ekipie pogotowia ratunkowego,</a:t>
            </a:r>
          </a:p>
          <a:p>
            <a:pPr>
              <a:buFontTx/>
              <a:buChar char="-"/>
            </a:pPr>
            <a:r>
              <a:rPr lang="pl-PL" dirty="0" smtClean="0"/>
              <a:t>rozmawiaj z dzieckiem do przyjazdu pogotowia.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robić jeśli dziecko zatacza się, masz wrażenie, że zaraz zemdleje, zasypia, ale oddycha 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- ułóż dziecko w pozycji bezpiecznej </a:t>
            </a:r>
            <a:endParaRPr lang="pl-PL" dirty="0"/>
          </a:p>
        </p:txBody>
      </p:sp>
      <p:pic>
        <p:nvPicPr>
          <p:cNvPr id="4" name="Obraz 3" descr="pobran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492896"/>
            <a:ext cx="4320480" cy="165618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1560" y="4365104"/>
            <a:ext cx="2104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- otwórz okno 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11560" y="4941168"/>
            <a:ext cx="3715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-mów do dziecka cały czas 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5445224"/>
            <a:ext cx="7758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l-PL" sz="2400" dirty="0"/>
              <a:t>s</a:t>
            </a:r>
            <a:r>
              <a:rPr lang="pl-PL" sz="2400" dirty="0" smtClean="0"/>
              <a:t>prawdzaj co minutę oddech dziecka do czasu przyjazdu </a:t>
            </a:r>
          </a:p>
          <a:p>
            <a:r>
              <a:rPr lang="pl-PL" sz="2400" dirty="0" smtClean="0"/>
              <a:t>pogotowia ratunkowego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zrobić kiedy dziecko traci przytomność i nie oddycha?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poproś inną osobę o wezwanie pogotowia ratunkowego,</a:t>
            </a:r>
          </a:p>
          <a:p>
            <a:pPr>
              <a:buNone/>
            </a:pPr>
            <a:r>
              <a:rPr lang="pl-PL" dirty="0" smtClean="0"/>
              <a:t>-  ułóż dziecko na płaskim, twardym podłożu, na plecach,</a:t>
            </a:r>
          </a:p>
          <a:p>
            <a:pPr>
              <a:buFontTx/>
              <a:buChar char="-"/>
            </a:pPr>
            <a:r>
              <a:rPr lang="pl-PL" dirty="0" smtClean="0"/>
              <a:t>u</a:t>
            </a:r>
            <a:r>
              <a:rPr lang="pl-PL" dirty="0" smtClean="0"/>
              <a:t>drożnij drogi oddechowe dziecka – złap za podbródek i czoło i odchyl głowę dziecka do tyłu,</a:t>
            </a:r>
          </a:p>
          <a:p>
            <a:pPr>
              <a:buFontTx/>
              <a:buChar char="-"/>
            </a:pPr>
            <a:r>
              <a:rPr lang="pl-PL" dirty="0" smtClean="0"/>
              <a:t>r</a:t>
            </a:r>
            <a:r>
              <a:rPr lang="pl-PL" dirty="0" smtClean="0"/>
              <a:t>ozpocznij resuscytację krążeniowo-oddechową – 30 uciśnięć klatki piersiowej, 2 wdechy,</a:t>
            </a:r>
          </a:p>
          <a:p>
            <a:pPr>
              <a:buFontTx/>
              <a:buChar char="-"/>
            </a:pPr>
            <a:r>
              <a:rPr lang="pl-PL" dirty="0" smtClean="0"/>
              <a:t>w</a:t>
            </a:r>
            <a:r>
              <a:rPr lang="pl-PL" dirty="0" smtClean="0"/>
              <a:t>ykonuj resuscytację do czasu przyjazdu pogotowia </a:t>
            </a:r>
            <a:r>
              <a:rPr lang="pl-PL" dirty="0" err="1" smtClean="0"/>
              <a:t>rutunkowego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szukać pomocy?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pomoc-dib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53544"/>
            <a:ext cx="4104456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Telefon zaufania dla młodzieży, mającej problem z narkotykami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801 199 990 </a:t>
            </a:r>
          </a:p>
          <a:p>
            <a:pPr fontAlgn="base"/>
            <a:r>
              <a:rPr lang="pl-PL" dirty="0" smtClean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dopalaczeinfo.pl/strony/poradnia_online</a:t>
            </a:r>
            <a:r>
              <a:rPr lang="pl-PL" dirty="0" smtClean="0"/>
              <a:t> - tutaj można uzyskać poradę przez Internet, </a:t>
            </a:r>
            <a:r>
              <a:rPr lang="pl-PL" dirty="0" smtClean="0"/>
              <a:t>Ekspertami udzielającymi porad są:</a:t>
            </a:r>
          </a:p>
          <a:p>
            <a:pPr fontAlgn="base"/>
            <a:r>
              <a:rPr lang="pl-PL" b="1" dirty="0" smtClean="0"/>
              <a:t>Tomasz Kowalewicz </a:t>
            </a:r>
            <a:r>
              <a:rPr lang="pl-PL" dirty="0" smtClean="0"/>
              <a:t>(psycholog)</a:t>
            </a:r>
          </a:p>
          <a:p>
            <a:pPr fontAlgn="base"/>
            <a:r>
              <a:rPr lang="pl-PL" b="1" dirty="0" smtClean="0"/>
              <a:t>Maria Moneta-Malewska</a:t>
            </a:r>
            <a:r>
              <a:rPr lang="pl-PL" dirty="0" smtClean="0"/>
              <a:t> (lekarz)</a:t>
            </a:r>
          </a:p>
          <a:p>
            <a:pPr fontAlgn="base"/>
            <a:r>
              <a:rPr lang="pl-PL" b="1" dirty="0" smtClean="0"/>
              <a:t>Krzysztof Grabowski</a:t>
            </a:r>
            <a:r>
              <a:rPr lang="pl-PL" dirty="0" smtClean="0"/>
              <a:t> (prawnik</a:t>
            </a:r>
            <a:r>
              <a:rPr lang="pl-PL" dirty="0" smtClean="0"/>
              <a:t>)</a:t>
            </a:r>
          </a:p>
          <a:p>
            <a:pPr fontAlgn="base">
              <a:buNone/>
            </a:pPr>
            <a:endParaRPr lang="pl-PL" dirty="0" smtClean="0"/>
          </a:p>
          <a:p>
            <a:pPr fontAlgn="base">
              <a:buNone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Fundacja „</a:t>
            </a:r>
            <a:r>
              <a:rPr lang="pl-PL" dirty="0" err="1" smtClean="0"/>
              <a:t>Bread</a:t>
            </a:r>
            <a:r>
              <a:rPr lang="pl-PL" dirty="0" smtClean="0"/>
              <a:t> Of Life” – punkt konsultacyjny ds.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uzależnień ul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Śródmiejska 24a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62-800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Kalisz  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(62) 767-32-05,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506-091-772</a:t>
            </a:r>
          </a:p>
          <a:p>
            <a:r>
              <a:rPr lang="pl-PL" dirty="0" smtClean="0"/>
              <a:t>Ośrodek </a:t>
            </a:r>
            <a:r>
              <a:rPr lang="pl-PL" dirty="0" smtClean="0"/>
              <a:t>Terapii Uzależnień KARAN, ul. 29 Pułku Piechoty 35, 62-800 Kalisz, tel. 62 741 41 97, osrodek.karan-kalisz@o2.pl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Poradnia Terapii Uzależnień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ul. Lipowa 5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62-800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Kalisz,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(62) 767-20-57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Punkt konsultacyjny ds. narkomanii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Karan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ul. Graniczna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1, 62-800 Kalisz,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(62) 764-22-60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b="1" dirty="0" smtClean="0"/>
              <a:t>Centrum Medyczne </a:t>
            </a:r>
            <a:r>
              <a:rPr lang="pl-PL" b="1" dirty="0" err="1" smtClean="0"/>
              <a:t>Multimed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Tadeusz </a:t>
            </a:r>
            <a:r>
              <a:rPr lang="pl-PL" b="1" dirty="0" err="1" smtClean="0"/>
              <a:t>Jucyk</a:t>
            </a:r>
            <a:r>
              <a:rPr lang="pl-PL" b="1" dirty="0" smtClean="0"/>
              <a:t> – Leczenie Uzależnień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ul. Majkowska 13a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Przychodnia </a:t>
            </a:r>
            <a:r>
              <a:rPr lang="pl-PL" b="1" dirty="0" err="1" smtClean="0"/>
              <a:t>Medix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62-800 Kalisz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e-mail:  </a:t>
            </a:r>
            <a:r>
              <a:rPr lang="pl-PL" dirty="0" smtClean="0">
                <a:hlinkClick r:id="rId2"/>
              </a:rPr>
              <a:t>kalisz@multimed24.pl</a:t>
            </a:r>
            <a:endParaRPr lang="pl-PL" dirty="0" smtClean="0"/>
          </a:p>
          <a:p>
            <a:pPr>
              <a:buFontTx/>
              <a:buChar char="-"/>
            </a:pPr>
            <a:r>
              <a:rPr lang="pl-PL" b="1" dirty="0" smtClean="0"/>
              <a:t>Czynne: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Poniedziałek - Piątek  7:30 do 20:00</a:t>
            </a:r>
          </a:p>
          <a:p>
            <a:pPr>
              <a:buFontTx/>
              <a:buChar char="-"/>
            </a:pPr>
            <a:r>
              <a:rPr lang="pl-PL" b="1" dirty="0" smtClean="0"/>
              <a:t>Rejestracja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osobista lub telefoniczna.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Tel.  62 501 86 18,  782 899 298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Ponadto w każdej aptece możecie Państwo zakupić test narkotykowy – koszt ok. 25zł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Kilka słów młodzieży……. Jak się zaczęło…..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pl-PL" dirty="0" smtClean="0"/>
              <a:t>Marta, lat 20, Moja </a:t>
            </a:r>
            <a:r>
              <a:rPr lang="pl-PL" dirty="0" smtClean="0"/>
              <a:t>historia byłaby opowieścią o życiu fajnej dziewczyny z dobrego domu, która dobrze się uczyła, miała wielu znajomych i jakieś plany na przyszłość. Opowieść byłaby ciekawa, gdyby nie narkotyki, które pojawiły się w moim życiu na początku szkoły średniej. Na jednej z imprez ktoś zaproponował trawkę, potem dopalacze i tak jakoś wyszło… Chciałam zrobić prawo jazdy, rodzice zapisali mnie na kurs. Pewnie, gdyby wiedzieli, że biorę, nigdy by się na to nie zgodzili. Gdyby wiedzieli… Po zajęciach teoretycznych z przepisów o ruchu drogowym, wsiadłam za kierownicę. Najpierw plac a po kilku godzinach spędzonych na ćwiczeniu manewrów wyjechałam z instruktorem na „miasto”. Oczywiście jazda nie była „na trzeźwo”. Brałam wtedy </a:t>
            </a:r>
            <a:r>
              <a:rPr lang="pl-PL" dirty="0" err="1" smtClean="0"/>
              <a:t>pseudoefedrynę</a:t>
            </a:r>
            <a:r>
              <a:rPr lang="pl-PL" dirty="0" smtClean="0"/>
              <a:t>, po której miałam lęki i wielkie obawy o wszystko. Na którejś jeździe z instruktorem, będąc pod wpływem </a:t>
            </a:r>
            <a:r>
              <a:rPr lang="pl-PL" dirty="0" err="1" smtClean="0"/>
              <a:t>pseudoefedryny</a:t>
            </a:r>
            <a:r>
              <a:rPr lang="pl-PL" dirty="0" smtClean="0"/>
              <a:t>, moje napięcie, stres i lęk nią wywołany sprawił, że prawie doprowadziłam do wypadku. Gdyby nie instruktor, który nacisnął hamulec, przejechałabym matkę z dzieckiem na pasach… Zdałam prawo jazdy za 3 razem. Nie przestałam brać, próbowałam kolejnych narkotyków. Prowadząc po heroinie miałam bardzo spowolnione reakcje. Kilkukrotnie przejeżdżałam na czerwonym świetle i orientowałam się dopiero po minięciu skrzyżowania. Kiedyś wyjeżdżałam z kolegą z bramy. Wyjechaliśmy na drogę z pierwszeństwem i… usnęłam za kierownicą. Kobieta uderzyła w bok mojego samochodu. Na szczęście nikomu nic się nie stało. Jeździłam również po dopalaczach. Byłam wtedy nieobliczalna. Liczyła się tylko prędkość i adrenalina związana z szybką jazdą.</a:t>
            </a:r>
          </a:p>
          <a:p>
            <a:pPr fontAlgn="base">
              <a:buNone/>
            </a:pPr>
            <a:r>
              <a:rPr lang="pl-PL" dirty="0" smtClean="0"/>
              <a:t>      Cieszę </a:t>
            </a:r>
            <a:r>
              <a:rPr lang="pl-PL" dirty="0" smtClean="0"/>
              <a:t>się, że dzięki Bogu żyję. Jestem już po odwyku. Zaczęłam leczenie w ośrodku</a:t>
            </a:r>
            <a:r>
              <a:rPr lang="pl-PL" dirty="0" smtClean="0"/>
              <a:t>. </a:t>
            </a:r>
          </a:p>
          <a:p>
            <a:pPr fontAlgn="base"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pl-PL" dirty="0" smtClean="0"/>
              <a:t>Oskar, lat 19. Dopalacze </a:t>
            </a:r>
            <a:r>
              <a:rPr lang="pl-PL" dirty="0" smtClean="0"/>
              <a:t>spróbowałem w wieku 15 lat, po raz pierwszy nie zrobiło to na mnie szczególnego wrażenia, wcześniej paliłem trawę.</a:t>
            </a:r>
          </a:p>
          <a:p>
            <a:pPr fontAlgn="base">
              <a:buNone/>
            </a:pPr>
            <a:r>
              <a:rPr lang="pl-PL" dirty="0" smtClean="0"/>
              <a:t>     Pisząc </a:t>
            </a:r>
            <a:r>
              <a:rPr lang="pl-PL" dirty="0" smtClean="0"/>
              <a:t>„dopalacze” mam na myśli syntetyczne </a:t>
            </a:r>
            <a:r>
              <a:rPr lang="pl-PL" dirty="0" err="1" smtClean="0"/>
              <a:t>cannabinole</a:t>
            </a:r>
            <a:r>
              <a:rPr lang="pl-PL" dirty="0" smtClean="0"/>
              <a:t>. Każdy narkotyk ma swoje lustrzane odbicie w dopalaczach. Według mnie dopalacze niczym się nie różnią od narkotyków poza tym, że są legalne i jeszcze nie wiadomo jakie szkody w organizmie mogą spowodować. Dopalacze mają to do siebie że efekt „odurzenia” trwa krótko i co chwile (pół godziny) trzeba dopalać, aby pożądany efekt się utrzymywał. W przypadku dopalaczy tych, które się pali jest tak, że na początku jest jak po marihuanie, ale po 2-3 dopaleniach człowiek się męczy, ma poczucie wyczerpania, idzie spać, budzi się co pół godziny, żeby znowu dopalić. Człowiek w ciągu na tym szajsie przestaje być człowiekiem, staje się „Żywym Trupem”. Najgorsze jest to że nie można przestać, a potem strach, popaprane </a:t>
            </a:r>
            <a:r>
              <a:rPr lang="pl-PL" dirty="0" err="1" smtClean="0"/>
              <a:t>myśli…może</a:t>
            </a:r>
            <a:r>
              <a:rPr lang="pl-PL" dirty="0" smtClean="0"/>
              <a:t> pójść się wyhuśtać. Pierwszy raz od 7 miesięcy jestem czysty… może nauczę się żyć normalnie.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20160127_111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3648" y="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Statystyki – skala problemu 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www.youtube.com/watch?v=oYCnk0W1gGE</a:t>
            </a:r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www.youtube.com/watch?v=zd3q_SdvNHU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są dopalacze?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   „</a:t>
            </a:r>
            <a:r>
              <a:rPr lang="pl-PL" dirty="0" smtClean="0"/>
              <a:t>Dopalacze” – czyli nowe narkotyki – to produkty o zróżnicowanym składzie, które łączy jedna wspólna cecha: zawierają substancje psychoaktywne działające na układ nerwowy człowieka w podobny sposób do dotychczas znanych narkotyków</a:t>
            </a:r>
            <a:r>
              <a:rPr lang="pl-PL" dirty="0" smtClean="0"/>
              <a:t>. </a:t>
            </a:r>
            <a:r>
              <a:rPr lang="pl-PL" dirty="0" smtClean="0"/>
              <a:t>„Dopalacze” zawierają niezwykle groźne substancje dla zdrowia i życia osoby, która je zażyje. Mimo tego, że na ich opakowaniach widnieje napis: „Produkt nie jest przeznaczony do spożycia”, właśnie z taką intencją jest sprzedawany</a:t>
            </a:r>
            <a:r>
              <a:rPr lang="pl-PL" dirty="0" smtClean="0"/>
              <a:t>. </a:t>
            </a:r>
            <a:r>
              <a:rPr lang="pl-PL" dirty="0" smtClean="0"/>
              <a:t>Większość „dopalaczy” charakteryzuje się tym, że już w niewielkich dawkach działają na ośrodkowy układ </a:t>
            </a:r>
            <a:r>
              <a:rPr lang="pl-PL" dirty="0" smtClean="0"/>
              <a:t>nerwowy. </a:t>
            </a:r>
            <a:r>
              <a:rPr lang="pl-PL" dirty="0" smtClean="0"/>
              <a:t>Dlatego bardzo łatwo można je przedawkować, co prowadzi do poważnych konsekwencji dla zdrowia fizycznego i psychicznego, a nawet śmierci.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Dopalacze o działaniu pobudzającym: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Reklamowane jako poprawiające nastrój, zwiększające energię.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W rzeczywistości wywołują: </a:t>
            </a:r>
            <a:r>
              <a:rPr lang="pl-PL" b="1" u="sng" dirty="0" smtClean="0"/>
              <a:t>zaburzenia pracy serca, zaburzenia neurologiczne, halucynacje i urojenia.</a:t>
            </a:r>
          </a:p>
          <a:p>
            <a:pPr>
              <a:buNone/>
            </a:pPr>
            <a:r>
              <a:rPr lang="pl-PL" b="1" u="sng" dirty="0" smtClean="0"/>
              <a:t> 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Występują w postaci </a:t>
            </a:r>
            <a:r>
              <a:rPr lang="pl-PL" b="1" u="sng" dirty="0" smtClean="0"/>
              <a:t>proszku, kryształków, czasem pigułek. </a:t>
            </a:r>
          </a:p>
          <a:p>
            <a:pPr>
              <a:buNone/>
            </a:pPr>
            <a:r>
              <a:rPr lang="pl-PL" b="1" u="sng" dirty="0" smtClean="0"/>
              <a:t>    </a:t>
            </a:r>
            <a:endParaRPr lang="pl-PL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Dopalacze o działaniu halucynogennym: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Reklamowane jako dające niesamowite doznania.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W rzeczywistości wywołują: </a:t>
            </a:r>
            <a:r>
              <a:rPr lang="pl-PL" b="1" u="sng" dirty="0" smtClean="0"/>
              <a:t>nudności, bezsenność, lęk i panikę, halucynacje i urojenia, utratę kontroli nad zachowaniem.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Występują w postaci: </a:t>
            </a:r>
            <a:r>
              <a:rPr lang="pl-PL" b="1" u="sng" dirty="0" smtClean="0"/>
              <a:t>nasączonych kawałków papieru, czasem płynu. </a:t>
            </a:r>
            <a:endParaRPr lang="pl-PL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Dopalacze o działaniu zbliżonym do marihuany: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Reklamowane jako wprawiające w dobry nastrój, odprężające, rozluźniające.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W rzeczywistości wywołują: </a:t>
            </a:r>
            <a:r>
              <a:rPr lang="pl-PL" b="1" u="sng" dirty="0" smtClean="0"/>
              <a:t>wymioty, nerwowość, ból w klatce piersiowej, drgawki, utratę przytomności.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Występują w postaci </a:t>
            </a:r>
            <a:r>
              <a:rPr lang="pl-PL" b="1" u="sng" dirty="0" smtClean="0"/>
              <a:t>proszku, mieszanki ziołowej. </a:t>
            </a:r>
            <a:endParaRPr lang="pl-PL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rozpoznać, że dziecko bierze dopalacze?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Tx/>
              <a:buChar char="-"/>
            </a:pPr>
            <a:r>
              <a:rPr lang="pl-PL" sz="5100" dirty="0" smtClean="0"/>
              <a:t>huśtawka </a:t>
            </a:r>
            <a:r>
              <a:rPr lang="pl-PL" sz="5100" dirty="0" smtClean="0"/>
              <a:t>nastrojów - na przemian ożywienie i ospałość</a:t>
            </a:r>
            <a:r>
              <a:rPr lang="pl-PL" sz="5100" dirty="0" smtClean="0"/>
              <a:t>,</a:t>
            </a:r>
          </a:p>
          <a:p>
            <a:pPr>
              <a:buFontTx/>
              <a:buChar char="-"/>
            </a:pPr>
            <a:r>
              <a:rPr lang="pl-PL" sz="5100" dirty="0" smtClean="0"/>
              <a:t>nadmierny </a:t>
            </a:r>
            <a:r>
              <a:rPr lang="pl-PL" sz="5100" dirty="0" smtClean="0"/>
              <a:t>apetyt lub brak apetytu</a:t>
            </a:r>
            <a:r>
              <a:rPr lang="pl-PL" sz="5100" dirty="0" smtClean="0"/>
              <a:t>,</a:t>
            </a:r>
          </a:p>
          <a:p>
            <a:pPr>
              <a:buFontTx/>
              <a:buChar char="-"/>
            </a:pPr>
            <a:r>
              <a:rPr lang="pl-PL" sz="5100" dirty="0" smtClean="0"/>
              <a:t>porzucenie </a:t>
            </a:r>
            <a:r>
              <a:rPr lang="pl-PL" sz="5100" dirty="0" smtClean="0"/>
              <a:t>dotychczasowych zainteresowań</a:t>
            </a:r>
            <a:r>
              <a:rPr lang="pl-PL" sz="5100" dirty="0" smtClean="0"/>
              <a:t>,</a:t>
            </a:r>
          </a:p>
          <a:p>
            <a:pPr>
              <a:buFontTx/>
              <a:buChar char="-"/>
            </a:pPr>
            <a:r>
              <a:rPr lang="pl-PL" sz="5100" dirty="0" smtClean="0"/>
              <a:t>kłopoty </a:t>
            </a:r>
            <a:r>
              <a:rPr lang="pl-PL" sz="5100" dirty="0" smtClean="0"/>
              <a:t>w szkole (słabsze oceny, konflikty z nauczycielami, wagary</a:t>
            </a:r>
            <a:r>
              <a:rPr lang="pl-PL" sz="5100" dirty="0" smtClean="0"/>
              <a:t>),</a:t>
            </a:r>
          </a:p>
          <a:p>
            <a:pPr>
              <a:buFontTx/>
              <a:buChar char="-"/>
            </a:pPr>
            <a:r>
              <a:rPr lang="pl-PL" sz="5100" dirty="0" smtClean="0"/>
              <a:t>izolowanie </a:t>
            </a:r>
            <a:r>
              <a:rPr lang="pl-PL" sz="5100" dirty="0" smtClean="0"/>
              <a:t>się od innych domowników</a:t>
            </a:r>
            <a:r>
              <a:rPr lang="pl-PL" sz="5100" dirty="0" smtClean="0"/>
              <a:t>,</a:t>
            </a:r>
          </a:p>
          <a:p>
            <a:pPr>
              <a:buFontTx/>
              <a:buChar char="-"/>
            </a:pPr>
            <a:r>
              <a:rPr lang="pl-PL" sz="5100" dirty="0" smtClean="0"/>
              <a:t>zamykanie </a:t>
            </a:r>
            <a:r>
              <a:rPr lang="pl-PL" sz="5100" dirty="0" smtClean="0"/>
              <a:t>się w pokoju</a:t>
            </a:r>
            <a:r>
              <a:rPr lang="pl-PL" sz="5100" dirty="0" smtClean="0"/>
              <a:t>,</a:t>
            </a:r>
          </a:p>
          <a:p>
            <a:pPr>
              <a:buFontTx/>
              <a:buChar char="-"/>
            </a:pPr>
            <a:r>
              <a:rPr lang="pl-PL" sz="5100" dirty="0" smtClean="0"/>
              <a:t>niechęć </a:t>
            </a:r>
            <a:r>
              <a:rPr lang="pl-PL" sz="5100" dirty="0" smtClean="0"/>
              <a:t>do rozmów</a:t>
            </a:r>
            <a:r>
              <a:rPr lang="pl-PL" sz="5100" dirty="0" smtClean="0"/>
              <a:t>,</a:t>
            </a:r>
          </a:p>
          <a:p>
            <a:pPr>
              <a:buFontTx/>
              <a:buChar char="-"/>
            </a:pPr>
            <a:r>
              <a:rPr lang="pl-PL" sz="5100" dirty="0" smtClean="0"/>
              <a:t>zamykanie swojego pokoju na klucz</a:t>
            </a:r>
            <a:r>
              <a:rPr lang="pl-PL" sz="5100" dirty="0" smtClean="0"/>
              <a:t>,</a:t>
            </a:r>
          </a:p>
          <a:p>
            <a:pPr>
              <a:buFontTx/>
              <a:buChar char="-"/>
            </a:pPr>
            <a:r>
              <a:rPr lang="pl-PL" sz="5100" dirty="0" smtClean="0"/>
              <a:t>akcentowanie </a:t>
            </a:r>
            <a:r>
              <a:rPr lang="pl-PL" sz="5100" dirty="0" smtClean="0"/>
              <a:t>potrzeby prywatności,</a:t>
            </a:r>
            <a:br>
              <a:rPr lang="pl-PL" sz="51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pl-PL" dirty="0" smtClean="0"/>
              <a:t>częste </a:t>
            </a:r>
            <a:r>
              <a:rPr lang="pl-PL" dirty="0" smtClean="0"/>
              <a:t>wietrzenie pokoju, używanie kadzidełek i odświeżaczy powietrza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pozytywne </a:t>
            </a:r>
            <a:r>
              <a:rPr lang="pl-PL" dirty="0" smtClean="0"/>
              <a:t>wypowiadanie się o narkotykach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zmiana </a:t>
            </a:r>
            <a:r>
              <a:rPr lang="pl-PL" dirty="0" smtClean="0"/>
              <a:t>grona przyjaciół, zwłaszcza na starszych od siebie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krótkie </a:t>
            </a:r>
            <a:r>
              <a:rPr lang="pl-PL" dirty="0" smtClean="0"/>
              <a:t>rozmowy telefoniczne prowadzone półsłówkami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późne </a:t>
            </a:r>
            <a:r>
              <a:rPr lang="pl-PL" dirty="0" smtClean="0"/>
              <a:t>powroty lub nagłe wyjścia z domu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bunt, łamanie </a:t>
            </a:r>
            <a:r>
              <a:rPr lang="pl-PL" dirty="0" smtClean="0"/>
              <a:t>obowiązujących w domu zasad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kłamstwa,</a:t>
            </a:r>
          </a:p>
          <a:p>
            <a:pPr>
              <a:buFontTx/>
              <a:buChar char="-"/>
            </a:pPr>
            <a:r>
              <a:rPr lang="pl-PL" dirty="0" smtClean="0"/>
              <a:t>wynoszenie </a:t>
            </a:r>
            <a:r>
              <a:rPr lang="pl-PL" dirty="0" smtClean="0"/>
              <a:t>wartościowych przedmiotów z domu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kłopoty </a:t>
            </a:r>
            <a:r>
              <a:rPr lang="pl-PL" dirty="0" smtClean="0"/>
              <a:t>z koncentracją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zmiany </a:t>
            </a:r>
            <a:r>
              <a:rPr lang="pl-PL" dirty="0" smtClean="0"/>
              <a:t>w porach spania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nadmierne </a:t>
            </a:r>
            <a:r>
              <a:rPr lang="pl-PL" dirty="0" smtClean="0"/>
              <a:t>reakcje na krytykę lub niewielkie nawet niepowodzenia.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Objawy zatrucia dopalaczami: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dirty="0" smtClean="0"/>
              <a:t>n</a:t>
            </a:r>
            <a:r>
              <a:rPr lang="pl-PL" dirty="0" smtClean="0"/>
              <a:t>agły wzrost temperatury ciała,</a:t>
            </a:r>
          </a:p>
          <a:p>
            <a:pPr>
              <a:buFontTx/>
              <a:buChar char="-"/>
            </a:pPr>
            <a:r>
              <a:rPr lang="pl-PL" dirty="0" smtClean="0"/>
              <a:t>n</a:t>
            </a:r>
            <a:r>
              <a:rPr lang="pl-PL" dirty="0" smtClean="0"/>
              <a:t>admierna wesołość lub przygnębienie,</a:t>
            </a:r>
          </a:p>
          <a:p>
            <a:pPr>
              <a:buFontTx/>
              <a:buChar char="-"/>
            </a:pPr>
            <a:r>
              <a:rPr lang="pl-PL" dirty="0" smtClean="0"/>
              <a:t>w</a:t>
            </a:r>
            <a:r>
              <a:rPr lang="pl-PL" dirty="0" smtClean="0"/>
              <a:t>ymioty i nudności,</a:t>
            </a:r>
          </a:p>
          <a:p>
            <a:pPr>
              <a:buFontTx/>
              <a:buChar char="-"/>
            </a:pPr>
            <a:r>
              <a:rPr lang="pl-PL" dirty="0" smtClean="0"/>
              <a:t>pobudzenie psychoruchowe – bezsenność, przypływ sił i energii,</a:t>
            </a:r>
          </a:p>
          <a:p>
            <a:pPr>
              <a:buFontTx/>
              <a:buChar char="-"/>
            </a:pPr>
            <a:r>
              <a:rPr lang="pl-PL" dirty="0" smtClean="0"/>
              <a:t>„plątanie się” języka, bełkotliwa, powolna mowa, </a:t>
            </a:r>
          </a:p>
          <a:p>
            <a:pPr>
              <a:buFontTx/>
              <a:buChar char="-"/>
            </a:pPr>
            <a:r>
              <a:rPr lang="pl-PL" dirty="0" smtClean="0"/>
              <a:t>w</a:t>
            </a:r>
            <a:r>
              <a:rPr lang="pl-PL" dirty="0" smtClean="0"/>
              <a:t> ostrym przypadku zatrucia brak kontroli nad potrzebami fizjologicznymi,</a:t>
            </a:r>
          </a:p>
          <a:p>
            <a:pPr>
              <a:buFontTx/>
              <a:buChar char="-"/>
            </a:pPr>
            <a:r>
              <a:rPr lang="pl-PL" dirty="0" smtClean="0"/>
              <a:t>a</a:t>
            </a:r>
            <a:r>
              <a:rPr lang="pl-PL" dirty="0" smtClean="0"/>
              <a:t>gresywne zachowanie,</a:t>
            </a:r>
          </a:p>
          <a:p>
            <a:pPr>
              <a:buFontTx/>
              <a:buChar char="-"/>
            </a:pPr>
            <a:r>
              <a:rPr lang="pl-PL" dirty="0" smtClean="0"/>
              <a:t>p</a:t>
            </a:r>
            <a:r>
              <a:rPr lang="pl-PL" dirty="0" smtClean="0"/>
              <a:t>rzyspieszona akcja serca.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1114</Words>
  <Application>Microsoft Office PowerPoint</Application>
  <PresentationFormat>Pokaz na ekranie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Przepływ</vt:lpstr>
      <vt:lpstr>Czy moje dziecko bierze dopalacze? </vt:lpstr>
      <vt:lpstr>Slajd 2</vt:lpstr>
      <vt:lpstr>Co to są dopalacze? </vt:lpstr>
      <vt:lpstr>Dopalacze o działaniu pobudzającym: </vt:lpstr>
      <vt:lpstr>Dopalacze o działaniu halucynogennym:</vt:lpstr>
      <vt:lpstr>Dopalacze o działaniu zbliżonym do marihuany: </vt:lpstr>
      <vt:lpstr>Jak rozpoznać, że dziecko bierze dopalacze? </vt:lpstr>
      <vt:lpstr>Slajd 8</vt:lpstr>
      <vt:lpstr>Objawy zatrucia dopalaczami:</vt:lpstr>
      <vt:lpstr>Co robić? Jak pomóc?</vt:lpstr>
      <vt:lpstr>Co robić jeśli dziecko zatacza się, masz wrażenie, że zaraz zemdleje, zasypia, ale oddycha ? </vt:lpstr>
      <vt:lpstr>Co zrobić kiedy dziecko traci przytomność i nie oddycha?</vt:lpstr>
      <vt:lpstr>Gdzie szukać pomocy? </vt:lpstr>
      <vt:lpstr>Slajd 14</vt:lpstr>
      <vt:lpstr>Slajd 15</vt:lpstr>
      <vt:lpstr>Slajd 16</vt:lpstr>
      <vt:lpstr>Slajd 17</vt:lpstr>
      <vt:lpstr>Kilka słów młodzieży……. Jak się zaczęło….. 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moje dziecko bierze dopalacze?</dc:title>
  <dc:creator>Justynka</dc:creator>
  <cp:lastModifiedBy>Justynka</cp:lastModifiedBy>
  <cp:revision>18</cp:revision>
  <dcterms:created xsi:type="dcterms:W3CDTF">2016-01-27T10:20:19Z</dcterms:created>
  <dcterms:modified xsi:type="dcterms:W3CDTF">2016-01-27T13:18:58Z</dcterms:modified>
</cp:coreProperties>
</file>