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4" r:id="rId6"/>
    <p:sldId id="258" r:id="rId7"/>
    <p:sldId id="262" r:id="rId8"/>
    <p:sldId id="266" r:id="rId9"/>
    <p:sldId id="267" r:id="rId10"/>
    <p:sldId id="268" r:id="rId11"/>
    <p:sldId id="269" r:id="rId12"/>
    <p:sldId id="277" r:id="rId13"/>
    <p:sldId id="263" r:id="rId14"/>
    <p:sldId id="273" r:id="rId15"/>
    <p:sldId id="274" r:id="rId16"/>
    <p:sldId id="270" r:id="rId17"/>
    <p:sldId id="271" r:id="rId18"/>
    <p:sldId id="275" r:id="rId19"/>
    <p:sldId id="276" r:id="rId20"/>
    <p:sldId id="272" r:id="rId21"/>
    <p:sldId id="281" r:id="rId22"/>
    <p:sldId id="259" r:id="rId23"/>
    <p:sldId id="278" r:id="rId24"/>
    <p:sldId id="282" r:id="rId25"/>
    <p:sldId id="283" r:id="rId26"/>
    <p:sldId id="279" r:id="rId27"/>
    <p:sldId id="284" r:id="rId28"/>
    <p:sldId id="287" r:id="rId29"/>
    <p:sldId id="285" r:id="rId30"/>
    <p:sldId id="286" r:id="rId31"/>
    <p:sldId id="280" r:id="rId32"/>
    <p:sldId id="288" r:id="rId33"/>
    <p:sldId id="289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C55B-0EB6-46F9-886C-1B0AC71C3A0E}" type="datetimeFigureOut">
              <a:rPr lang="pl-PL" smtClean="0"/>
              <a:t>02.05.2023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79088C-959F-4BAA-984E-00A8BBC4DFBA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C55B-0EB6-46F9-886C-1B0AC71C3A0E}" type="datetimeFigureOut">
              <a:rPr lang="pl-PL" smtClean="0"/>
              <a:t>02.05.2023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088C-959F-4BAA-984E-00A8BBC4DFB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C55B-0EB6-46F9-886C-1B0AC71C3A0E}" type="datetimeFigureOut">
              <a:rPr lang="pl-PL" smtClean="0"/>
              <a:t>02.05.2023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088C-959F-4BAA-984E-00A8BBC4DFB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FCC55B-0EB6-46F9-886C-1B0AC71C3A0E}" type="datetimeFigureOut">
              <a:rPr lang="pl-PL" smtClean="0"/>
              <a:t>02.05.2023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479088C-959F-4BAA-984E-00A8BBC4DFBA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C55B-0EB6-46F9-886C-1B0AC71C3A0E}" type="datetimeFigureOut">
              <a:rPr lang="pl-PL" smtClean="0"/>
              <a:t>02.05.2023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088C-959F-4BAA-984E-00A8BBC4DFBA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C55B-0EB6-46F9-886C-1B0AC71C3A0E}" type="datetimeFigureOut">
              <a:rPr lang="pl-PL" smtClean="0"/>
              <a:t>02.05.2023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088C-959F-4BAA-984E-00A8BBC4DFBA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088C-959F-4BAA-984E-00A8BBC4DFB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C55B-0EB6-46F9-886C-1B0AC71C3A0E}" type="datetimeFigureOut">
              <a:rPr lang="pl-PL" smtClean="0"/>
              <a:t>02.05.2023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C55B-0EB6-46F9-886C-1B0AC71C3A0E}" type="datetimeFigureOut">
              <a:rPr lang="pl-PL" smtClean="0"/>
              <a:t>02.05.2023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088C-959F-4BAA-984E-00A8BBC4DFBA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C55B-0EB6-46F9-886C-1B0AC71C3A0E}" type="datetimeFigureOut">
              <a:rPr lang="pl-PL" smtClean="0"/>
              <a:t>02.05.2023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088C-959F-4BAA-984E-00A8BBC4DFB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FCC55B-0EB6-46F9-886C-1B0AC71C3A0E}" type="datetimeFigureOut">
              <a:rPr lang="pl-PL" smtClean="0"/>
              <a:t>02.05.2023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79088C-959F-4BAA-984E-00A8BBC4DFBA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C55B-0EB6-46F9-886C-1B0AC71C3A0E}" type="datetimeFigureOut">
              <a:rPr lang="pl-PL" smtClean="0"/>
              <a:t>02.05.2023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79088C-959F-4BAA-984E-00A8BBC4DFBA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FCC55B-0EB6-46F9-886C-1B0AC71C3A0E}" type="datetimeFigureOut">
              <a:rPr lang="pl-PL" smtClean="0"/>
              <a:t>02.05.2023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479088C-959F-4BAA-984E-00A8BBC4DFBA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Polacy wobec Holokaustu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396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1149753"/>
          </a:xfrm>
        </p:spPr>
        <p:txBody>
          <a:bodyPr/>
          <a:lstStyle/>
          <a:p>
            <a:pPr algn="just"/>
            <a:r>
              <a:rPr lang="pl-PL" dirty="0" smtClean="0"/>
              <a:t>Mordowanie ludności żydowskiej przez specjalne oddziały SS.</a:t>
            </a:r>
            <a:endParaRPr lang="pl-PL" dirty="0"/>
          </a:p>
        </p:txBody>
      </p:sp>
      <p:pic>
        <p:nvPicPr>
          <p:cNvPr id="819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7"/>
            <a:ext cx="6984776" cy="465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0" y="6246302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solidFill>
                  <a:schemeClr val="bg1"/>
                </a:solidFill>
              </a:rPr>
              <a:t>ź</a:t>
            </a:r>
            <a:r>
              <a:rPr lang="pl-PL" sz="1600" dirty="0" smtClean="0">
                <a:solidFill>
                  <a:schemeClr val="bg1"/>
                </a:solidFill>
              </a:rPr>
              <a:t>ródło: https://pl.wikipedia.org/wiki/Schutzstaffel#/media/Plik:Flag_of_the_Schutzstaffel.svg (dostęp: 02.05.2023 r.)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8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777208"/>
          </a:xfrm>
        </p:spPr>
        <p:txBody>
          <a:bodyPr/>
          <a:lstStyle/>
          <a:p>
            <a:pPr algn="just"/>
            <a:r>
              <a:rPr lang="pl-PL" dirty="0" smtClean="0"/>
              <a:t>Choć skala popełnianych przez Niemców zbrodni była olbrzymia, to uznali dotychczasowe działania za mało efektywne. Z tego względu na konferencji w </a:t>
            </a:r>
            <a:r>
              <a:rPr lang="pl-PL" dirty="0" err="1" smtClean="0"/>
              <a:t>Wannsee</a:t>
            </a:r>
            <a:r>
              <a:rPr lang="pl-PL" dirty="0" smtClean="0"/>
              <a:t>, która miała miejsce w styczniu 1942 roku, podjęli decyzję o „ostatecznym rozwiązaniu kwestii żydowskiej”. W praktyce </a:t>
            </a:r>
            <a:r>
              <a:rPr lang="pl-PL" dirty="0"/>
              <a:t>o</a:t>
            </a:r>
            <a:r>
              <a:rPr lang="pl-PL" dirty="0" smtClean="0"/>
              <a:t>znaczało to całkowitą eksterminację narodu żydowskiego. Tworzono w tym celu obozy zagłady, w których Żydzi byli zabijani </a:t>
            </a:r>
            <a:br>
              <a:rPr lang="pl-PL" dirty="0" smtClean="0"/>
            </a:br>
            <a:r>
              <a:rPr lang="pl-PL" dirty="0" smtClean="0"/>
              <a:t>w komorach gazowych na ogromną skalę.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pl-PL" dirty="0" smtClean="0"/>
              <a:t>Zaostrzenie działań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909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355976" y="1556792"/>
            <a:ext cx="4330824" cy="3849216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just"/>
            <a:r>
              <a:rPr lang="pl-PL" b="1" dirty="0" smtClean="0">
                <a:solidFill>
                  <a:schemeClr val="bg1"/>
                </a:solidFill>
              </a:rPr>
              <a:t>Określenie </a:t>
            </a:r>
            <a:r>
              <a:rPr lang="pl-PL" b="1" dirty="0">
                <a:solidFill>
                  <a:schemeClr val="bg1"/>
                </a:solidFill>
              </a:rPr>
              <a:t>zagłady Żydów dokonanej przez Niemców w czasie </a:t>
            </a:r>
            <a:r>
              <a:rPr lang="pl-PL" b="1" dirty="0" smtClean="0">
                <a:solidFill>
                  <a:schemeClr val="bg1"/>
                </a:solidFill>
              </a:rPr>
              <a:t/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II </a:t>
            </a:r>
            <a:r>
              <a:rPr lang="pl-PL" b="1" dirty="0">
                <a:solidFill>
                  <a:schemeClr val="bg1"/>
                </a:solidFill>
              </a:rPr>
              <a:t>wojny światowej. W jej wyniku śmierć poniosło ok. 6 mln osób narodowości żydowskiej – ich połowę stanowili obywatele polscy.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0336"/>
          </a:xfrm>
        </p:spPr>
        <p:txBody>
          <a:bodyPr/>
          <a:lstStyle/>
          <a:p>
            <a:pPr algn="ctr"/>
            <a:r>
              <a:rPr lang="pl-PL" dirty="0" smtClean="0"/>
              <a:t>Holokaust</a:t>
            </a:r>
            <a:endParaRPr lang="pl-PL" dirty="0"/>
          </a:p>
        </p:txBody>
      </p:sp>
      <p:pic>
        <p:nvPicPr>
          <p:cNvPr id="4" name="Picture 2" descr="Adolf Eichmann – Wikipedia, wolna encyk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123718"/>
            <a:ext cx="3024336" cy="474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83568" y="587727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solidFill>
                  <a:schemeClr val="bg1"/>
                </a:solidFill>
              </a:rPr>
              <a:t>Adolf Eichmann – oficer SS kierujący procesem ludobójstwa.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5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/>
              <a:t>Polacy nie zamierzali biernie przyglądać się działaniom okupanta wobec osób pochodzenia żydowskiego. </a:t>
            </a:r>
            <a:br>
              <a:rPr lang="pl-PL" dirty="0" smtClean="0"/>
            </a:br>
            <a:r>
              <a:rPr lang="pl-PL" dirty="0" smtClean="0"/>
              <a:t>W i1942 roku w strukturach polskiej konspiracji powstała Rada Pomocy Żydom „</a:t>
            </a:r>
            <a:r>
              <a:rPr lang="pl-PL" dirty="0" err="1" smtClean="0"/>
              <a:t>Żegota</a:t>
            </a:r>
            <a:r>
              <a:rPr lang="pl-PL" dirty="0" smtClean="0"/>
              <a:t>”. Jej członkowie: </a:t>
            </a:r>
          </a:p>
          <a:p>
            <a:pPr marL="0" indent="0" algn="just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dostarczali mieszkańcom getta żywności, ubrań, lekarstw.</a:t>
            </a:r>
          </a:p>
          <a:p>
            <a:pPr marL="0" indent="0" algn="just">
              <a:buNone/>
            </a:pPr>
            <a:r>
              <a:rPr lang="pl-PL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organizowali ucieczki z gett.</a:t>
            </a:r>
          </a:p>
          <a:p>
            <a:pPr marL="0" indent="0" algn="just">
              <a:buNone/>
            </a:pPr>
            <a:r>
              <a:rPr lang="pl-PL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pozyskiwali dla uciekinierów kryjówki </a:t>
            </a:r>
            <a:br>
              <a:rPr lang="pl-PL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oraz fałszywe dokumenty.</a:t>
            </a:r>
          </a:p>
          <a:p>
            <a:pPr algn="just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56320"/>
          </a:xfrm>
        </p:spPr>
        <p:txBody>
          <a:bodyPr/>
          <a:lstStyle/>
          <a:p>
            <a:pPr algn="ctr"/>
            <a:r>
              <a:rPr lang="pl-PL" dirty="0" smtClean="0"/>
              <a:t>Opór społeczeństwa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709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f/f0/Tablica_%C5%BBegota_ul._%C5%BBurawia_24.JPG/800px-Tablica_%C5%BBegota_ul._%C5%BBurawia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90" y="1124745"/>
            <a:ext cx="3631829" cy="46805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Znalezione obrazy dla zapytania Rada Pomocy Żydom Żego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051196"/>
            <a:ext cx="3619168" cy="47540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709623" y="188640"/>
            <a:ext cx="77248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Rada Pomocy Żydom „</a:t>
            </a:r>
            <a:r>
              <a:rPr lang="pl-PL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Żegota</a:t>
            </a:r>
            <a:r>
              <a:rPr lang="pl-PL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endParaRPr lang="pl-PL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7" y="6027003"/>
            <a:ext cx="91440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1200" dirty="0">
                <a:solidFill>
                  <a:schemeClr val="bg1"/>
                </a:solidFill>
              </a:rPr>
              <a:t>ź</a:t>
            </a:r>
            <a:r>
              <a:rPr lang="pl-PL" sz="1200" dirty="0" smtClean="0">
                <a:solidFill>
                  <a:schemeClr val="bg1"/>
                </a:solidFill>
              </a:rPr>
              <a:t>ródła:</a:t>
            </a:r>
          </a:p>
          <a:p>
            <a:pPr marL="228600" indent="-228600" algn="just">
              <a:buAutoNum type="arabicPeriod"/>
            </a:pPr>
            <a:r>
              <a:rPr lang="pl-PL" sz="1200" dirty="0" smtClean="0">
                <a:solidFill>
                  <a:schemeClr val="bg1"/>
                </a:solidFill>
              </a:rPr>
              <a:t>https://pl.wikipedia.org/wiki/Rada_Pomocy_%C5%BBydom#/media/Plik:Tablica_%C5%BBegota_ul._%C5%BBurawia_24.JPG (dostęp: 10.04.2022 r.)</a:t>
            </a:r>
          </a:p>
          <a:p>
            <a:pPr marL="228600" indent="-228600" algn="just">
              <a:buAutoNum type="arabicPeriod"/>
            </a:pPr>
            <a:r>
              <a:rPr lang="pl-PL" sz="1200" dirty="0" smtClean="0">
                <a:solidFill>
                  <a:schemeClr val="bg1"/>
                </a:solidFill>
              </a:rPr>
              <a:t>https://ipn.gov.pl/pl/aktualnosci/155597,Krakow-79-rocznica-powolania-Zegoty.html (dostęp: 14/04.2022 r.)</a:t>
            </a:r>
            <a:endParaRPr lang="pl-P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56613" y="188640"/>
            <a:ext cx="80308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Wybrani </a:t>
            </a:r>
            <a:r>
              <a:rPr lang="pl-PL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członkowie „</a:t>
            </a:r>
            <a:r>
              <a:rPr lang="pl-PL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Żegoty</a:t>
            </a:r>
            <a:r>
              <a:rPr lang="pl-PL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endParaRPr lang="pl-PL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 descr="Znalezione obrazy dla zapytania władysław bartoszew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1" y="1196752"/>
            <a:ext cx="2913933" cy="40050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lustrac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633" y="1196751"/>
            <a:ext cx="2940178" cy="39698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3491880" y="5304729"/>
            <a:ext cx="232843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dirty="0" smtClean="0"/>
              <a:t>Zofia Kossak-Szczucka</a:t>
            </a:r>
            <a:endParaRPr lang="pl-PL" dirty="0"/>
          </a:p>
        </p:txBody>
      </p:sp>
      <p:pic>
        <p:nvPicPr>
          <p:cNvPr id="11270" name="Picture 6" descr="Znalezione obrazy dla zapytania Irena Sendlerow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74" y="1196751"/>
            <a:ext cx="3156438" cy="39698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6678603" y="5289645"/>
            <a:ext cx="1908779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dirty="0" smtClean="0"/>
              <a:t>Irena </a:t>
            </a:r>
            <a:r>
              <a:rPr lang="pl-PL" dirty="0" err="1" smtClean="0"/>
              <a:t>Sendlerowa</a:t>
            </a:r>
            <a:endParaRPr lang="pl-PL" dirty="0"/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325540" y="5309018"/>
            <a:ext cx="247647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dirty="0" smtClean="0"/>
              <a:t>Władysław Bartoszewski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0" y="5853251"/>
            <a:ext cx="91440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ź</a:t>
            </a:r>
            <a:r>
              <a:rPr lang="pl-PL" sz="1200" dirty="0" smtClean="0">
                <a:solidFill>
                  <a:schemeClr val="bg1"/>
                </a:solidFill>
              </a:rPr>
              <a:t>ródła:</a:t>
            </a:r>
          </a:p>
          <a:p>
            <a:pPr marL="342900" indent="-342900">
              <a:buAutoNum type="arabicPeriod"/>
            </a:pPr>
            <a:r>
              <a:rPr lang="pl-PL" sz="1200" dirty="0" smtClean="0">
                <a:solidFill>
                  <a:schemeClr val="bg1"/>
                </a:solidFill>
              </a:rPr>
              <a:t>https://pl.wikipedia.org/wiki/W%C5%82adys%C5%82aw_Bartoszewski#/media/Plik:W%C5%82adys%C5%82aw_Bartoszewski_2012.JPG (dostęp: 15.02.2022 r.)</a:t>
            </a:r>
          </a:p>
          <a:p>
            <a:pPr marL="342900" indent="-342900">
              <a:buFontTx/>
              <a:buAutoNum type="arabicPeriod"/>
            </a:pPr>
            <a:r>
              <a:rPr lang="pl-PL" sz="1200" dirty="0" smtClean="0">
                <a:solidFill>
                  <a:schemeClr val="bg1"/>
                </a:solidFill>
              </a:rPr>
              <a:t>https://pl.wikipedia.org/wiki/Zofia_Kossak#/media/Plik:ZOFIA_KOSSAK.jpg </a:t>
            </a:r>
            <a:r>
              <a:rPr lang="pl-PL" sz="1200" dirty="0" smtClean="0">
                <a:solidFill>
                  <a:schemeClr val="bg1"/>
                </a:solidFill>
              </a:rPr>
              <a:t>(dostęp: 15.02.2022 r.)</a:t>
            </a:r>
          </a:p>
          <a:p>
            <a:pPr marL="342900" indent="-342900">
              <a:buFontTx/>
              <a:buAutoNum type="arabicPeriod"/>
            </a:pPr>
            <a:r>
              <a:rPr lang="pl-PL" sz="1200" dirty="0" smtClean="0">
                <a:solidFill>
                  <a:schemeClr val="bg1"/>
                </a:solidFill>
              </a:rPr>
              <a:t>https://pl.wikipedia.org/wiki/Irena_Sendlerowa#/media/Plik:Irena_Sendlerowa_1942.jpg </a:t>
            </a:r>
            <a:r>
              <a:rPr lang="pl-PL" sz="1200" dirty="0" smtClean="0">
                <a:solidFill>
                  <a:schemeClr val="bg1"/>
                </a:solidFill>
              </a:rPr>
              <a:t>(dostęp: 15.02.2022 r.)</a:t>
            </a:r>
          </a:p>
        </p:txBody>
      </p:sp>
    </p:spTree>
    <p:extLst>
      <p:ext uri="{BB962C8B-B14F-4D97-AF65-F5344CB8AC3E}">
        <p14:creationId xmlns:p14="http://schemas.microsoft.com/office/powerpoint/2010/main" val="173970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3347864" y="4620310"/>
            <a:ext cx="2425961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dirty="0" smtClean="0"/>
              <a:t>Irena </a:t>
            </a:r>
            <a:r>
              <a:rPr lang="pl-PL" sz="2400" b="1" dirty="0" err="1" smtClean="0"/>
              <a:t>Sendlerowa</a:t>
            </a:r>
            <a:endParaRPr lang="pl-PL" sz="2400" b="1" dirty="0"/>
          </a:p>
        </p:txBody>
      </p:sp>
      <p:pic>
        <p:nvPicPr>
          <p:cNvPr id="5" name="Picture 6" descr="Znalezione obrazy dla zapytania Irena Sendler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822"/>
            <a:ext cx="3492441" cy="43924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10 lat temu urodziła się Irena Sendlerowa | dzieje.pl - Historia Pols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822"/>
            <a:ext cx="337192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zawartości 1"/>
          <p:cNvSpPr>
            <a:spLocks noGrp="1"/>
          </p:cNvSpPr>
          <p:nvPr>
            <p:ph idx="1"/>
          </p:nvPr>
        </p:nvSpPr>
        <p:spPr>
          <a:xfrm>
            <a:off x="539552" y="4941168"/>
            <a:ext cx="8229600" cy="1298848"/>
          </a:xfrm>
        </p:spPr>
        <p:txBody>
          <a:bodyPr/>
          <a:lstStyle/>
          <a:p>
            <a:pPr algn="just"/>
            <a:r>
              <a:rPr lang="pl-PL" dirty="0" smtClean="0"/>
              <a:t>Członkini Rady Pomocy Żydom „</a:t>
            </a:r>
            <a:r>
              <a:rPr lang="pl-PL" dirty="0" err="1" smtClean="0"/>
              <a:t>Żegota</a:t>
            </a:r>
            <a:r>
              <a:rPr lang="pl-PL" dirty="0" smtClean="0"/>
              <a:t>”. Dzięki jej odwadze i determinacji udało się wydostać z getta </a:t>
            </a:r>
            <a:br>
              <a:rPr lang="pl-PL" dirty="0" smtClean="0"/>
            </a:br>
            <a:r>
              <a:rPr lang="pl-PL" dirty="0" smtClean="0"/>
              <a:t>ok. 2500 dzieci żydowskich. 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ź</a:t>
            </a:r>
            <a:r>
              <a:rPr lang="pl-PL" sz="1200" dirty="0" smtClean="0">
                <a:solidFill>
                  <a:schemeClr val="bg1"/>
                </a:solidFill>
              </a:rPr>
              <a:t>ródła:</a:t>
            </a:r>
          </a:p>
          <a:p>
            <a:pPr marL="342900" indent="-342900" algn="just">
              <a:buFontTx/>
              <a:buAutoNum type="arabicPeriod"/>
            </a:pPr>
            <a:r>
              <a:rPr lang="pl-PL" sz="1200" dirty="0" smtClean="0">
                <a:solidFill>
                  <a:schemeClr val="bg1"/>
                </a:solidFill>
              </a:rPr>
              <a:t>https://pl.wikipedia.org/wiki/Irena_Sendlerowa#/media/Plik:Irena_Sendlerowa_1942.jpg </a:t>
            </a:r>
            <a:r>
              <a:rPr lang="pl-PL" sz="1200" dirty="0" smtClean="0">
                <a:solidFill>
                  <a:schemeClr val="bg1"/>
                </a:solidFill>
              </a:rPr>
              <a:t>(dostęp: 15.02.2022 r.)</a:t>
            </a:r>
          </a:p>
          <a:p>
            <a:pPr marL="342900" indent="-342900" algn="just">
              <a:buFontTx/>
              <a:buAutoNum type="arabicPeriod"/>
            </a:pPr>
            <a:r>
              <a:rPr lang="pl-PL" sz="1200" dirty="0" smtClean="0">
                <a:solidFill>
                  <a:schemeClr val="bg1"/>
                </a:solidFill>
              </a:rPr>
              <a:t>https://dzieje.pl/aktualnosci/110-lat-temu-urodzila-sie-irena-sendlerowa (dostęp: 02.05.2023 r.)</a:t>
            </a:r>
          </a:p>
        </p:txBody>
      </p:sp>
    </p:spTree>
    <p:extLst>
      <p:ext uri="{BB962C8B-B14F-4D97-AF65-F5344CB8AC3E}">
        <p14:creationId xmlns:p14="http://schemas.microsoft.com/office/powerpoint/2010/main" val="265596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065240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Represje okupanta dotyczyły nie tylko Żydów, </a:t>
            </a:r>
            <a:br>
              <a:rPr lang="pl-PL" dirty="0" smtClean="0"/>
            </a:br>
            <a:r>
              <a:rPr lang="pl-PL" dirty="0" smtClean="0"/>
              <a:t>ale również Polaków udzielających im pomocy.  </a:t>
            </a:r>
            <a:br>
              <a:rPr lang="pl-PL" dirty="0" smtClean="0"/>
            </a:br>
            <a:r>
              <a:rPr lang="pl-PL" dirty="0" smtClean="0"/>
              <a:t>Za pomoc osobom pochodzenia żydowskiego obowiązywała kara śmierci. Działania władz niemieckich mogły przybierać również inne formy: konfiskaty mienia, tortur lub tymczasowego aresztowania. To jednak nie zniechęcało Polaków, którzy wyciągali do potrzebujących pomocną dłoń, ryzykując przy tym własnym życiem.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0336"/>
          </a:xfrm>
        </p:spPr>
        <p:txBody>
          <a:bodyPr/>
          <a:lstStyle/>
          <a:p>
            <a:pPr algn="ctr"/>
            <a:r>
              <a:rPr lang="pl-PL" dirty="0" smtClean="0"/>
              <a:t>Niezrównana odwaga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000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193032"/>
          </a:xfrm>
        </p:spPr>
        <p:txBody>
          <a:bodyPr>
            <a:normAutofit fontScale="92500"/>
          </a:bodyPr>
          <a:lstStyle/>
          <a:p>
            <a:pPr algn="just"/>
            <a:r>
              <a:rPr lang="pl-PL" dirty="0"/>
              <a:t>24 marca </a:t>
            </a:r>
            <a:r>
              <a:rPr lang="pl-PL" dirty="0" smtClean="0"/>
              <a:t>obchodzony jest </a:t>
            </a:r>
            <a:r>
              <a:rPr lang="pl-PL" dirty="0"/>
              <a:t>Narodowy Dzień Pamięci Polaków ratujących Żydów pod okupacją niemiecką. Przypada on w 79. rocznicę śmierci członków bohaterskiej rodziny </a:t>
            </a:r>
            <a:r>
              <a:rPr lang="pl-PL" dirty="0" err="1" smtClean="0"/>
              <a:t>Ulmów</a:t>
            </a:r>
            <a:r>
              <a:rPr lang="pl-PL" dirty="0" smtClean="0"/>
              <a:t> z Podkarpacia oraz </a:t>
            </a:r>
            <a:r>
              <a:rPr lang="pl-PL" dirty="0"/>
              <a:t>ukrywanych przez nich Żydów, zamordowanych przez nazistów.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18293"/>
            <a:ext cx="8579296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Narodowy Dzień Pamięci Polaków ratujących Żydów pod okupacją niemiecką</a:t>
            </a:r>
            <a:endParaRPr lang="pl-PL" dirty="0"/>
          </a:p>
        </p:txBody>
      </p:sp>
      <p:pic>
        <p:nvPicPr>
          <p:cNvPr id="3074" name="Picture 2" descr="https://rzeszow.ipn.gov.pl/dokumenty/zalaczniki/86/86-567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07" y="2996952"/>
            <a:ext cx="4536504" cy="340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5886" y="627322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solidFill>
                  <a:schemeClr val="bg1"/>
                </a:solidFill>
              </a:rPr>
              <a:t>ź</a:t>
            </a:r>
            <a:r>
              <a:rPr lang="pl-PL" sz="1600" dirty="0" smtClean="0">
                <a:solidFill>
                  <a:schemeClr val="bg1"/>
                </a:solidFill>
              </a:rPr>
              <a:t>ródło: https://rzeszow.ipn.gov.pl/pl8/aktualnosci/140845,Historia-rodziny-Ulmow-dzien-w-ktorym-ich-zamordowano-zostal-ustanowiony-Narodow.html (dostęp: 02.05.2023 r.)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6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3968" y="1340768"/>
            <a:ext cx="4464496" cy="3528392"/>
          </a:xfrm>
        </p:spPr>
        <p:txBody>
          <a:bodyPr/>
          <a:lstStyle/>
          <a:p>
            <a:pPr algn="just"/>
            <a:r>
              <a:rPr lang="pl-PL" dirty="0" smtClean="0"/>
              <a:t>Mieszkańcy wsi Markowa, którzy zostali rozstrzelani wraz ze swoimi dziećmi </a:t>
            </a:r>
            <a:br>
              <a:rPr lang="pl-PL" dirty="0" smtClean="0"/>
            </a:br>
            <a:r>
              <a:rPr lang="pl-PL" dirty="0" smtClean="0"/>
              <a:t>za ukrywanie ośmiorga Żydów. Dziś są symbolem poświęcenia Polaków, którzy ratowali Żydów przed Holokaustem.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pl-PL" dirty="0" smtClean="0"/>
              <a:t>Józef i Wiktoria </a:t>
            </a:r>
            <a:r>
              <a:rPr lang="pl-PL" dirty="0" err="1" smtClean="0"/>
              <a:t>Ulmowie</a:t>
            </a:r>
            <a:endParaRPr lang="pl-PL" dirty="0"/>
          </a:p>
        </p:txBody>
      </p:sp>
      <p:pic>
        <p:nvPicPr>
          <p:cNvPr id="4098" name="Picture 2" descr="75. rocznica zamordowania Ulmów i ukrywanych przez nic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240360" cy="497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5886" y="627322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solidFill>
                  <a:schemeClr val="bg1"/>
                </a:solidFill>
              </a:rPr>
              <a:t>ź</a:t>
            </a:r>
            <a:r>
              <a:rPr lang="pl-PL" sz="1600" dirty="0" smtClean="0">
                <a:solidFill>
                  <a:schemeClr val="bg1"/>
                </a:solidFill>
              </a:rPr>
              <a:t>ródło: https://dzieje.pl/aktualnosci/rocznica-zamordowania-ulmow-i-ukrywanych-przez-nich-zydow (dostęp: 02.05.2023 r.)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6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419872" y="1412776"/>
            <a:ext cx="5472608" cy="5217368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 smtClean="0"/>
              <a:t>Po przejęciu władzy w Niemczech, Adolf Hitler zamierzał rozprawić się narodem żydowskim. W tym celu bezpodstawnie obarczył Żydów winą za klęskę Niemiec </a:t>
            </a:r>
            <a:br>
              <a:rPr lang="pl-PL" dirty="0" smtClean="0"/>
            </a:br>
            <a:r>
              <a:rPr lang="pl-PL" dirty="0" smtClean="0"/>
              <a:t>w czasie I wojny światowej oraz domniemany upadek kulturalny Europy. Rozpoczęło to falę represji wobec osób pochodzenia żydowskiego i stanowiło zapowiedź późniejszych wydarzeń, które będą mieć miejsce w czasie II wojny światowej.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0336"/>
          </a:xfrm>
        </p:spPr>
        <p:txBody>
          <a:bodyPr/>
          <a:lstStyle/>
          <a:p>
            <a:pPr algn="ctr"/>
            <a:r>
              <a:rPr lang="pl-PL" dirty="0" smtClean="0"/>
              <a:t>Zbrodnicze zamiary</a:t>
            </a:r>
            <a:endParaRPr lang="pl-PL" dirty="0"/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0253"/>
            <a:ext cx="3017745" cy="47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-9354" y="6229049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ź</a:t>
            </a:r>
            <a:r>
              <a:rPr lang="pl-PL" dirty="0" smtClean="0">
                <a:solidFill>
                  <a:schemeClr val="bg1"/>
                </a:solidFill>
              </a:rPr>
              <a:t>ródło: https://pl.wikipedia.org/wiki/Adolf_Hitler#/media/Plik:Bundesarchiv_Bild_183-S33882,_Adolf_Hitler_retouched.jpg (dostęp: 15.05.2022 r.)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0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44008" y="1268760"/>
            <a:ext cx="4176464" cy="54006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„To niezwykle ważne muzeum. Muzeum upamiętniające rodzinę, która w tym miejscu żyła i zginęła, w istocie oddając życie za pomoc drugiemu człowiekowi, swoim współobywatelom, Polakom narodowości żydowskiej, którzy na tej ziemi wraz z nimi mieszkali w czasie, kiedy przyszedł tutaj niemiecki najeźdźca, zajął tę ziemię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zaczął prowadzić swoją zaplanowaną akcję niszczenia narodu żydowskiego, jego eliminacji w sposób bezwzględny, brutalny</a:t>
            </a:r>
            <a:r>
              <a:rPr lang="pl-PL" dirty="0" smtClean="0"/>
              <a:t>”.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0336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Prezydent Andrzej Duda </a:t>
            </a:r>
            <a:r>
              <a:rPr lang="pl-PL" sz="2800" dirty="0"/>
              <a:t>o Muzeum </a:t>
            </a:r>
            <a:r>
              <a:rPr lang="pl-PL" sz="2800" dirty="0"/>
              <a:t>Polaków Ratujących Żydów podczas II wojny światowej im. </a:t>
            </a:r>
            <a:r>
              <a:rPr lang="pl-PL" sz="2800" dirty="0"/>
              <a:t>Rodziny Ulmów.</a:t>
            </a:r>
            <a:endParaRPr lang="pl-PL" sz="2800" dirty="0"/>
          </a:p>
        </p:txBody>
      </p:sp>
      <p:pic>
        <p:nvPicPr>
          <p:cNvPr id="5122" name="Picture 2" descr="Prezydent w Markowej: nasze państwo zawsze stało w obronie wszystkich  swoich obywateli - Biznes i Sty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3"/>
          <a:stretch/>
        </p:blipFill>
        <p:spPr bwMode="auto">
          <a:xfrm>
            <a:off x="384364" y="1556792"/>
            <a:ext cx="429063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0" y="6493217"/>
            <a:ext cx="666023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solidFill>
                  <a:schemeClr val="bg1"/>
                </a:solidFill>
              </a:rPr>
              <a:t>ź</a:t>
            </a:r>
            <a:r>
              <a:rPr lang="pl-PL" sz="1600" dirty="0" smtClean="0">
                <a:solidFill>
                  <a:schemeClr val="bg1"/>
                </a:solidFill>
              </a:rPr>
              <a:t>ródło: https://www.biznesistyl.pl/kraj/23071_.html (dostęp: 02.05.2023 r.)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2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pl-PL" sz="6600" dirty="0" smtClean="0"/>
              <a:t>Wybrane przykłady</a:t>
            </a: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val="9319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83568" y="5229200"/>
            <a:ext cx="8229600" cy="1226840"/>
          </a:xfrm>
        </p:spPr>
        <p:txBody>
          <a:bodyPr/>
          <a:lstStyle/>
          <a:p>
            <a:pPr algn="just"/>
            <a:r>
              <a:rPr lang="pl-PL" dirty="0" smtClean="0"/>
              <a:t>Bronisława i Adam Kowalscy wraz ze swymi dziećmi zostali zamordowani za ukrywanie dwóch Żydów.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pl-PL" dirty="0" smtClean="0"/>
              <a:t>Rodzina Kowalskich</a:t>
            </a:r>
            <a:endParaRPr lang="pl-PL" dirty="0"/>
          </a:p>
        </p:txBody>
      </p:sp>
      <p:pic>
        <p:nvPicPr>
          <p:cNvPr id="6146" name="Picture 2" descr="Rodzina Kowalskich - zginęli ratując Żydów - Historia - polskieradio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50049" cy="398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0" y="6246302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solidFill>
                  <a:schemeClr val="bg1"/>
                </a:solidFill>
              </a:rPr>
              <a:t>ź</a:t>
            </a:r>
            <a:r>
              <a:rPr lang="pl-PL" sz="1600" dirty="0" smtClean="0">
                <a:solidFill>
                  <a:schemeClr val="bg1"/>
                </a:solidFill>
              </a:rPr>
              <a:t>ródło: https://www.polskieradio.pl/39/156/Artykul/2070837,rodzina-kowalskich-zgineli-ratujac-zydow (dostęp: 02.05.2023 r.)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06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008112"/>
          </a:xfrm>
        </p:spPr>
        <p:txBody>
          <a:bodyPr>
            <a:normAutofit fontScale="92500"/>
          </a:bodyPr>
          <a:lstStyle/>
          <a:p>
            <a:pPr algn="just"/>
            <a:r>
              <a:rPr lang="pl-PL" dirty="0" smtClean="0"/>
              <a:t>Łucja i Wincenty </a:t>
            </a:r>
            <a:r>
              <a:rPr lang="pl-PL" dirty="0" err="1" smtClean="0"/>
              <a:t>Barankowie</a:t>
            </a:r>
            <a:r>
              <a:rPr lang="pl-PL" dirty="0" smtClean="0"/>
              <a:t> wraz ze swymi synami zostali rozstrzelani za ukrywanie żydowskiej rodziny </a:t>
            </a:r>
            <a:r>
              <a:rPr lang="pl-PL" dirty="0" err="1" smtClean="0"/>
              <a:t>Gotfriedów</a:t>
            </a:r>
            <a:r>
              <a:rPr lang="pl-PL" dirty="0" smtClean="0"/>
              <a:t>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pl-PL" dirty="0" smtClean="0"/>
              <a:t>Rodzina Baranków</a:t>
            </a:r>
            <a:endParaRPr lang="pl-PL" dirty="0"/>
          </a:p>
        </p:txBody>
      </p:sp>
      <p:pic>
        <p:nvPicPr>
          <p:cNvPr id="7170" name="Picture 2" descr="https://ipn.gov.pl/dokumenty/zalaczniki/1/1-149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/>
          <a:stretch/>
        </p:blipFill>
        <p:spPr bwMode="auto">
          <a:xfrm>
            <a:off x="1907704" y="1052736"/>
            <a:ext cx="5310202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0" y="6246302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solidFill>
                  <a:schemeClr val="bg1"/>
                </a:solidFill>
              </a:rPr>
              <a:t>ź</a:t>
            </a:r>
            <a:r>
              <a:rPr lang="pl-PL" sz="1600" dirty="0" smtClean="0">
                <a:solidFill>
                  <a:schemeClr val="bg1"/>
                </a:solidFill>
              </a:rPr>
              <a:t>ródło: https://ipn.gov.pl/pl/aktualnosci/8359,Obchody-69-rocznicy-zbrodni-na-rodzinie-Barankow-i-ukrywanych-przez-nich-Zydach-.html (dostęp: 02.05.2023 r.)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7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2337048"/>
          </a:xfrm>
        </p:spPr>
        <p:txBody>
          <a:bodyPr>
            <a:normAutofit/>
          </a:bodyPr>
          <a:lstStyle/>
          <a:p>
            <a:pPr algn="just"/>
            <a:r>
              <a:rPr lang="pl-PL" sz="2400" dirty="0" smtClean="0"/>
              <a:t>Małżeństwo zarządzające folwarkiem Leoncin koło Krasiczyna. Za ukrywanie Żydów zostali rozstrzelani i pochowani w zbiorowej mogile. </a:t>
            </a:r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00336"/>
          </a:xfrm>
        </p:spPr>
        <p:txBody>
          <a:bodyPr/>
          <a:lstStyle/>
          <a:p>
            <a:pPr algn="ctr"/>
            <a:r>
              <a:rPr lang="pl-PL" dirty="0" smtClean="0"/>
              <a:t>Franciszka i Stanisław Kurpielowie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93430"/>
            <a:ext cx="3168352" cy="500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0" y="6246302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solidFill>
                  <a:schemeClr val="bg1"/>
                </a:solidFill>
              </a:rPr>
              <a:t>ź</a:t>
            </a:r>
            <a:r>
              <a:rPr lang="pl-PL" sz="1600" dirty="0" smtClean="0">
                <a:solidFill>
                  <a:schemeClr val="bg1"/>
                </a:solidFill>
              </a:rPr>
              <a:t>ródło: https://muzeumulmow.pl/pl/ratujacy/podkarpackie/kurpielowie-franciszka-i-stanislaw/ (dostęp: 02.05.2023 r.)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44008" y="1484784"/>
            <a:ext cx="3898776" cy="1872208"/>
          </a:xfrm>
        </p:spPr>
        <p:txBody>
          <a:bodyPr/>
          <a:lstStyle/>
          <a:p>
            <a:pPr algn="just"/>
            <a:r>
              <a:rPr lang="pl-PL" dirty="0" smtClean="0"/>
              <a:t>Mieszkaniec Grodziska Górnego, który został rozstrzelany za pomoc dwójce Żydów.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pl-PL" dirty="0" smtClean="0"/>
              <a:t>Antoni Majkut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268760"/>
            <a:ext cx="350013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0" y="6246302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solidFill>
                  <a:schemeClr val="bg1"/>
                </a:solidFill>
              </a:rPr>
              <a:t>ź</a:t>
            </a:r>
            <a:r>
              <a:rPr lang="pl-PL" sz="1600" dirty="0" smtClean="0">
                <a:solidFill>
                  <a:schemeClr val="bg1"/>
                </a:solidFill>
              </a:rPr>
              <a:t>ródło: https://histmag.org/Polacy-ratujacy-Zydow-w-czasie-II-wojny-swiatowej-Galeria-20438 (dostęp: 02.05.2023 r.)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4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15647" y="1916832"/>
            <a:ext cx="4680520" cy="1872208"/>
          </a:xfrm>
        </p:spPr>
        <p:txBody>
          <a:bodyPr>
            <a:noAutofit/>
          </a:bodyPr>
          <a:lstStyle/>
          <a:p>
            <a:pPr algn="just"/>
            <a:r>
              <a:rPr lang="pl-PL" sz="2000" dirty="0" smtClean="0"/>
              <a:t>Jeden z najbardziej znanych polskich piosenkarzy w dwudziestoleciu międzywojennym. W swoim mieszkaniu ukrywał trzyosobową  żydowską rodzinę Singerów.</a:t>
            </a: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Mieczysław Fogg</a:t>
            </a:r>
            <a:endParaRPr lang="pl-PL" dirty="0"/>
          </a:p>
        </p:txBody>
      </p:sp>
      <p:pic>
        <p:nvPicPr>
          <p:cNvPr id="10242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672409" cy="471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solidFill>
                  <a:schemeClr val="bg1"/>
                </a:solidFill>
              </a:rPr>
              <a:t>ź</a:t>
            </a:r>
            <a:r>
              <a:rPr lang="pl-PL" sz="1600" dirty="0" smtClean="0">
                <a:solidFill>
                  <a:schemeClr val="bg1"/>
                </a:solidFill>
              </a:rPr>
              <a:t>ródło: https://pl.wikipedia.org/wiki/Mieczys%C5%82aw_Fogg (dostęp: 02.05.2023 r.)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9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779912" y="1480126"/>
            <a:ext cx="4906888" cy="4572000"/>
          </a:xfrm>
        </p:spPr>
        <p:txBody>
          <a:bodyPr>
            <a:noAutofit/>
          </a:bodyPr>
          <a:lstStyle/>
          <a:p>
            <a:pPr algn="just"/>
            <a:r>
              <a:rPr lang="pl-PL" sz="2400" dirty="0" smtClean="0"/>
              <a:t>Proboszcz Kościoła Wszystkich Świętych w Warszawie. Podczas niemieckiej okupacji przemycał do getta żywność i lekarstwa. Podobnie do licznych polskich duchownych, starał się o fałszywe dokumenty dla Żydów i pomagał im się ukrywać. </a:t>
            </a:r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Ksiądz Marceli Godlewski</a:t>
            </a:r>
            <a:endParaRPr lang="pl-PL" dirty="0"/>
          </a:p>
        </p:txBody>
      </p:sp>
      <p:pic>
        <p:nvPicPr>
          <p:cNvPr id="11268" name="Picture 4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0126"/>
            <a:ext cx="2952328" cy="434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solidFill>
                  <a:schemeClr val="bg1"/>
                </a:solidFill>
              </a:rPr>
              <a:t>ź</a:t>
            </a:r>
            <a:r>
              <a:rPr lang="pl-PL" sz="1600" dirty="0" smtClean="0">
                <a:solidFill>
                  <a:schemeClr val="bg1"/>
                </a:solidFill>
              </a:rPr>
              <a:t>ródło: https://pl.wikipedia.org/wiki/Marceli_Godlewski#/media/Plik:Stanis%C5%82aw_Bogacki_-_ks._Marceli_Godlewski.jpg (dostęp: 02.05.2023 r.)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2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/>
              <a:t>Inne formy działań</a:t>
            </a:r>
            <a:endParaRPr lang="pl-PL" sz="7200" dirty="0"/>
          </a:p>
        </p:txBody>
      </p:sp>
    </p:spTree>
    <p:extLst>
      <p:ext uri="{BB962C8B-B14F-4D97-AF65-F5344CB8AC3E}">
        <p14:creationId xmlns:p14="http://schemas.microsoft.com/office/powerpoint/2010/main" val="151608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067944" y="1268760"/>
            <a:ext cx="4618856" cy="51845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 smtClean="0"/>
              <a:t>W celu sprawdzenia sytuacji </a:t>
            </a:r>
            <a:br>
              <a:rPr lang="pl-PL" dirty="0" smtClean="0"/>
            </a:br>
            <a:r>
              <a:rPr lang="pl-PL" dirty="0" smtClean="0"/>
              <a:t>w Auschwitz, dał się schwytać Niemcom pod przybranym imieniem oraz nazwiskiem. Doprowadził do utworzenia siatki konspiracyjnej, która zbierała i przekazywała poza obóz informacje na temat warunków w nim panujących. Po ucieczce sporządził raporty opisujące niemieckie zbrodnie. Jego działania spotkały się </a:t>
            </a:r>
            <a:br>
              <a:rPr lang="pl-PL" dirty="0" smtClean="0"/>
            </a:br>
            <a:r>
              <a:rPr lang="pl-PL" dirty="0" smtClean="0"/>
              <a:t>z brakiem odzewu ze strony alianckich polityków.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pl-PL" dirty="0" smtClean="0"/>
              <a:t>Witold Pilecki</a:t>
            </a:r>
            <a:endParaRPr lang="pl-PL" dirty="0"/>
          </a:p>
        </p:txBody>
      </p:sp>
      <p:pic>
        <p:nvPicPr>
          <p:cNvPr id="4" name="Picture 2" descr="Znalezione obrazy dla zapytania Witold Pilec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40" y="1052736"/>
            <a:ext cx="3259733" cy="51845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solidFill>
                  <a:schemeClr val="bg1"/>
                </a:solidFill>
              </a:rPr>
              <a:t>ź</a:t>
            </a:r>
            <a:r>
              <a:rPr lang="pl-PL" sz="1600" dirty="0" smtClean="0">
                <a:solidFill>
                  <a:schemeClr val="bg1"/>
                </a:solidFill>
              </a:rPr>
              <a:t>ródło: https://pl.wikipedia.org/wiki/Witold_Pilecki#/media/Plik:Witold_Pilecki_in_color.jpg (dostęp: 02.05.2023 r.)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3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3832" y="48436"/>
            <a:ext cx="7596336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bg1"/>
                </a:solidFill>
              </a:rPr>
              <a:t>1935 r. – przyjęcie ustaw norymberskich</a:t>
            </a:r>
            <a:endParaRPr lang="pl-PL" sz="36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C:\Users\Szlwester\Desktop\ustawy norymbersk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41323"/>
            <a:ext cx="4464496" cy="450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07504" y="1196752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dirty="0"/>
              <a:t>Nazwa uchwalonych w 1935 roku w Norymberdze ustaw rasistowskich,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które </a:t>
            </a:r>
            <a:r>
              <a:rPr lang="pl-PL" dirty="0"/>
              <a:t>pozbawiały Żydów większości praw.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0" y="6499465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ź</a:t>
            </a:r>
            <a:r>
              <a:rPr lang="pl-PL" dirty="0" smtClean="0">
                <a:solidFill>
                  <a:schemeClr val="bg1"/>
                </a:solidFill>
              </a:rPr>
              <a:t>ródło: http://lekcja.auschwitz.org/26_pl_rozwoj_naz/sco_20.html (dostęp: 15.04.2023 r.)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8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1353507"/>
            <a:ext cx="4834880" cy="4572000"/>
          </a:xfrm>
        </p:spPr>
        <p:txBody>
          <a:bodyPr/>
          <a:lstStyle/>
          <a:p>
            <a:pPr algn="just"/>
            <a:r>
              <a:rPr lang="pl-PL" dirty="0" smtClean="0"/>
              <a:t>Dwukrotnie przedostał się na teren getta warszawskiego, </a:t>
            </a:r>
            <a:br>
              <a:rPr lang="pl-PL" dirty="0" smtClean="0"/>
            </a:br>
            <a:r>
              <a:rPr lang="pl-PL" dirty="0" smtClean="0"/>
              <a:t>a następnie powiadomił </a:t>
            </a:r>
            <a:br>
              <a:rPr lang="pl-PL" dirty="0" smtClean="0"/>
            </a:br>
            <a:r>
              <a:rPr lang="pl-PL" dirty="0" smtClean="0"/>
              <a:t>o sytuacji polskich Żydów władze Wielkie Brytanii i USA. </a:t>
            </a:r>
            <a:r>
              <a:rPr lang="pl-PL" dirty="0"/>
              <a:t>Jego działania spotkały się </a:t>
            </a:r>
            <a:br>
              <a:rPr lang="pl-PL" dirty="0"/>
            </a:br>
            <a:r>
              <a:rPr lang="pl-PL" dirty="0"/>
              <a:t>z brakiem odzewu ze strony alianckich </a:t>
            </a:r>
            <a:r>
              <a:rPr lang="pl-PL" dirty="0" smtClean="0"/>
              <a:t>polityków.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pl-PL" dirty="0" smtClean="0"/>
              <a:t>Jan Karski</a:t>
            </a:r>
            <a:endParaRPr lang="pl-PL" dirty="0"/>
          </a:p>
        </p:txBody>
      </p:sp>
      <p:pic>
        <p:nvPicPr>
          <p:cNvPr id="4" name="Picture 4" descr="Znalezione obrazy dla zapytania Jan Kar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11" y="1124744"/>
            <a:ext cx="3806275" cy="50295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solidFill>
                  <a:schemeClr val="bg1"/>
                </a:solidFill>
              </a:rPr>
              <a:t>ź</a:t>
            </a:r>
            <a:r>
              <a:rPr lang="pl-PL" sz="1600" dirty="0" smtClean="0">
                <a:solidFill>
                  <a:schemeClr val="bg1"/>
                </a:solidFill>
              </a:rPr>
              <a:t>ródło: https://pl.wikipedia.org/wiki/Jan_Karski#/media/Plik:Jan_Karski__Instytut_w_Rudzie_%C 5%9Al%C4%85skiej.jpg (dostęp: 02.05.2023 r.)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99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2952328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Zasługi Polaków dla narodu żydowskiego nie zostały zapomniane. Od 1963 roku Instytut </a:t>
            </a:r>
            <a:r>
              <a:rPr lang="pl-PL" dirty="0" err="1" smtClean="0"/>
              <a:t>Yad</a:t>
            </a:r>
            <a:r>
              <a:rPr lang="pl-PL" dirty="0" smtClean="0"/>
              <a:t> </a:t>
            </a:r>
            <a:r>
              <a:rPr lang="pl-PL" dirty="0" err="1" smtClean="0"/>
              <a:t>Vashem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 Jerozolimie przyznaje najwyższe izraelskie odznaczenie cywilne tym, którzy bezinteresownie </a:t>
            </a:r>
            <a:br>
              <a:rPr lang="pl-PL" dirty="0" smtClean="0"/>
            </a:br>
            <a:r>
              <a:rPr lang="pl-PL" dirty="0" smtClean="0"/>
              <a:t>i z narażeniem życia nieśli pomoc prześladowanym Żydom podczas II wojny światowej. Do tej pory odznaczonych zostało ponad 7 tysięcy Polaków. 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Pamięć wiecznie żywa</a:t>
            </a:r>
            <a:endParaRPr lang="pl-PL" sz="4400" dirty="0"/>
          </a:p>
        </p:txBody>
      </p:sp>
      <p:pic>
        <p:nvPicPr>
          <p:cNvPr id="12290" name="Picture 2" descr="Jad Waszem – Wikipedia, wolna encyk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3" y="3584827"/>
            <a:ext cx="3647583" cy="238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upload.wikimedia.org/wikipedia/commons/thumb/f/f6/Grodno_Medal_SwNS_01.jpg/800px-Grodno_Medal_SwNS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6" t="53240" r="24631" b="3729"/>
          <a:stretch/>
        </p:blipFill>
        <p:spPr bwMode="auto">
          <a:xfrm>
            <a:off x="5652120" y="3584828"/>
            <a:ext cx="2352145" cy="253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-5266" y="6027003"/>
            <a:ext cx="91440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1200" dirty="0" smtClean="0">
                <a:solidFill>
                  <a:schemeClr val="bg1"/>
                </a:solidFill>
              </a:rPr>
              <a:t>źródła: </a:t>
            </a:r>
          </a:p>
          <a:p>
            <a:pPr marL="342900" indent="-342900" algn="just">
              <a:buAutoNum type="arabicPeriod"/>
            </a:pPr>
            <a:r>
              <a:rPr lang="pl-PL" sz="1200" dirty="0" smtClean="0">
                <a:solidFill>
                  <a:schemeClr val="bg1"/>
                </a:solidFill>
              </a:rPr>
              <a:t>https://pl.wikipedia.org/wiki/Jad_Waszem#/media/Plik:Yad_Vashem_Logo.svg (dostęp: 02.05.2023 r.)</a:t>
            </a:r>
          </a:p>
          <a:p>
            <a:pPr marL="342900" indent="-342900" algn="just">
              <a:buFontTx/>
              <a:buAutoNum type="arabicPeriod"/>
            </a:pPr>
            <a:r>
              <a:rPr lang="pl-PL" sz="1200" dirty="0" smtClean="0">
                <a:solidFill>
                  <a:schemeClr val="bg1"/>
                </a:solidFill>
              </a:rPr>
              <a:t>https://commons.wikimedia.org/wiki/Category:Righteous_Among_the_Nations?uselang=pl#/media/File:Grodno_Medal_SwNS_01.jpg </a:t>
            </a:r>
            <a:r>
              <a:rPr lang="pl-PL" sz="1200" dirty="0" smtClean="0">
                <a:solidFill>
                  <a:schemeClr val="bg1"/>
                </a:solidFill>
              </a:rPr>
              <a:t>(dostęp: 02.05.2023 r.)</a:t>
            </a:r>
          </a:p>
        </p:txBody>
      </p:sp>
    </p:spTree>
    <p:extLst>
      <p:ext uri="{BB962C8B-B14F-4D97-AF65-F5344CB8AC3E}">
        <p14:creationId xmlns:p14="http://schemas.microsoft.com/office/powerpoint/2010/main" val="200966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8840" y="1184692"/>
            <a:ext cx="7992888" cy="5016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solidFill>
                  <a:schemeClr val="bg1"/>
                </a:solidFill>
              </a:rPr>
              <a:t>1</a:t>
            </a:r>
            <a:r>
              <a:rPr lang="pl-PL" sz="1400" dirty="0" smtClean="0">
                <a:solidFill>
                  <a:schemeClr val="bg1"/>
                </a:solidFill>
              </a:rPr>
              <a:t>. </a:t>
            </a:r>
            <a:r>
              <a:rPr lang="pl-PL" sz="1400" i="1" dirty="0" smtClean="0">
                <a:solidFill>
                  <a:schemeClr val="bg1"/>
                </a:solidFill>
              </a:rPr>
              <a:t>Informacje ze strony</a:t>
            </a:r>
            <a:r>
              <a:rPr lang="pl-PL" sz="1400" dirty="0" smtClean="0">
                <a:solidFill>
                  <a:schemeClr val="bg1"/>
                </a:solidFill>
              </a:rPr>
              <a:t>: https://muzeumulmow.pl/pl/historia/ratujacy/ </a:t>
            </a:r>
            <a:r>
              <a:rPr lang="pl-PL" sz="1400" dirty="0">
                <a:solidFill>
                  <a:schemeClr val="bg1"/>
                </a:solidFill>
              </a:rPr>
              <a:t>(dostęp: </a:t>
            </a:r>
            <a:r>
              <a:rPr lang="pl-PL" sz="1400" dirty="0" smtClean="0">
                <a:solidFill>
                  <a:schemeClr val="bg1"/>
                </a:solidFill>
              </a:rPr>
              <a:t>02.05.2023 </a:t>
            </a:r>
            <a:r>
              <a:rPr lang="pl-PL" sz="1400" dirty="0">
                <a:solidFill>
                  <a:schemeClr val="bg1"/>
                </a:solidFill>
              </a:rPr>
              <a:t>r.)</a:t>
            </a:r>
          </a:p>
          <a:p>
            <a:pPr algn="just"/>
            <a:r>
              <a:rPr lang="pl-PL" i="1" dirty="0" smtClean="0">
                <a:solidFill>
                  <a:schemeClr val="bg1"/>
                </a:solidFill>
              </a:rPr>
              <a:t>2</a:t>
            </a:r>
            <a:r>
              <a:rPr lang="pl-PL" sz="1400" i="1" dirty="0" smtClean="0">
                <a:solidFill>
                  <a:schemeClr val="bg1"/>
                </a:solidFill>
              </a:rPr>
              <a:t>. </a:t>
            </a:r>
            <a:r>
              <a:rPr lang="pl-PL" sz="1400" dirty="0" smtClean="0">
                <a:solidFill>
                  <a:schemeClr val="bg1"/>
                </a:solidFill>
              </a:rPr>
              <a:t>Domański Tomasz</a:t>
            </a:r>
            <a:r>
              <a:rPr lang="pl-PL" sz="1400" i="1" dirty="0" smtClean="0">
                <a:solidFill>
                  <a:schemeClr val="bg1"/>
                </a:solidFill>
              </a:rPr>
              <a:t>, </a:t>
            </a:r>
            <a:r>
              <a:rPr lang="pl-PL" sz="1400" i="1" dirty="0">
                <a:solidFill>
                  <a:schemeClr val="bg1"/>
                </a:solidFill>
              </a:rPr>
              <a:t>Polacy ratujący Żydów. Kilka historii odważnych </a:t>
            </a:r>
            <a:r>
              <a:rPr lang="pl-PL" sz="1400" i="1" dirty="0" smtClean="0">
                <a:solidFill>
                  <a:schemeClr val="bg1"/>
                </a:solidFill>
              </a:rPr>
              <a:t>ludzi</a:t>
            </a:r>
            <a:r>
              <a:rPr lang="pl-PL" sz="1400" dirty="0" smtClean="0">
                <a:solidFill>
                  <a:schemeClr val="bg1"/>
                </a:solidFill>
              </a:rPr>
              <a:t>, źródło: https://krakow.ipn.gov.pl/pl4/edukacja/przystanek-historia/94827,Pola cy-ratujacy-Zydow-Kilka-historii-odwaznych-ludzi.html </a:t>
            </a:r>
            <a:r>
              <a:rPr lang="pl-PL" sz="1400" dirty="0">
                <a:solidFill>
                  <a:schemeClr val="bg1"/>
                </a:solidFill>
              </a:rPr>
              <a:t>(dostęp: </a:t>
            </a:r>
            <a:r>
              <a:rPr lang="pl-PL" sz="1400" dirty="0" smtClean="0">
                <a:solidFill>
                  <a:schemeClr val="bg1"/>
                </a:solidFill>
              </a:rPr>
              <a:t>02.05.2023 </a:t>
            </a:r>
            <a:r>
              <a:rPr lang="pl-PL" sz="1400" dirty="0">
                <a:solidFill>
                  <a:schemeClr val="bg1"/>
                </a:solidFill>
              </a:rPr>
              <a:t>r.)</a:t>
            </a:r>
          </a:p>
          <a:p>
            <a:pPr algn="just"/>
            <a:r>
              <a:rPr lang="pl-PL" sz="1400" dirty="0" smtClean="0">
                <a:solidFill>
                  <a:schemeClr val="bg1"/>
                </a:solidFill>
              </a:rPr>
              <a:t>3. </a:t>
            </a:r>
            <a:r>
              <a:rPr lang="pl-PL" sz="1400" dirty="0" smtClean="0">
                <a:solidFill>
                  <a:schemeClr val="bg1"/>
                </a:solidFill>
              </a:rPr>
              <a:t>Czechowski Paweł, </a:t>
            </a:r>
            <a:r>
              <a:rPr lang="pl-PL" sz="1400" i="1" dirty="0" smtClean="0">
                <a:solidFill>
                  <a:schemeClr val="bg1"/>
                </a:solidFill>
              </a:rPr>
              <a:t>Polacy ratujący Żydów w czasie II wojny światowej, </a:t>
            </a:r>
            <a:r>
              <a:rPr lang="pl-PL" sz="1400" dirty="0" smtClean="0">
                <a:solidFill>
                  <a:schemeClr val="bg1"/>
                </a:solidFill>
              </a:rPr>
              <a:t>źródło:</a:t>
            </a:r>
            <a:r>
              <a:rPr lang="pl-PL" sz="1400" i="1" dirty="0" smtClean="0">
                <a:solidFill>
                  <a:schemeClr val="bg1"/>
                </a:solidFill>
              </a:rPr>
              <a:t> </a:t>
            </a:r>
            <a:r>
              <a:rPr lang="pl-PL" sz="1400" dirty="0" smtClean="0">
                <a:solidFill>
                  <a:schemeClr val="bg1"/>
                </a:solidFill>
              </a:rPr>
              <a:t>https://histmag.org/Polacy-ratujacy-Zydow-w-czasie-II-wojny-swiatowej-Galeria-20438 (dostęp: 02.05.2023 r.)</a:t>
            </a:r>
            <a:endParaRPr lang="pl-PL" sz="1400" dirty="0">
              <a:solidFill>
                <a:schemeClr val="bg1"/>
              </a:solidFill>
            </a:endParaRPr>
          </a:p>
          <a:p>
            <a:pPr algn="just"/>
            <a:r>
              <a:rPr lang="pl-PL" sz="1600" dirty="0" smtClean="0">
                <a:solidFill>
                  <a:schemeClr val="bg1"/>
                </a:solidFill>
              </a:rPr>
              <a:t>4.</a:t>
            </a:r>
            <a:r>
              <a:rPr lang="pl-PL" sz="1600" i="1" dirty="0" smtClean="0">
                <a:solidFill>
                  <a:schemeClr val="bg1"/>
                </a:solidFill>
              </a:rPr>
              <a:t> </a:t>
            </a:r>
            <a:r>
              <a:rPr lang="pl-PL" sz="1400" i="1" dirty="0" smtClean="0">
                <a:solidFill>
                  <a:schemeClr val="bg1"/>
                </a:solidFill>
              </a:rPr>
              <a:t>Pomoc Żydom podczas zagłady</a:t>
            </a:r>
            <a:r>
              <a:rPr lang="pl-PL" sz="1400" dirty="0" smtClean="0">
                <a:solidFill>
                  <a:schemeClr val="bg1"/>
                </a:solidFill>
              </a:rPr>
              <a:t>, źródło: https://sprawiedliwi.org.pl/pl/o-sprawiedliwych/kim-sa-sprawiedliwi/pomoc-zydom-podczas-zaglady </a:t>
            </a:r>
            <a:r>
              <a:rPr lang="pl-PL" sz="1400" dirty="0" smtClean="0">
                <a:solidFill>
                  <a:schemeClr val="bg1"/>
                </a:solidFill>
              </a:rPr>
              <a:t>(dostęp: </a:t>
            </a:r>
            <a:r>
              <a:rPr lang="pl-PL" sz="1400" dirty="0" smtClean="0">
                <a:solidFill>
                  <a:schemeClr val="bg1"/>
                </a:solidFill>
              </a:rPr>
              <a:t>02.05.2023 </a:t>
            </a:r>
            <a:r>
              <a:rPr lang="pl-PL" sz="1400" dirty="0" smtClean="0">
                <a:solidFill>
                  <a:schemeClr val="bg1"/>
                </a:solidFill>
              </a:rPr>
              <a:t>r</a:t>
            </a:r>
            <a:r>
              <a:rPr lang="pl-PL" sz="1400" dirty="0" smtClean="0">
                <a:solidFill>
                  <a:schemeClr val="bg1"/>
                </a:solidFill>
              </a:rPr>
              <a:t>.)</a:t>
            </a:r>
          </a:p>
          <a:p>
            <a:pPr algn="just"/>
            <a:r>
              <a:rPr lang="pl-PL" sz="1400" dirty="0" smtClean="0">
                <a:solidFill>
                  <a:schemeClr val="bg1"/>
                </a:solidFill>
              </a:rPr>
              <a:t>5. </a:t>
            </a:r>
            <a:r>
              <a:rPr lang="pl-PL" sz="1400" i="1" dirty="0" smtClean="0">
                <a:solidFill>
                  <a:schemeClr val="bg1"/>
                </a:solidFill>
              </a:rPr>
              <a:t>Narodowy Dzień Pamięci Polaków ratujących Żydów pod okupacją niemiecką</a:t>
            </a:r>
            <a:r>
              <a:rPr lang="pl-PL" sz="1400" dirty="0" smtClean="0">
                <a:solidFill>
                  <a:schemeClr val="bg1"/>
                </a:solidFill>
              </a:rPr>
              <a:t>, źródło: https://muzeum1939.pl/narodowy-dzien-pamieci-polakow-ratujacych-zydow-pod-okupacja-niemiecka/aktualnosci/6026.html (02.05.2023 r.)</a:t>
            </a:r>
          </a:p>
          <a:p>
            <a:pPr algn="just"/>
            <a:r>
              <a:rPr lang="pl-PL" sz="1400" dirty="0" smtClean="0">
                <a:solidFill>
                  <a:schemeClr val="bg1"/>
                </a:solidFill>
              </a:rPr>
              <a:t>6. </a:t>
            </a:r>
            <a:r>
              <a:rPr lang="pl-PL" sz="1400" i="1" dirty="0" smtClean="0">
                <a:solidFill>
                  <a:schemeClr val="bg1"/>
                </a:solidFill>
              </a:rPr>
              <a:t>Narodowy Dzień Pamięci Polaków ratujących Żydów pod okupacją niemiecką – zbiory MIIWŚ</a:t>
            </a:r>
            <a:r>
              <a:rPr lang="pl-PL" sz="1400" dirty="0" smtClean="0">
                <a:solidFill>
                  <a:schemeClr val="bg1"/>
                </a:solidFill>
              </a:rPr>
              <a:t>, źródło: https://muzeum1939.pl/narodowy-dzien-pamieci-polakow-ratujacych-zydow-pod-okupacja-niemiecka-zbiory-biblioteki-miiws/aktualnosci/6028.html (02.05.2023 r.)</a:t>
            </a:r>
          </a:p>
          <a:p>
            <a:pPr algn="just"/>
            <a:r>
              <a:rPr lang="pl-PL" sz="1400" dirty="0" smtClean="0">
                <a:solidFill>
                  <a:schemeClr val="bg1"/>
                </a:solidFill>
              </a:rPr>
              <a:t>7. </a:t>
            </a:r>
            <a:r>
              <a:rPr lang="pl-PL" sz="1400" i="1" dirty="0" smtClean="0">
                <a:solidFill>
                  <a:schemeClr val="bg1"/>
                </a:solidFill>
              </a:rPr>
              <a:t>Rodzina Kowalskich – zginęli ratując Żydów</a:t>
            </a:r>
            <a:r>
              <a:rPr lang="pl-PL" sz="1400" dirty="0" smtClean="0">
                <a:solidFill>
                  <a:schemeClr val="bg1"/>
                </a:solidFill>
              </a:rPr>
              <a:t>, źródło: https://www.polskieradio.pl/39/156/Artykul/2070837,rodzina-kowalskich-zgineli-ratujac-zydow (dostęp: 02.05.2023 r.)</a:t>
            </a:r>
            <a:endParaRPr lang="pl-PL" sz="1400" dirty="0" smtClean="0">
              <a:solidFill>
                <a:schemeClr val="bg1"/>
              </a:solidFill>
            </a:endParaRPr>
          </a:p>
          <a:p>
            <a:pPr algn="just"/>
            <a:r>
              <a:rPr lang="pl-PL" sz="1600" dirty="0" smtClean="0">
                <a:solidFill>
                  <a:schemeClr val="bg1"/>
                </a:solidFill>
              </a:rPr>
              <a:t>8. </a:t>
            </a:r>
            <a:r>
              <a:rPr lang="pl-PL" sz="1400" dirty="0" smtClean="0">
                <a:solidFill>
                  <a:schemeClr val="bg1"/>
                </a:solidFill>
              </a:rPr>
              <a:t>Huk </a:t>
            </a:r>
            <a:r>
              <a:rPr lang="pl-PL" sz="1400" dirty="0" smtClean="0">
                <a:solidFill>
                  <a:schemeClr val="bg1"/>
                </a:solidFill>
              </a:rPr>
              <a:t>Wojciech, </a:t>
            </a:r>
            <a:r>
              <a:rPr lang="pl-PL" sz="1400" dirty="0" smtClean="0">
                <a:solidFill>
                  <a:schemeClr val="bg1"/>
                </a:solidFill>
              </a:rPr>
              <a:t>Łozińska </a:t>
            </a:r>
            <a:r>
              <a:rPr lang="pl-PL" sz="1400" dirty="0" smtClean="0">
                <a:solidFill>
                  <a:schemeClr val="bg1"/>
                </a:solidFill>
              </a:rPr>
              <a:t>Olga, </a:t>
            </a:r>
            <a:r>
              <a:rPr lang="pl-PL" sz="1400" dirty="0" smtClean="0">
                <a:solidFill>
                  <a:schemeClr val="bg1"/>
                </a:solidFill>
              </a:rPr>
              <a:t>Porycka </a:t>
            </a:r>
            <a:r>
              <a:rPr lang="pl-PL" sz="1400" dirty="0" smtClean="0">
                <a:solidFill>
                  <a:schemeClr val="bg1"/>
                </a:solidFill>
              </a:rPr>
              <a:t>Daria, </a:t>
            </a:r>
            <a:r>
              <a:rPr lang="pl-PL" sz="1400" dirty="0" smtClean="0">
                <a:solidFill>
                  <a:schemeClr val="bg1"/>
                </a:solidFill>
              </a:rPr>
              <a:t>Kostrzewa </a:t>
            </a:r>
            <a:r>
              <a:rPr lang="pl-PL" sz="1400" dirty="0" smtClean="0">
                <a:solidFill>
                  <a:schemeClr val="bg1"/>
                </a:solidFill>
              </a:rPr>
              <a:t>Karol, </a:t>
            </a:r>
            <a:r>
              <a:rPr lang="pl-PL" sz="1400" i="1" dirty="0">
                <a:solidFill>
                  <a:schemeClr val="bg1"/>
                </a:solidFill>
              </a:rPr>
              <a:t>Prezydent </a:t>
            </a:r>
            <a:r>
              <a:rPr lang="pl-PL" sz="1400" i="1" dirty="0" smtClean="0">
                <a:solidFill>
                  <a:schemeClr val="bg1"/>
                </a:solidFill>
              </a:rPr>
              <a:t/>
            </a:r>
            <a:br>
              <a:rPr lang="pl-PL" sz="1400" i="1" dirty="0" smtClean="0">
                <a:solidFill>
                  <a:schemeClr val="bg1"/>
                </a:solidFill>
              </a:rPr>
            </a:br>
            <a:r>
              <a:rPr lang="pl-PL" sz="1400" i="1" dirty="0" smtClean="0">
                <a:solidFill>
                  <a:schemeClr val="bg1"/>
                </a:solidFill>
              </a:rPr>
              <a:t>w </a:t>
            </a:r>
            <a:r>
              <a:rPr lang="pl-PL" sz="1400" i="1" dirty="0">
                <a:solidFill>
                  <a:schemeClr val="bg1"/>
                </a:solidFill>
              </a:rPr>
              <a:t>Markowej: nasze państwo zawsze stało w obronie wszystkich swoich </a:t>
            </a:r>
            <a:r>
              <a:rPr lang="pl-PL" sz="1400" i="1" dirty="0" smtClean="0">
                <a:solidFill>
                  <a:schemeClr val="bg1"/>
                </a:solidFill>
              </a:rPr>
              <a:t>obywateli</a:t>
            </a:r>
            <a:r>
              <a:rPr lang="pl-PL" sz="1400" dirty="0" smtClean="0">
                <a:solidFill>
                  <a:schemeClr val="bg1"/>
                </a:solidFill>
              </a:rPr>
              <a:t>, źródło: https://dzieje.pl/wiadomosci/prezydent-o-polakach-ratujacych-zydow-ci-ludzie-w-sercu-mieli-wpisane-idealy (dostęp: 02.05.2023 r.)</a:t>
            </a:r>
            <a:endParaRPr lang="pl-PL" sz="1400" i="1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343291" y="332656"/>
            <a:ext cx="2383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Źródła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88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72122" y="2064141"/>
            <a:ext cx="737958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Przygotował</a:t>
            </a:r>
          </a:p>
          <a:p>
            <a:pPr algn="ctr"/>
            <a:r>
              <a:rPr lang="pl-PL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Sylwester Górniak</a:t>
            </a:r>
            <a:endParaRPr lang="pl-PL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57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11730" y="116632"/>
            <a:ext cx="5997823" cy="908720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1938 r. - „noc kryształowa”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6280"/>
          </a:xfrm>
        </p:spPr>
        <p:txBody>
          <a:bodyPr/>
          <a:lstStyle/>
          <a:p>
            <a:pPr lvl="0" algn="just"/>
            <a:r>
              <a:rPr lang="pl-PL" dirty="0"/>
              <a:t>Pogrom dokonany przez nazistów </a:t>
            </a:r>
            <a:r>
              <a:rPr lang="pl-PL" dirty="0" smtClean="0"/>
              <a:t>na </a:t>
            </a:r>
            <a:r>
              <a:rPr lang="pl-PL" dirty="0"/>
              <a:t>niemieckich </a:t>
            </a:r>
            <a:r>
              <a:rPr lang="pl-PL" dirty="0" smtClean="0"/>
              <a:t>Żydach. W czasie jego trwania spalono wiele synagog, zniszczono kilka tysięcy sklepów i zamordowano wiele osób pochodzenia żydowskiego. </a:t>
            </a:r>
            <a:endParaRPr lang="pl-PL" dirty="0"/>
          </a:p>
        </p:txBody>
      </p:sp>
      <p:pic>
        <p:nvPicPr>
          <p:cNvPr id="13314" name="Picture 2" descr="Noc kryształowa - niemiecka noc hańby - Historia - polskieradio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52" y="2780928"/>
            <a:ext cx="6642739" cy="364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0" y="6499465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ź</a:t>
            </a:r>
            <a:r>
              <a:rPr lang="pl-PL" sz="800" dirty="0" smtClean="0">
                <a:solidFill>
                  <a:schemeClr val="bg1"/>
                </a:solidFill>
              </a:rPr>
              <a:t>ródło: https://www.google.com/search?q=noc+kryszta%C5%82owa&amp;sxsrf=APwXEdfhyWVRg662OPPh9OAk0UnPspzrQg:1683021013914&amp;source=lnms&amp;tbm=isch&amp;sa=X&amp;ved=2ahUKEwij5Lvtrdb-AhUVqosKHbiFCpIQ_AUoAXoECAIQAw&amp;biw=1920&amp;bih=929&amp;dpr=1#imgrc=_ZftaDXLy8_v-M&amp;imgdii=aFebqLypTs8AmM (dostęp: 12.04.2023 r.)</a:t>
            </a:r>
            <a:endParaRPr lang="pl-PL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1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985566"/>
          </a:xfrm>
        </p:spPr>
        <p:txBody>
          <a:bodyPr>
            <a:noAutofit/>
          </a:bodyPr>
          <a:lstStyle/>
          <a:p>
            <a:pPr algn="just"/>
            <a:r>
              <a:rPr lang="pl-PL" sz="3600" dirty="0" smtClean="0">
                <a:solidFill>
                  <a:schemeClr val="bg1"/>
                </a:solidFill>
              </a:rPr>
              <a:t>1 IX 1939 r. – atak Niemiec na Polskę. Wybuch II wojny światowej.</a:t>
            </a:r>
            <a:endParaRPr lang="pl-PL" sz="3600" dirty="0">
              <a:solidFill>
                <a:schemeClr val="bg1"/>
              </a:solidFill>
            </a:endParaRPr>
          </a:p>
        </p:txBody>
      </p:sp>
      <p:pic>
        <p:nvPicPr>
          <p:cNvPr id="6146" name="Picture 2" descr="83 lata temu wojska niemieckie zaatakowały RP – początek II wojny światowej  | dzieje.pl - Historia Pol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18222"/>
            <a:ext cx="6529798" cy="487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0" y="6216945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solidFill>
                  <a:schemeClr val="bg1"/>
                </a:solidFill>
              </a:rPr>
              <a:t>Źródło: https://historykon.pl/1-wrzesnia-1939-roku-agresja-niemiec-na-polske/ (dostęp: 10.03.2022 r.)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8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09256"/>
          </a:xfrm>
        </p:spPr>
        <p:txBody>
          <a:bodyPr/>
          <a:lstStyle/>
          <a:p>
            <a:pPr algn="just"/>
            <a:r>
              <a:rPr lang="pl-PL" dirty="0" smtClean="0"/>
              <a:t>Głównym celem hitlerowskich Niemiec było stworzenie Wielkiej Tysiącletniej Rzeszy, którą zamieszkiwać miała germańska rasa panów, tzw. Aryjczyków. Ludność słowiańską, żydowską i romską uznano za podludzi, przeznaczonych do niewolniczej pracy i wyniszczenia, a Europa Środkowo-Wschodnia miała zostać przekształcona w „przestrzeń życiową” (niem. </a:t>
            </a:r>
            <a:r>
              <a:rPr lang="pl-PL" i="1" dirty="0" err="1" smtClean="0"/>
              <a:t>Lebensraum</a:t>
            </a:r>
            <a:r>
              <a:rPr lang="pl-PL" dirty="0" smtClean="0"/>
              <a:t>)</a:t>
            </a:r>
            <a:r>
              <a:rPr lang="pl-PL" dirty="0"/>
              <a:t> </a:t>
            </a:r>
            <a:r>
              <a:rPr lang="pl-PL" dirty="0" smtClean="0"/>
              <a:t>dla niemieckich nadludzi. Rządy nazistów na tym obszarze opierały się na  terrorze – wszelkie próby oporu karano śmiercią.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/>
          <a:lstStyle/>
          <a:p>
            <a:pPr algn="ctr"/>
            <a:r>
              <a:rPr lang="pl-PL" dirty="0" smtClean="0"/>
              <a:t>Plany Adolf Hitlera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272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pl-PL" sz="4400" dirty="0" smtClean="0"/>
              <a:t>Wkrótce po zajęciu Polski przez Niemców rozpoczęły się masowe prześladowania Żydów w Europie. Przybierały one różne formy. </a:t>
            </a:r>
            <a:endParaRPr lang="pl-PL" sz="4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0336"/>
          </a:xfrm>
        </p:spPr>
        <p:txBody>
          <a:bodyPr/>
          <a:lstStyle/>
          <a:p>
            <a:pPr algn="ctr"/>
            <a:r>
              <a:rPr lang="pl-PL" dirty="0" smtClean="0"/>
              <a:t>Niemieckie działania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5624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0375" y="430890"/>
            <a:ext cx="8229600" cy="121920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Getto warszawskie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d-art.ppstatic.pl/kadry/k/r/ac/4b/5da71de9600ea_o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36" y="1556792"/>
            <a:ext cx="3528392" cy="238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oHCBUUFBgUFRQZGRgaHB8aHBsaGiIdGx0iGxsbJRwbGxshIS4kGyIqHx0dJTcmKi4xNDQ0GyQ6PzoyPi0zNDEBCwsLDw8PGBERGDEcGBwxMTExMTExMTEzMz4+MTMxMzEzPj4xMz4+Pj4+PjE+Mz4+Pj4zPj4xPjEzMzEzMzMzPv/AABEIAL0BCgMBIgACEQEDEQH/xAAcAAABBQEBAQAAAAAAAAAAAAAFAAEDBAYCBwj/xABGEAACAQMCBAMFBAcGBQIHAAABAhEAAyESMQQFQVEiYXEGE4GRoTKxwfAUI0JSktHhBzNTYnLxFYKTotJD4hYkVIOjssL/xAAWAQEBAQAAAAAAAAAAAAAAAAAAAQL/xAAWEQEBAQAAAAAAAAAAAAAAAAAAARH/2gAMAwEAAhEDEQA/APSkWamAikop6rRU9KlQKlSpUCp6VKgVKlSoHpUqVAqVKlQKlSpUCpUqVAqVKlQKlSpUCpqemoEaalSoFSpUqBU9c04oHrG8w4iWcLc0aRDEgFQSY69gBjzrZVi+PvDTfYgKoZpM6QZiTPqI+dSrA/hrLhSXx+0fDvJ3AA+QqX9OP76/wmh/M+YooCi4GWZnVqJn0oX/AMYP/wBKx885+tRXrq3VMQwztkZ9KkNZW1xCgyDpMz2z9x9YFEE5lcAGqG8xg/KYPwNVMGpp6DrxoY9J8xnPlBNKzxTu5QEggTmO8dqqYMUpoc9q5+/9/wDOkvDN1c/X8TQEdVRXb8bAfFo/CqZ4STlz9P5U7cEsbn5n8KCe9dRsGPmKh4e5pObkjtq1Y6Vw3LlIIk7RuT+NOnLkAAIBjqRvjeorq/xyxHvNPmFP41Fb5nbX/wBQt6kfia7ucvtspXSIIIMCDmu04VAAANqCve5mhIILCD0O/wAjUF7nonw6h5afrtRL3C9q4bhkmdImInyoKo9o7f7SuvrH4kVc4Hmdu6MMAf3ZzvjOxMdpqBuEQ7rVDjORo3iTwsNoxQaSmoLyjmbT7q9hxhW/ej8aN1UNSpUqBUqVKgVMac1yaBUqanoHpqVKgVKlUd+6EUsdhQVea8YEQjV4mkCN/l36eprGXHcjUwRVUMI7NpUq3aFGM9SD0qwl7xtxCiZchLYxqZmOogmP2iT2xNdDPgdPtSS0jTLYgdSQADtEkVlQkcwYI2tiVjcRHw2H1of+lf5W+TVY4w24BNwl5kDMT6CB3/rVaX/xP+80HoH6ErqCRmhh4ZgYR/KPzvR+x9gVQ4ZMt/q/EVVCn4l0xcQ/D74/lFS8NzXSdSEE7Qwz6T9r5E+lEOapOmPTYHt3ocvL7R03HthoYgqMBomN+k1Af5fzJLqmRpKmCCe43Gxj4dKuo6nY0O4V7dy34baqFMaSARMDIjyqzYsxMQP9IgfKqiV7yqc13rkSKGcQlxGLe8LCD4YEfs9d+h/i8qt8Nf12weukE4jfyqidtUmD9K5hgR4pGegqQp5mm0fmaIidSSfEfhXHumDAhyd/CSSPgenxmrBQfk1wyRkAT0mioOL4pEXxyPSSdx2zEkfOqyBLhnSVAaPEQJiQZEnH9KD3rl7VBBwIgKSsn/mz61wty4pJh89NKRvtkk/X5VDBhrImASMDIYjOsDoe1WNDoV0uSNUENnBJyDvOB1oNZ5w64COPVFP3EVEnOIYyI8U9V+YyKA5xXCpeHZlMTsQR3puXcwZG91ew37LHY+RNVOF5iruJMGZGdxgfEbZ+6rd5EupDgK0T6R1B7UBqmoPy3jHRxZuAk/ssATjz/nRiaqFSpE0xNA9c04NI0HNPXFu4rCVYMO6kEfMVyvFWyCQ6kAsCQQcpOoeogyOkUEtKoxeXSrahpaNJmAdX2Y7zUFvmNpiwFxZVtBz+14cef2lEjvQWqynOOPa5d0pc0WrWbh7hlb9rocR5Bp7UQ57zEqBbtkSSQ7fugAyfmKz1tVQWxPhDSuo+K4z4ZyP2ty23QACKlWLaX7er3kEuQgW3iVBOmewiTvn7Q3pXrYUKqxJ3Yblpgwehgb9IqdEbUVAUM5LGZIkkkCfL4b1BfvojEKCXdRpUZlliTEwPM9oqCunJbREaZM/tie+5eSe81Tuez6SfC25293Hw8FU04IMzhbjG6plWe6ZMb6AIVdtgIjcVYNniP8R//wAf/jQbRA6iMEfI/jVa34dUzkztttuR6VV4bmF0k6reFBJO2P8ALkgmns88tNuSp8xP3TFVU3MLgIWIIn8PKqPF8RosiFk6yImOp60Ri1cyCreYIn+dC+b8FFsgOdMgx8cwd/rQWOT81tqpVtSyZkxAxG46Yo7wt+24lGB+M1jW5a6gaHJno2Rn1qJhctnKEE9bZIOPLr86GNvxNxVIlZNSKQVkDEVi+H9o3XBIeOjjS3pOxrQrzEe799EalACO0DcnzyR5UQUOZIYx5QfXpQfheMuNxAHvDoILAFQJHhicA/tVV4Xm/vbj21A0+IghzBgwACDABGcdZq7w0BkchbaJ4SCckvHh1RBAMbHf0oClwDLEkAZ3P4VHZCt4hOCRktupIODQm7zZHsNdUqxOqBOnCsRJzjHz6VDyTmQa2plQS7AgLqK+FmG07xPoaAobqPrAg6W0naJwSN+k5pilvsnTtWY5LzcstwjQr6mdolwYSQSSxjCxGPsiiFzmLgbx/wAn/toJea8utXCmkgEdUMHcdvWqllEdrpEaVdFkEkHo2CPId9t6ZuOuAsQxJUuP7sHIMRPTIiqiccyAi4GlhqjQFMFmgkAruBvmorvibPu7qqvcx4vu6jp9fjcTjfAykmNJAI3B6fd+dqH2eMOoMC8AgaZ8JlsAZMYB+Xwqyoe4xUaxBEnW2xPpkgUGh5Jx/vQrsIJDGYgbjGdjVvjeNFuIyWdRgSACVDEwcACc1jeScRdtsrPbY6tWbkmFJESCBtG09a59rHLXFNsoStzVKsFXa3BkkiJXptpbOYqo0Frn5L39SMBbchNcKrKogsDE+Ikkb4A70Z/S0idWImQCRHfAryfmFtZ4hh+jzeKsF99bAGpn1D7QCsAATBOX3Oa13LvaWx+jIL3G21cJpa3rttkSILCZBA79aIMnmFsXtwXW2YEeICAxMb6TG/lWR5l7RsGRPergublt2JJLhgotnSTA1GATHhHnQfieezca4eIsybelWVwSCQF0t4BIiZ0j0qt+l8M/EWRcvJcRTpJCOrN+suFNI0wv2kmT0orZf2e8cVsC0Zb7JUACRKSdRmP2T9aG+0nOBhEOhYcQbfUsNbAhgQYMT1mgHIudWuFtsLjOrsGRdGqRpLAGQRsYodz3nNm84Nu5eVdIGV1HVA1EHWMEjaoPUOa8ze3YsPctjSShLTlcDx6SsJEzvisTw9slTruPbezcJIUnOlRpTW4ydY2BO5IAnED+0lrilThrdpw7M5DtAlmJZAYJMDbt3wKP2eF1fuqwUNtAZgFBuMJkgQQO5BNBYU3Lo1uWh9OoHDdToUb9pBPU1R4ripuKdIDowUAHCACSfIBAB6t3irK3ArArIZTqAMRpk/rGkjqxM9NXrUb8vHvF8MKZLgbvqZGO2QJUfQUUQ4O4GZ8vALR3woECckBgR/Opby20b3gAnvjAkSQfjmqHDW/d3puHSlzw6V/aJHSMgCSfnXPFuFdbjCSWS2FOYAdAIkZj7VBF+j3FvOLYLgMSCdGNRmR5dqnN27/hN/ElCeKe+brot4KWdiidSvR8xIJHSRXWviv8Q/wD+VBrOWp4WBM53Jz1obfBJIKKwmM7jbyM79xR/hkA1COtUr/DEEsBjB+B/wBqooc34RAiHK6RA0jv5QZqlw6vpZvfM6LGD1zsZJj6Uc5gvgWfL7qopaAtOAMQv3DNQQ8RxV5GlUDJAjvt6iuBz9B/eW2T8+cU3MOHa5cshCQNJ1EGIEAyT0HnU7X7e76WRgqSREgZDCYJU6tx2PnQMbFq4vvAgcGWAbwagMYJGRIAxT2OMsuLiXAQlu4GTMBiVYBQBsBpOJAyKEc25g061J0QAIA0HBGBuoExBxRLkFwKwtuGHvCJVklThjExlYG+1AJ4HjVsuHCwVkgGZaZgYEAiev1qZLz3j752YKtzVpXIJGjSi+ZMz2GeoFT+0XC2vfwvhPhDLbUQB5jADHt0gbzFV7jjwoBoQakULJ0D8WMgsTvkd6BuJ4s+KFBOkEJspCgkKsdF389J70IXn91cKiL2hT1EfvdjHpXfEXXA0nUrKTJGBGARvkTkf6j3qvwnL2ue80n+7UvqwsqOpE9MURJd5/xBidH2dGLa/Z/d22qK/wA94xh/e/DQn/jV7gOVI/6t3uB8kAFdLAdVJz6jcUQHs1ajxG4f+dR+FBlW5txX+I25OAoydzgbmo7nMuJO9+5/GR9xo1xXKrWuLQaFy7O4KgfQH0qqvKUvsGRHFoYLnLORvpXZRQBn428THvLrMSBAdiSTsBnf+dObd8/aF7sZDE/I+dau3y3h0uI9u2upSCJLHIOPCWO3qaLu6OxJ8JIcQfiRvsc9aGMHwfK7lxtPuHcnYYU4/wBRira+xPHP9nhHX/W9sfew+6tdyvgA1wElgmvTKGGBJAGSPDk9K9GA6dqsSvEk/s85gf8A0kHrcX8Jqlzv2T4rg0Fy8g0ExqQ6wDmA2JEx6V7x71Z06hPbrSS6rbMD6Hsc/Wg+bGsGJgx5gj/erXBctvm4hFi8RqUyLTxuMzpr6B47g7XEI1u4quvUdj3BGVI7is4F4rlx3biOE8/7y0P/AOl+g/y9Q8t4vld68zLas3Lmi5dVtCFgP1hgEjbr8jXKeyHHnbgrvxhfvIr0b+zLiBcfjGT7LXdS+jPdM/GaLc79owLh4eyZcCbjjItjoo7sT8hPWgwfs5yD3AZ7yMt2dJUEHQOiagcMxkkg4UbiTWosWSsEhTqB1BfsnSMZgEINh3mqyCPCTq74/dIkY7nLH4VaYwyFpZsyAN9RI9VQQe1Ro121b0ZkgEFT1JBkAdxA+lccTxUMLjKNZiFEzBjpBkwp6b03E6vG0jSSJc4VRswQelRq6KP1clj4jcYTPhMgdtu0daB+OdEhi0FiCu+oCFnG5/aMAVAVFy4LtwtAbUVP2VAAGQfTbv6VXv8AEEIgtDW5/abxE4c4E+u+OmdqtcOoVRcuMrFjMxOkbiPQiY2oG5pxDlyVtIhA/V3GIFwAQS2knEyd9u1Dpvf4lz/qf+6ufaLjCt8zcKqAjEwYllxBGO1UTfuHPvL2f8p/8aD0blXGLcUsCJJJjrv2qa8CVaD0H0NZP2Mvgu8+EFQRJggz5HqPurQPy5WyMHuCfmaofmC+AfnpVMSUdQY2AkwIxPpUl617xBbS42J3IJxOZ7UD47itDG0JJGGuGASYONIgRtvnFQWOPY+8T3a6oVUPj0gyw38jI2PSgVy+xxcnELp7AAjTH1q5xHC3Gtm5EA6yAG30DfuNj8e1RDlDe7S5cwrNM6oYrABGRgyQRjqaCnw3EE3EAjTqVmB28JmCY23HxFbLjedLcAuI5VgraVZRAP78kGMHcH+VZfgOXSTcZW0ISFUfauEHCyNh+8R6dan4lmusyM2eh+yJ3CDERCx6/Cgh4nmRFzxTONtzIyxgiZH0x3qXlHEIWPvY0SRqYHTIyY7NDY2naoLvDFgvhbEqTp2AO2DuDPwNS8v4SVe45UgMSbbSFbbBjIPix50FjjQQ6XGRUQIzIrDJVHU+PoC2AB0xXPB2HuLfuNIaRKg+HS1swSB1gL9etSW/HcUXX8CgrD5dFFwHTcxknGe3oaLcAiWv0xNQ040mehU6VHeAQPhQT875ejWTcG6qGIBjYDxD91hvI3rNPzY+7W27hV0klgJLDVMY2O/yohxvEMUX3obQTKW1+1cPTG+nz+VX+Ats9vW9tC86dJVSttJtgafC2mAWzByM4GCBXB8te+xOhksjK25gnUraWY+ZH53oy/LwBGntiNoC4+lAuae15s3nW1blQqKfEIBCyVA09CSPh0qEf2hOqy9txPUBCPwoDXNeEDO+ARI+AIzmMZoZxfLylw6ScatydlyfpT8N7Y2bkBriYVlAdSh8UftZGIqwvHlmDAq++VIP2hHT8RRVHg3uo3gBmZyRusH7h26VqW5wrO2pSCQpxBHUd98UAuXkkEiJJkbfa8JM/Gc9qbiQQ66TJYGJkT1AwcYB8qDQWeNt3G92V6aiGAgwfz8qtWrYUQvhXsMCs1wwuLetsbbBp0mMggjMH65rUKcdfjQRpqQgoY71cPNv8oxvnzj4VTMb6YNUuJEk/smN5kb9e3Sgx3HcJea9xq8JKw392h0AqxXVEEDE6um5+JHk3AmzbVMM7trcyMnuSdxsB/MVLw8i/dYlQXnWdPiYALI1TEYA2G/nRMICQ3eJEbxsPOPwntJHVlFVhCgBQTG0Cdz2EziJqK65UIfExeMAeI4MnOV3j511deNQ8I8TEYJMY2G7tvmpSQiyA2o4Cn7R6GewjMUVTfNtjcGoiQLYOAMDxnq0jfaJpLaKnx6QFGEU7Spxgd669y9y2M6CIlRGrH2jPpNOeHVWW5bUmBJa4IxO+077UFdjca2Vt2gluTgwGhdICqogKSdOZ27Gum5faAQayzb79cSo7dPOrXHFCJuMW0mdCnEkNjv0ifMVX4lACjqCpDxp2BlTLZ3/AKUGc52wF1rZeNQQmWOAcSc5giuvd3/8ZP8ArGqntNzziFuoq3CB7sMqqB+0WGceLbFCP+N8X3ufwmiPUOV8qWwmiSW3ZtIMnsOwFXuI4ZWGN4wT0+hqVCM7fj8vz1p9B9O/SqoUnL3kEkY/dYg+cAx5UMvcuuFmYqCe+pTnsMzitafz9KjZB+f6UGMv8JfOlSjnT00krgzAipbtlrahWDkssMNUKJJOlTGeoP5Na5La9vhXXufOgyzWWMkAAAAKg2VQSMGd8mT5muuI4QAC4DDkDVCjJ2HQ5mK1SrHU1E9kGQYI7QOnfvQY/wDRQbkliZyIxk7ZPn18qs8pCtxLvcgLqZ11EQGJGT0mNj5Vof0C3M6E2z4R16VC/LLXW2BjuQPvqAbzRwt4XVdGBQiBB231d5kj0oJYvANpVAZMBT3kQT5Vp35PaMwqrIjdgI+dVbfJ7amYyMjI/lNAMTmjWW1tb1u3h94wZtIDFAvhEWxIIzUKe00qGXhl0SFVzbcpJaI1lo3PeouZ8RctwoA03LjIds/rJG++TsKDWeIumwyF0VLdxf1ZC51NmFjcHNEGf/jLPu1t2tW0e6hcDyeqi+1li4SOK4ayFKSpFpmk6mEEA42JnzoXZtObg8KKrMYYhQTBIIGJJyPPFCr/AADNcVAcHUithQdLNB8hVGltcs4W+W/+VNuI+xf0ySAYVbggwI6imPsakzbfiEPdra3P+609XWsSuk/4qjxdtGM9tqppwdsaoWJUZUlc+7ORH+moL3HqbYUAowChSDca2xgZOi4gJJ8iapcTxNy3puXeFvLpMiJjIO+BOMYrt2cAp7x2UyNJdiuzmIM9hQB+LvCIuPq1ZAdhI8XY7fyoPReE4a5cspctuPGodQSREiYgzttPlRjQQqawrNIBOmB6gSa8vX2gvWFVU4g/ZkgidPkJkde1a/hOftcXhrZuL714LnRIgFjJgiCVBiOvSg0htj09Ko3nWcz5EZ+lDOJ44pcbxECY3/PWum4oe8NtzDrEgEScTjvgzRVRDPFNM5mO32QQIoy9mTMnJmOm+0bzufv7UMawV4pAMhgWO05QwB9PrRK7b1EA7RmCfWCBn7qDp3AYjJkHUBkwZxqOFH86ZF6GF7KplgBjLb9Z9etPcUFoaNiTJgFWnpUvCOrLAiBPhQQD0oIEW4ltnChRpIaSdUAY9Tjea4N4SAz4KgY2ODic5BH0qy7MCQE6AicScyM1Ba4glUm14gCY6GAwmYgZoKxtsrF1/WJBYYhmaTgSIjIj4VDdY3z7t0a0ymBsWkTmcwCDtjejDXGgBlVSYjM6TOAcZMxXC8G1sm4HDO2ksxELv+6DsB91AF9o7du26LrKsbf7KgzkgAnt5belATzYDGs4xjTGO1aX2is23u2dVsM7IxD6FMaCDpEgkTNV/wDh1vsf4B/KiNUJ7VKZnJ8qdrU7Y/OK7NqNvjvNVUFxgoLMwAAyWMADz/rUPC8xsXGKW7yOwElUcEgeg6VW5xxtoW3tN4tQKlZxkRkjI+BoR7MPat3BbDIusaEQKZJEk+IkkiBsfn0oNTPenjtXdtf5U+ig5I71HgGp9FcMtEV0gbYz37nevL/bD2gc8QV0DTbwFfMHqxXaTjzivTb8x4FLGYhQZ9dvrQf2h9jrXEAOQVulQC2ktkDqQIoUK9gubvfsurzKPggeEKQIWfWcedaW5kH8/Ws3ZVOAQWXU6hNxWWQjsZEN1IC6flFFOC4i66+8RQ5eCqBWIXzLAQT5GBUUC4q3wtu5Fy4zEEEDVASAI6ZYwCT5/PP+6TVNu4jLOzAgjyMKQ0dx/SvRON9kveqWuaPemcrI6ACfCcgCsTxnCtaf3dy2UK+ECMQJzPWe/WaIotbOtWN1NKOWAh5GppI+xFVrt/Q1nQQ7IrSRqH7TZyo6N9KKcQsjag3HNpbWMQNON8jNBqF5xaQuWtNcXwOEDaMgAKSRMCennUL+0yv+rXgrI1gLjU1xdQgaWI8TCeneK1Hsjy+y/BC21ufeDVcOxbVPXtGB8+tXLHs/wtu5qtcKhKkQxgAHfGCT6xQZq3yfiWgm2RPzyPTJ8vOmR7fC2/d37NvXLPFy2rNGANJ6b7TvNb48Te/w0/jP/hVXieFF3+9sW2+Mn6qKo825qnDXLaH3NtGgFjbDKdgAHUNpHT8moOGRLZR5IAIAIknY7ST0mt/zDlPD27LhbKCRmBB6bdjj6V5hc41VAPhMEYBk+kCoDKc/thn1qSNMIRIbWo3bSQCrfT7pX96pQtdVwBqlHDgT0I+yGHbeskLrXHItqJJJgsFGRG7ECtH7U8G3BBFN1GcqNKqDC7ZHc9Z86A9wHEe8uI2ot4Y1ROQuR856VoSsk46Ynrt6D/asb7D3mKoWJP6x13J3CmI7SSa3pRQwEAd9tz5daKiVgp2G3RPTHngn50yv0DE+gI6zEj1+ldvbAYbb7SVmfLrSVGBaAe+M9c4O/SfjQUuLuBTqJaVOJPntt9fKqiQkabjhZMaj4dIUSZPnI+FGGW46OJSdJiRudPbpknvQ9XuHwOltyIEdt8w3kT86DpXDlzphcwwMaj1gjaNME/DpUnDO9y2x2ZTsSciMbbbH8irzkBQGHh8hiO0d/Soi4927AMF8MxgwTv6D7qIp854W2ot7lxJU6mGwz4teBkY6/Cs77j/IP4lorzvivBZuEuGMhMrEQCSwKGT9mgv6Y/8Ai/8Aan/hRXoKP6/k0jxQgnp+Z3qnrBODnbyqvxxVrbpIyrCR0JUiqPK73M3cu041EiDgaiSPqTRP2PLHirNwyTqaSegCsMfefhQ4qoLbfZDGDOc7/ntVjkl42+J4cTny38erGMnc71EevLekjpNOb3p2oMly6+1t/WI2I/pVleE4howq5B3zg+QqquvdxMmuDdkxqnp8arjlV473FEk9Cd+nSu7HJSjC41wtpOrSFgE/OgM2mCrAwB985+tOH6zVfh21Z7mu3Iien8qIh4+5bKEXFVlJiGAIJjYA1NwLqqBEAVVGkAbCOwoZxKTcTH2FZ99j4YEdTq//AFrnl1wrce2eiqfnM0B4PVbjtDr7twrBpBB7Qc/SpUyPWhXFOBfX95rbR/ysNUD/AJhnyojz3mthbdx7bMZUxtmNwfiCDWV5kiOQVYmJnHf/AGrZf2h8uu+9W7ZtlveW9LsoJIK9MGBKlcx0NZ/kHs1xVy4ls2mRGMNcuW8KNyQGGT0HrQej+yC/qEHUoh+aDFaIWSOoqjb4T3YKr0RVnAPhUifCAB8ABQw8Vd1CHMA+KTmNJiPiR8qK0JT/ADLXOg/vL8qyrc1JYraR3j7RyYwflsas2uKZsnUrDoScfChgjzu2fdOSQZHSvIea8lZLbXTbKrqGnDBIZt5ZYJII6xXonE+8bRqJMpH2iQzRJgdsdu9RX+TcdcUKL1rQQCFZSSBiAcRIxUHl/FsMgBdK7dxJQYnf4dzXoHNuXG7y0X3iV4RcESfAFdWmcHEH1p+A9g7i23tXLqlXInSucbZIkZ7VpL3KP1DWSZU2zbjyKxA+FUedextyEQGZ9+dsj7Cef9a9ILmVMdd+285+QrDcLyd+CNu3cYEtcVpXbMAj5gVtlcxPaCPON89KhF0ZzEb9MdttxS0RkTBjIPl29fKmZpEzA8vTp/KnKHSM/EYNBxxLiIjV3jBMxOfL8KGqU8TJrRiQNZ33AJ8UyAAcnGKI3L2PEOm4G0Ebn4mqiMdDG34iZYSYzvE9qCWyHtr4YeCzRscnGmK6e+XPu9MFl1d18hPz+VQXFFzUrK6fsTsHDqssPiYBMbGpLVwqC4YkrKwSDqg9+n9aAV7SPb90kgFwWIU4VpXIk7YExWR/SU7D+L+lF+P5dcurbu3biYLhbZJWcnsCv7uSMAVR/wCDN/hJ/Ev8qD0leS24AOo/GPuq3+g24A0KY2nNTi361Fxt73dt7n7iM3yBiqPFvbI3OI5g9u0kNrFm2qyJ0EjbtJJnYAVNyrjRc5hwlsWVti1cFtgMszAhSXPWCuPj3ov/AGc8C1/jbnFOJFoGCer3JBM9wob+IVR5/wAP+i85DqAA11Lo/wDuEa/+7XQexEUorn3i5gz6Z+6mLnop+NVHZqtx76bbMN/j86nBbsB9f5VW5ixW25noYnaehxmih/IeJL2yzGSGdSYA2Y9BgUQf7PrHymsz7FufdXZJM3nMnzVCT85rSOfpk+ZqAPxN+OL0ENDWZlehDsWJzAEMD8K44a8P0loGGtr8NLEfj9Kh5w8cXZ2nQwzMHVBgx/p+6uLF+OIBIjwQOsnW058oqK1qHFCOa2jrS4glllI7q+/3D5URRsDz/JpmyV8iKqK/L+K1sR1z6Y7VfK0G94tniFRiR7xiEGk5nJgxED6UZLwaAZzZ0P6tg8OY1JI0kdyNhVLj+F1KAvXr8K44zn/CB3QXNRU+L3Y1xnY6ZjOKrXfaHhBbVje0qWIB051KASI6YYfOgduCRRpKklchM6WBGSRMnt0Ej1mZApRyFKqqAQxkg+LwkhiJGJHmM9qtz2r5e4h7geJjUnkesY7fGq/Ee1XAunu1uOqxACIfp4agI2OFN6yqzBBkEeR+4jHpRjhnMopBwsHECcRB2OAaBn2ksWLKuqObYVSDpiJJUBhGDI+oq/yXnVvik12o0K0E5wdMwZUdCNp3oCxwem1QXPP74qZ2HlVe+ARBUEdj/tVGb9puUXLptPbwUbVc1E5EjSFHz6detWOD4jVbhtwYz8iPvojfQmYkef8ATI+dB+Itm24KiFY58jBye+r7x51FGLeViJ33/wBWMfKn1yog56fz8/8Aao7dyVkRMfWo7rQUH7xMj0WfhttQNaY+7Ks0RI1GM9M/So71vGGZDMax1HmDjrtXPEMWIQAAtOZxvOfPw1za1a2AWVgSNhkmYP53oLBdxpLLgafsyfWR86k4bh7bg+6eBBEDaTvI6GarcTfW2JWAQfEJjoa4tK68UtwoQDbZS0yCS4Kgic46/WiKPGcFcWzbBGVYySQMGcjO23yqn+g3f31/irR8094bb6VYiMacn4AZ8orHfp7f4F3/AKbUV6mpNCPa73n6JcVJ1MAuBmCfEPLEiaMqKkrTLOexHKP0fg0DCHebj+rfZHwUKKyf9o+heO4QiJAUt3gXRHr+18q9MuXFUSxAHnQbj+a2jj3YftqUfQHJqLBorTRUHBE6BMzuZJJk5OT0k1YqoeKj4myHRkOzAqfiKkmmoM5Z4NeCs6FyA0z3LsFWfUkUW3+6hftBc13rNnVA1C4/nB/Vp5+Lxf8AKO9G1TaorGe0/DtcuOyGGQLpbsQCxPniKn4Dhbpa37wt+9DEHEJsBgAsT51c4n7XjWNdwlozhVOPkAKJ8cwVdZwAoz931NQWHgYHQQBUdpNsYmm4dSVncnr29amIyonb85qiQrJmMjY4kTvHauHNTxXLLVR5MnA8Xwl6+4s6xckSp7vqBoBxvC33JLW3GZiDE17q1sVx7odqivADy67/AIbfwmuk5fd3Ft/ka98Nhe30pxZXsPlQeNe7425bNg22IaBlSDggjPw+lbH2J5ddsWjbdCCzlvKYAgkelbXQAf6V0U8o7UFTQevp865dD+Aq/pqO4vWKCgEaJ8sxVLibBcEMCQRHb0owPSPrVa9vOSOnn6CgBcDeYK6OPGCwON4J0t6ERRFmwfP6elVuPuGS6rDoMg/tL16bg5qW1cDKCNonO+fuI/CoplPiyPDGfrEfnpVdAZz2Hi/njG3+1WwmPiTO+T1HauQk+HtNBDeQMsOogEZHl91Stc2JbwxAIWYIIMn4xUb3FSQQCCR06kZEdTiatW7KltIbwkeu+x+lBFzu6BaLOQoDCCNs439c1k24u1JwPkf51tOa3tFh2XcKADtkkAQT6isP77ie5+dKjcLzi5cMW7RI7tiryWbzTquAT26VYQRVhDiqKP8AwtW/vGZ/WrScMi/ZUD4VNTVU0xp6emNA00qVOKCo/Dg3NUZx9Ij7qsRmhPtbxT2eGa7aOl10kGAdyAQQdxmvMh/aLxwMTa/6f/uqD0jm7QSBvGkerwPuBqfnFjXwzgCT7uQP8wgrt5gV5/7Ic+vcVzALeKlWVmKhYEquO589+tencTi2wGMUVmuRc4usz27qLIK+K3iAZ8LKSZON567Ua4bilu3CEJ8OTIj5d6z1poZwBHWjfJBBI7KPrQGK5P5zTk0p+tVCpiKS0lP0oGikB0rumIoEBT6aVPQcletct+c1IKiY0ELiOtM9tYnWR6AnJHau3GQKg92TI1EAdqioWtMxn3hPkwH9KE2uG93cZZGhgNPrJ8PacmjL8MBsTO843x5VBxVkHwGTBDAzkEZFRUBPw/D8/jVUodXaDjeR3ny6UuAvFpB6SPWGYfhPxqUiGj4fkUHKCWMyIjPQ+nzqThrIVwdp6RjbG2/TJrsWwrCOv5n6V3wq+KCZ/wBzQd8TeK22IIkfvYBHxwZisTeQliZbJJ3HU+lbPmJi22P2Z+lZPV5U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6" descr="data:image/jpeg;base64,/9j/4AAQSkZJRgABAQAAAQABAAD/2wCEAAoHCBUUFBgUFRQZGRgaHB8aHBsaGiIdGx0iGxsbJRwbGxshIS4kGyIqHx0dJTcmKi4xNDQ0GyQ6PzoyPi0zNDEBCwsLDw8PGBERGDEcGBwxMTExMTExMTEzMz4+MTMxMzEzPj4xMz4+Pj4+PjE+Mz4+Pj4zPj4xPjEzMzEzMzMzPv/AABEIAL0BCgMBIgACEQEDEQH/xAAcAAABBQEBAQAAAAAAAAAAAAAFAAEDBAYCBwj/xABGEAACAQMCBAMFBAcGBQIHAAABAhEAAyESMQQFQVEiYXEGE4GRoTKxwfAUI0JSktHhBzNTYnLxFYKTotJD4hYkVIOjssL/xAAWAQEBAQAAAAAAAAAAAAAAAAAAAQL/xAAWEQEBAQAAAAAAAAAAAAAAAAAAARH/2gAMAwEAAhEDEQA/APSkWamAikop6rRU9KlQKlSpUCp6VKgVKlSoHpUqVAqVKlQKlSpUCpUqVAqVKlQKlSpUCpqemoEaalSoFSpUqBU9c04oHrG8w4iWcLc0aRDEgFQSY69gBjzrZVi+PvDTfYgKoZpM6QZiTPqI+dSrA/hrLhSXx+0fDvJ3AA+QqX9OP76/wmh/M+YooCi4GWZnVqJn0oX/AMYP/wBKx885+tRXrq3VMQwztkZ9KkNZW1xCgyDpMz2z9x9YFEE5lcAGqG8xg/KYPwNVMGpp6DrxoY9J8xnPlBNKzxTu5QEggTmO8dqqYMUpoc9q5+/9/wDOkvDN1c/X8TQEdVRXb8bAfFo/CqZ4STlz9P5U7cEsbn5n8KCe9dRsGPmKh4e5pObkjtq1Y6Vw3LlIIk7RuT+NOnLkAAIBjqRvjeorq/xyxHvNPmFP41Fb5nbX/wBQt6kfia7ucvtspXSIIIMCDmu04VAAANqCve5mhIILCD0O/wAjUF7nonw6h5afrtRL3C9q4bhkmdImInyoKo9o7f7SuvrH4kVc4Hmdu6MMAf3ZzvjOxMdpqBuEQ7rVDjORo3iTwsNoxQaSmoLyjmbT7q9hxhW/ej8aN1UNSpUqBUqVKgVMac1yaBUqanoHpqVKgVKlUd+6EUsdhQVea8YEQjV4mkCN/l36eprGXHcjUwRVUMI7NpUq3aFGM9SD0qwl7xtxCiZchLYxqZmOogmP2iT2xNdDPgdPtSS0jTLYgdSQADtEkVlQkcwYI2tiVjcRHw2H1of+lf5W+TVY4w24BNwl5kDMT6CB3/rVaX/xP+80HoH6ErqCRmhh4ZgYR/KPzvR+x9gVQ4ZMt/q/EVVCn4l0xcQ/D74/lFS8NzXSdSEE7Qwz6T9r5E+lEOapOmPTYHt3ocvL7R03HthoYgqMBomN+k1Af5fzJLqmRpKmCCe43Gxj4dKuo6nY0O4V7dy34baqFMaSARMDIjyqzYsxMQP9IgfKqiV7yqc13rkSKGcQlxGLe8LCD4YEfs9d+h/i8qt8Nf12weukE4jfyqidtUmD9K5hgR4pGegqQp5mm0fmaIidSSfEfhXHumDAhyd/CSSPgenxmrBQfk1wyRkAT0mioOL4pEXxyPSSdx2zEkfOqyBLhnSVAaPEQJiQZEnH9KD3rl7VBBwIgKSsn/mz61wty4pJh89NKRvtkk/X5VDBhrImASMDIYjOsDoe1WNDoV0uSNUENnBJyDvOB1oNZ5w64COPVFP3EVEnOIYyI8U9V+YyKA5xXCpeHZlMTsQR3puXcwZG91ew37LHY+RNVOF5iruJMGZGdxgfEbZ+6rd5EupDgK0T6R1B7UBqmoPy3jHRxZuAk/ssATjz/nRiaqFSpE0xNA9c04NI0HNPXFu4rCVYMO6kEfMVyvFWyCQ6kAsCQQcpOoeogyOkUEtKoxeXSrahpaNJmAdX2Y7zUFvmNpiwFxZVtBz+14cef2lEjvQWqynOOPa5d0pc0WrWbh7hlb9rocR5Bp7UQ57zEqBbtkSSQ7fugAyfmKz1tVQWxPhDSuo+K4z4ZyP2ty23QACKlWLaX7er3kEuQgW3iVBOmewiTvn7Q3pXrYUKqxJ3Yblpgwehgb9IqdEbUVAUM5LGZIkkkCfL4b1BfvojEKCXdRpUZlliTEwPM9oqCunJbREaZM/tie+5eSe81Tuez6SfC25293Hw8FU04IMzhbjG6plWe6ZMb6AIVdtgIjcVYNniP8R//wAf/jQbRA6iMEfI/jVa34dUzkztttuR6VV4bmF0k6reFBJO2P8ALkgmns88tNuSp8xP3TFVU3MLgIWIIn8PKqPF8RosiFk6yImOp60Ri1cyCreYIn+dC+b8FFsgOdMgx8cwd/rQWOT81tqpVtSyZkxAxG46Yo7wt+24lGB+M1jW5a6gaHJno2Rn1qJhctnKEE9bZIOPLr86GNvxNxVIlZNSKQVkDEVi+H9o3XBIeOjjS3pOxrQrzEe799EalACO0DcnzyR5UQUOZIYx5QfXpQfheMuNxAHvDoILAFQJHhicA/tVV4Xm/vbj21A0+IghzBgwACDABGcdZq7w0BkchbaJ4SCckvHh1RBAMbHf0oClwDLEkAZ3P4VHZCt4hOCRktupIODQm7zZHsNdUqxOqBOnCsRJzjHz6VDyTmQa2plQS7AgLqK+FmG07xPoaAobqPrAg6W0naJwSN+k5pilvsnTtWY5LzcstwjQr6mdolwYSQSSxjCxGPsiiFzmLgbx/wAn/toJea8utXCmkgEdUMHcdvWqllEdrpEaVdFkEkHo2CPId9t6ZuOuAsQxJUuP7sHIMRPTIiqiccyAi4GlhqjQFMFmgkAruBvmorvibPu7qqvcx4vu6jp9fjcTjfAykmNJAI3B6fd+dqH2eMOoMC8AgaZ8JlsAZMYB+Xwqyoe4xUaxBEnW2xPpkgUGh5Jx/vQrsIJDGYgbjGdjVvjeNFuIyWdRgSACVDEwcACc1jeScRdtsrPbY6tWbkmFJESCBtG09a59rHLXFNsoStzVKsFXa3BkkiJXptpbOYqo0Frn5L39SMBbchNcKrKogsDE+Ikkb4A70Z/S0idWImQCRHfAryfmFtZ4hh+jzeKsF99bAGpn1D7QCsAATBOX3Oa13LvaWx+jIL3G21cJpa3rttkSILCZBA79aIMnmFsXtwXW2YEeICAxMb6TG/lWR5l7RsGRPergublt2JJLhgotnSTA1GATHhHnQfieezca4eIsybelWVwSCQF0t4BIiZ0j0qt+l8M/EWRcvJcRTpJCOrN+suFNI0wv2kmT0orZf2e8cVsC0Zb7JUACRKSdRmP2T9aG+0nOBhEOhYcQbfUsNbAhgQYMT1mgHIudWuFtsLjOrsGRdGqRpLAGQRsYodz3nNm84Nu5eVdIGV1HVA1EHWMEjaoPUOa8ze3YsPctjSShLTlcDx6SsJEzvisTw9slTruPbezcJIUnOlRpTW4ydY2BO5IAnED+0lrilThrdpw7M5DtAlmJZAYJMDbt3wKP2eF1fuqwUNtAZgFBuMJkgQQO5BNBYU3Lo1uWh9OoHDdToUb9pBPU1R4ripuKdIDowUAHCACSfIBAB6t3irK3ArArIZTqAMRpk/rGkjqxM9NXrUb8vHvF8MKZLgbvqZGO2QJUfQUUQ4O4GZ8vALR3woECckBgR/Opby20b3gAnvjAkSQfjmqHDW/d3puHSlzw6V/aJHSMgCSfnXPFuFdbjCSWS2FOYAdAIkZj7VBF+j3FvOLYLgMSCdGNRmR5dqnN27/hN/ElCeKe+brot4KWdiidSvR8xIJHSRXWviv8Q/wD+VBrOWp4WBM53Jz1obfBJIKKwmM7jbyM79xR/hkA1COtUr/DEEsBjB+B/wBqooc34RAiHK6RA0jv5QZqlw6vpZvfM6LGD1zsZJj6Uc5gvgWfL7qopaAtOAMQv3DNQQ8RxV5GlUDJAjvt6iuBz9B/eW2T8+cU3MOHa5cshCQNJ1EGIEAyT0HnU7X7e76WRgqSREgZDCYJU6tx2PnQMbFq4vvAgcGWAbwagMYJGRIAxT2OMsuLiXAQlu4GTMBiVYBQBsBpOJAyKEc25g061J0QAIA0HBGBuoExBxRLkFwKwtuGHvCJVklThjExlYG+1AJ4HjVsuHCwVkgGZaZgYEAiev1qZLz3j752YKtzVpXIJGjSi+ZMz2GeoFT+0XC2vfwvhPhDLbUQB5jADHt0gbzFV7jjwoBoQakULJ0D8WMgsTvkd6BuJ4s+KFBOkEJspCgkKsdF389J70IXn91cKiL2hT1EfvdjHpXfEXXA0nUrKTJGBGARvkTkf6j3qvwnL2ue80n+7UvqwsqOpE9MURJd5/xBidH2dGLa/Z/d22qK/wA94xh/e/DQn/jV7gOVI/6t3uB8kAFdLAdVJz6jcUQHs1ajxG4f+dR+FBlW5txX+I25OAoydzgbmo7nMuJO9+5/GR9xo1xXKrWuLQaFy7O4KgfQH0qqvKUvsGRHFoYLnLORvpXZRQBn428THvLrMSBAdiSTsBnf+dObd8/aF7sZDE/I+dau3y3h0uI9u2upSCJLHIOPCWO3qaLu6OxJ8JIcQfiRvsc9aGMHwfK7lxtPuHcnYYU4/wBRira+xPHP9nhHX/W9sfew+6tdyvgA1wElgmvTKGGBJAGSPDk9K9GA6dqsSvEk/s85gf8A0kHrcX8Jqlzv2T4rg0Fy8g0ExqQ6wDmA2JEx6V7x71Z06hPbrSS6rbMD6Hsc/Wg+bGsGJgx5gj/erXBctvm4hFi8RqUyLTxuMzpr6B47g7XEI1u4quvUdj3BGVI7is4F4rlx3biOE8/7y0P/AOl+g/y9Q8t4vld68zLas3Lmi5dVtCFgP1hgEjbr8jXKeyHHnbgrvxhfvIr0b+zLiBcfjGT7LXdS+jPdM/GaLc79owLh4eyZcCbjjItjoo7sT8hPWgwfs5yD3AZ7yMt2dJUEHQOiagcMxkkg4UbiTWosWSsEhTqB1BfsnSMZgEINh3mqyCPCTq74/dIkY7nLH4VaYwyFpZsyAN9RI9VQQe1Ro121b0ZkgEFT1JBkAdxA+lccTxUMLjKNZiFEzBjpBkwp6b03E6vG0jSSJc4VRswQelRq6KP1clj4jcYTPhMgdtu0daB+OdEhi0FiCu+oCFnG5/aMAVAVFy4LtwtAbUVP2VAAGQfTbv6VXv8AEEIgtDW5/abxE4c4E+u+OmdqtcOoVRcuMrFjMxOkbiPQiY2oG5pxDlyVtIhA/V3GIFwAQS2knEyd9u1Dpvf4lz/qf+6ufaLjCt8zcKqAjEwYllxBGO1UTfuHPvL2f8p/8aD0blXGLcUsCJJJjrv2qa8CVaD0H0NZP2Mvgu8+EFQRJggz5HqPurQPy5WyMHuCfmaofmC+AfnpVMSUdQY2AkwIxPpUl617xBbS42J3IJxOZ7UD47itDG0JJGGuGASYONIgRtvnFQWOPY+8T3a6oVUPj0gyw38jI2PSgVy+xxcnELp7AAjTH1q5xHC3Gtm5EA6yAG30DfuNj8e1RDlDe7S5cwrNM6oYrABGRgyQRjqaCnw3EE3EAjTqVmB28JmCY23HxFbLjedLcAuI5VgraVZRAP78kGMHcH+VZfgOXSTcZW0ISFUfauEHCyNh+8R6dan4lmusyM2eh+yJ3CDERCx6/Cgh4nmRFzxTONtzIyxgiZH0x3qXlHEIWPvY0SRqYHTIyY7NDY2naoLvDFgvhbEqTp2AO2DuDPwNS8v4SVe45UgMSbbSFbbBjIPix50FjjQQ6XGRUQIzIrDJVHU+PoC2AB0xXPB2HuLfuNIaRKg+HS1swSB1gL9etSW/HcUXX8CgrD5dFFwHTcxknGe3oaLcAiWv0xNQ040mehU6VHeAQPhQT875ejWTcG6qGIBjYDxD91hvI3rNPzY+7W27hV0klgJLDVMY2O/yohxvEMUX3obQTKW1+1cPTG+nz+VX+Ats9vW9tC86dJVSttJtgafC2mAWzByM4GCBXB8te+xOhksjK25gnUraWY+ZH53oy/LwBGntiNoC4+lAuae15s3nW1blQqKfEIBCyVA09CSPh0qEf2hOqy9txPUBCPwoDXNeEDO+ARI+AIzmMZoZxfLylw6ScatydlyfpT8N7Y2bkBriYVlAdSh8UftZGIqwvHlmDAq++VIP2hHT8RRVHg3uo3gBmZyRusH7h26VqW5wrO2pSCQpxBHUd98UAuXkkEiJJkbfa8JM/Gc9qbiQQ66TJYGJkT1AwcYB8qDQWeNt3G92V6aiGAgwfz8qtWrYUQvhXsMCs1wwuLetsbbBp0mMggjMH65rUKcdfjQRpqQgoY71cPNv8oxvnzj4VTMb6YNUuJEk/smN5kb9e3Sgx3HcJea9xq8JKw392h0AqxXVEEDE6um5+JHk3AmzbVMM7trcyMnuSdxsB/MVLw8i/dYlQXnWdPiYALI1TEYA2G/nRMICQ3eJEbxsPOPwntJHVlFVhCgBQTG0Cdz2EziJqK65UIfExeMAeI4MnOV3j511deNQ8I8TEYJMY2G7tvmpSQiyA2o4Cn7R6GewjMUVTfNtjcGoiQLYOAMDxnq0jfaJpLaKnx6QFGEU7Spxgd669y9y2M6CIlRGrH2jPpNOeHVWW5bUmBJa4IxO+077UFdjca2Vt2gluTgwGhdICqogKSdOZ27Gum5faAQayzb79cSo7dPOrXHFCJuMW0mdCnEkNjv0ifMVX4lACjqCpDxp2BlTLZ3/AKUGc52wF1rZeNQQmWOAcSc5giuvd3/8ZP8ArGqntNzziFuoq3CB7sMqqB+0WGceLbFCP+N8X3ufwmiPUOV8qWwmiSW3ZtIMnsOwFXuI4ZWGN4wT0+hqVCM7fj8vz1p9B9O/SqoUnL3kEkY/dYg+cAx5UMvcuuFmYqCe+pTnsMzitafz9KjZB+f6UGMv8JfOlSjnT00krgzAipbtlrahWDkssMNUKJJOlTGeoP5Na5La9vhXXufOgyzWWMkAAAAKg2VQSMGd8mT5muuI4QAC4DDkDVCjJ2HQ5mK1SrHU1E9kGQYI7QOnfvQY/wDRQbkliZyIxk7ZPn18qs8pCtxLvcgLqZ11EQGJGT0mNj5Vof0C3M6E2z4R16VC/LLXW2BjuQPvqAbzRwt4XVdGBQiBB231d5kj0oJYvANpVAZMBT3kQT5Vp35PaMwqrIjdgI+dVbfJ7amYyMjI/lNAMTmjWW1tb1u3h94wZtIDFAvhEWxIIzUKe00qGXhl0SFVzbcpJaI1lo3PeouZ8RctwoA03LjIds/rJG++TsKDWeIumwyF0VLdxf1ZC51NmFjcHNEGf/jLPu1t2tW0e6hcDyeqi+1li4SOK4ayFKSpFpmk6mEEA42JnzoXZtObg8KKrMYYhQTBIIGJJyPPFCr/AADNcVAcHUithQdLNB8hVGltcs4W+W/+VNuI+xf0ySAYVbggwI6imPsakzbfiEPdra3P+609XWsSuk/4qjxdtGM9tqppwdsaoWJUZUlc+7ORH+moL3HqbYUAowChSDca2xgZOi4gJJ8iapcTxNy3puXeFvLpMiJjIO+BOMYrt2cAp7x2UyNJdiuzmIM9hQB+LvCIuPq1ZAdhI8XY7fyoPReE4a5cspctuPGodQSREiYgzttPlRjQQqawrNIBOmB6gSa8vX2gvWFVU4g/ZkgidPkJkde1a/hOftcXhrZuL714LnRIgFjJgiCVBiOvSg0htj09Ko3nWcz5EZ+lDOJ44pcbxECY3/PWum4oe8NtzDrEgEScTjvgzRVRDPFNM5mO32QQIoy9mTMnJmOm+0bzufv7UMawV4pAMhgWO05QwB9PrRK7b1EA7RmCfWCBn7qDp3AYjJkHUBkwZxqOFH86ZF6GF7KplgBjLb9Z9etPcUFoaNiTJgFWnpUvCOrLAiBPhQQD0oIEW4ltnChRpIaSdUAY9Tjea4N4SAz4KgY2ODic5BH0qy7MCQE6AicScyM1Ba4glUm14gCY6GAwmYgZoKxtsrF1/WJBYYhmaTgSIjIj4VDdY3z7t0a0ymBsWkTmcwCDtjejDXGgBlVSYjM6TOAcZMxXC8G1sm4HDO2ksxELv+6DsB91AF9o7du26LrKsbf7KgzkgAnt5belATzYDGs4xjTGO1aX2is23u2dVsM7IxD6FMaCDpEgkTNV/wDh1vsf4B/KiNUJ7VKZnJ8qdrU7Y/OK7NqNvjvNVUFxgoLMwAAyWMADz/rUPC8xsXGKW7yOwElUcEgeg6VW5xxtoW3tN4tQKlZxkRkjI+BoR7MPat3BbDIusaEQKZJEk+IkkiBsfn0oNTPenjtXdtf5U+ig5I71HgGp9FcMtEV0gbYz37nevL/bD2gc8QV0DTbwFfMHqxXaTjzivTb8x4FLGYhQZ9dvrQf2h9jrXEAOQVulQC2ktkDqQIoUK9gubvfsurzKPggeEKQIWfWcedaW5kH8/Ws3ZVOAQWXU6hNxWWQjsZEN1IC6flFFOC4i66+8RQ5eCqBWIXzLAQT5GBUUC4q3wtu5Fy4zEEEDVASAI6ZYwCT5/PP+6TVNu4jLOzAgjyMKQ0dx/SvRON9kveqWuaPemcrI6ACfCcgCsTxnCtaf3dy2UK+ECMQJzPWe/WaIotbOtWN1NKOWAh5GppI+xFVrt/Q1nQQ7IrSRqH7TZyo6N9KKcQsjag3HNpbWMQNON8jNBqF5xaQuWtNcXwOEDaMgAKSRMCennUL+0yv+rXgrI1gLjU1xdQgaWI8TCeneK1Hsjy+y/BC21ufeDVcOxbVPXtGB8+tXLHs/wtu5qtcKhKkQxgAHfGCT6xQZq3yfiWgm2RPzyPTJ8vOmR7fC2/d37NvXLPFy2rNGANJ6b7TvNb48Te/w0/jP/hVXieFF3+9sW2+Mn6qKo825qnDXLaH3NtGgFjbDKdgAHUNpHT8moOGRLZR5IAIAIknY7ST0mt/zDlPD27LhbKCRmBB6bdjj6V5hc41VAPhMEYBk+kCoDKc/thn1qSNMIRIbWo3bSQCrfT7pX96pQtdVwBqlHDgT0I+yGHbeskLrXHItqJJJgsFGRG7ECtH7U8G3BBFN1GcqNKqDC7ZHc9Z86A9wHEe8uI2ot4Y1ROQuR856VoSsk46Ynrt6D/asb7D3mKoWJP6x13J3CmI7SSa3pRQwEAd9tz5daKiVgp2G3RPTHngn50yv0DE+gI6zEj1+ldvbAYbb7SVmfLrSVGBaAe+M9c4O/SfjQUuLuBTqJaVOJPntt9fKqiQkabjhZMaj4dIUSZPnI+FGGW46OJSdJiRudPbpknvQ9XuHwOltyIEdt8w3kT86DpXDlzphcwwMaj1gjaNME/DpUnDO9y2x2ZTsSciMbbbH8irzkBQGHh8hiO0d/Soi4927AMF8MxgwTv6D7qIp854W2ot7lxJU6mGwz4teBkY6/Cs77j/IP4lorzvivBZuEuGMhMrEQCSwKGT9mgv6Y/8Ai/8Aan/hRXoKP6/k0jxQgnp+Z3qnrBODnbyqvxxVrbpIyrCR0JUiqPK73M3cu041EiDgaiSPqTRP2PLHirNwyTqaSegCsMfefhQ4qoLbfZDGDOc7/ntVjkl42+J4cTny38erGMnc71EevLekjpNOb3p2oMly6+1t/WI2I/pVleE4howq5B3zg+QqquvdxMmuDdkxqnp8arjlV473FEk9Cd+nSu7HJSjC41wtpOrSFgE/OgM2mCrAwB985+tOH6zVfh21Z7mu3Iien8qIh4+5bKEXFVlJiGAIJjYA1NwLqqBEAVVGkAbCOwoZxKTcTH2FZ99j4YEdTq//AFrnl1wrce2eiqfnM0B4PVbjtDr7twrBpBB7Qc/SpUyPWhXFOBfX95rbR/ysNUD/AJhnyojz3mthbdx7bMZUxtmNwfiCDWV5kiOQVYmJnHf/AGrZf2h8uu+9W7ZtlveW9LsoJIK9MGBKlcx0NZ/kHs1xVy4ls2mRGMNcuW8KNyQGGT0HrQej+yC/qEHUoh+aDFaIWSOoqjb4T3YKr0RVnAPhUifCAB8ABQw8Vd1CHMA+KTmNJiPiR8qK0JT/ADLXOg/vL8qyrc1JYraR3j7RyYwflsas2uKZsnUrDoScfChgjzu2fdOSQZHSvIea8lZLbXTbKrqGnDBIZt5ZYJII6xXonE+8bRqJMpH2iQzRJgdsdu9RX+TcdcUKL1rQQCFZSSBiAcRIxUHl/FsMgBdK7dxJQYnf4dzXoHNuXG7y0X3iV4RcESfAFdWmcHEH1p+A9g7i23tXLqlXInSucbZIkZ7VpL3KP1DWSZU2zbjyKxA+FUedextyEQGZ9+dsj7Cef9a9ILmVMdd+285+QrDcLyd+CNu3cYEtcVpXbMAj5gVtlcxPaCPON89KhF0ZzEb9MdttxS0RkTBjIPl29fKmZpEzA8vTp/KnKHSM/EYNBxxLiIjV3jBMxOfL8KGqU8TJrRiQNZ33AJ8UyAAcnGKI3L2PEOm4G0Ebn4mqiMdDG34iZYSYzvE9qCWyHtr4YeCzRscnGmK6e+XPu9MFl1d18hPz+VQXFFzUrK6fsTsHDqssPiYBMbGpLVwqC4YkrKwSDqg9+n9aAV7SPb90kgFwWIU4VpXIk7YExWR/SU7D+L+lF+P5dcurbu3biYLhbZJWcnsCv7uSMAVR/wCDN/hJ/Ev8qD0leS24AOo/GPuq3+g24A0KY2nNTi361Fxt73dt7n7iM3yBiqPFvbI3OI5g9u0kNrFm2qyJ0EjbtJJnYAVNyrjRc5hwlsWVti1cFtgMszAhSXPWCuPj3ov/AGc8C1/jbnFOJFoGCer3JBM9wob+IVR5/wAP+i85DqAA11Lo/wDuEa/+7XQexEUorn3i5gz6Z+6mLnop+NVHZqtx76bbMN/j86nBbsB9f5VW5ixW25noYnaehxmih/IeJL2yzGSGdSYA2Y9BgUQf7PrHymsz7FufdXZJM3nMnzVCT85rSOfpk+ZqAPxN+OL0ENDWZlehDsWJzAEMD8K44a8P0loGGtr8NLEfj9Kh5w8cXZ2nQwzMHVBgx/p+6uLF+OIBIjwQOsnW058oqK1qHFCOa2jrS4glllI7q+/3D5URRsDz/JpmyV8iKqK/L+K1sR1z6Y7VfK0G94tniFRiR7xiEGk5nJgxED6UZLwaAZzZ0P6tg8OY1JI0kdyNhVLj+F1KAvXr8K44zn/CB3QXNRU+L3Y1xnY6ZjOKrXfaHhBbVje0qWIB051KASI6YYfOgduCRRpKklchM6WBGSRMnt0Ej1mZApRyFKqqAQxkg+LwkhiJGJHmM9qtz2r5e4h7geJjUnkesY7fGq/Ee1XAunu1uOqxACIfp4agI2OFN6yqzBBkEeR+4jHpRjhnMopBwsHECcRB2OAaBn2ksWLKuqObYVSDpiJJUBhGDI+oq/yXnVvik12o0K0E5wdMwZUdCNp3oCxwem1QXPP74qZ2HlVe+ARBUEdj/tVGb9puUXLptPbwUbVc1E5EjSFHz6detWOD4jVbhtwYz8iPvojfQmYkef8ATI+dB+Itm24KiFY58jBye+r7x51FGLeViJ33/wBWMfKn1yog56fz8/8Aao7dyVkRMfWo7rQUH7xMj0WfhttQNaY+7Ks0RI1GM9M/So71vGGZDMax1HmDjrtXPEMWIQAAtOZxvOfPw1za1a2AWVgSNhkmYP53oLBdxpLLgafsyfWR86k4bh7bg+6eBBEDaTvI6GarcTfW2JWAQfEJjoa4tK68UtwoQDbZS0yCS4Kgic46/WiKPGcFcWzbBGVYySQMGcjO23yqn+g3f31/irR8094bb6VYiMacn4AZ8orHfp7f4F3/AKbUV6mpNCPa73n6JcVJ1MAuBmCfEPLEiaMqKkrTLOexHKP0fg0DCHebj+rfZHwUKKyf9o+heO4QiJAUt3gXRHr+18q9MuXFUSxAHnQbj+a2jj3YftqUfQHJqLBorTRUHBE6BMzuZJJk5OT0k1YqoeKj4myHRkOzAqfiKkmmoM5Z4NeCs6FyA0z3LsFWfUkUW3+6hftBc13rNnVA1C4/nB/Vp5+Lxf8AKO9G1TaorGe0/DtcuOyGGQLpbsQCxPniKn4Dhbpa37wt+9DEHEJsBgAsT51c4n7XjWNdwlozhVOPkAKJ8cwVdZwAoz931NQWHgYHQQBUdpNsYmm4dSVncnr29amIyonb85qiQrJmMjY4kTvHauHNTxXLLVR5MnA8Xwl6+4s6xckSp7vqBoBxvC33JLW3GZiDE17q1sVx7odqivADy67/AIbfwmuk5fd3Ft/ka98Nhe30pxZXsPlQeNe7425bNg22IaBlSDggjPw+lbH2J5ddsWjbdCCzlvKYAgkelbXQAf6V0U8o7UFTQevp865dD+Aq/pqO4vWKCgEaJ8sxVLibBcEMCQRHb0owPSPrVa9vOSOnn6CgBcDeYK6OPGCwON4J0t6ERRFmwfP6elVuPuGS6rDoMg/tL16bg5qW1cDKCNonO+fuI/CoplPiyPDGfrEfnpVdAZz2Hi/njG3+1WwmPiTO+T1HauQk+HtNBDeQMsOogEZHl91Stc2JbwxAIWYIIMn4xUb3FSQQCCR06kZEdTiatW7KltIbwkeu+x+lBFzu6BaLOQoDCCNs439c1k24u1JwPkf51tOa3tFh2XcKADtkkAQT6isP77ie5+dKjcLzi5cMW7RI7tiryWbzTquAT26VYQRVhDiqKP8AwtW/vGZ/WrScMi/ZUD4VNTVU0xp6emNA00qVOKCo/Dg3NUZx9Ij7qsRmhPtbxT2eGa7aOl10kGAdyAQQdxmvMh/aLxwMTa/6f/uqD0jm7QSBvGkerwPuBqfnFjXwzgCT7uQP8wgrt5gV5/7Ic+vcVzALeKlWVmKhYEquO589+tencTi2wGMUVmuRc4usz27qLIK+K3iAZ8LKSZON567Ua4bilu3CEJ8OTIj5d6z1poZwBHWjfJBBI7KPrQGK5P5zTk0p+tVCpiKS0lP0oGikB0rumIoEBT6aVPQcletct+c1IKiY0ELiOtM9tYnWR6AnJHau3GQKg92TI1EAdqioWtMxn3hPkwH9KE2uG93cZZGhgNPrJ8PacmjL8MBsTO843x5VBxVkHwGTBDAzkEZFRUBPw/D8/jVUodXaDjeR3ny6UuAvFpB6SPWGYfhPxqUiGj4fkUHKCWMyIjPQ+nzqThrIVwdp6RjbG2/TJrsWwrCOv5n6V3wq+KCZ/wBzQd8TeK22IIkfvYBHxwZisTeQliZbJJ3HU+lbPmJi22P2Z+lZPV5Uo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871" y="1556792"/>
            <a:ext cx="3168352" cy="225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 descr="http://dsh.waw.pl/pictures/wydarzenia/2018/kwiecie%C5%84/PIC_2-6176_ww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5" y="4005064"/>
            <a:ext cx="3528392" cy="22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s://www.przewodnik-katolicki.pl/getattachment/35a2644b-6ec2-4708-bedd-871670bb370c/.aspx?width=4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871" y="3946688"/>
            <a:ext cx="3168352" cy="238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zawartości 1"/>
          <p:cNvSpPr>
            <a:spLocks noGrp="1"/>
          </p:cNvSpPr>
          <p:nvPr>
            <p:ph idx="1"/>
          </p:nvPr>
        </p:nvSpPr>
        <p:spPr>
          <a:xfrm>
            <a:off x="307975" y="189717"/>
            <a:ext cx="8584505" cy="935028"/>
          </a:xfrm>
        </p:spPr>
        <p:txBody>
          <a:bodyPr/>
          <a:lstStyle/>
          <a:p>
            <a:pPr algn="just"/>
            <a:r>
              <a:rPr lang="pl-PL" dirty="0" smtClean="0"/>
              <a:t>Żydów przesiedlano do gett – specjalnych, zamkniętych stref, gdzie byli głodzeni i mordowani. 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0" y="6293005"/>
            <a:ext cx="9144000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1000" dirty="0">
                <a:solidFill>
                  <a:schemeClr val="bg1"/>
                </a:solidFill>
              </a:rPr>
              <a:t>ź</a:t>
            </a:r>
            <a:r>
              <a:rPr lang="pl-PL" sz="1000" dirty="0" smtClean="0">
                <a:solidFill>
                  <a:schemeClr val="bg1"/>
                </a:solidFill>
              </a:rPr>
              <a:t>ródła: </a:t>
            </a:r>
          </a:p>
          <a:p>
            <a:pPr marL="342900" indent="-342900" algn="just">
              <a:buAutoNum type="arabicPeriod"/>
            </a:pPr>
            <a:r>
              <a:rPr lang="pl-PL" sz="1000" dirty="0" smtClean="0">
                <a:solidFill>
                  <a:schemeClr val="bg1"/>
                </a:solidFill>
              </a:rPr>
              <a:t>https://warszawa.naszemiasto.pl/getto-warszawskie-w-1940-roku-powstala-zydowska-dzielnica/ar/c1-7384432 (dostęp: 02.05.2023 r.)</a:t>
            </a:r>
          </a:p>
          <a:p>
            <a:pPr marL="342900" indent="-342900" algn="just">
              <a:buAutoNum type="arabicPeriod"/>
            </a:pPr>
            <a:r>
              <a:rPr lang="pl-PL" sz="1000" dirty="0" smtClean="0">
                <a:solidFill>
                  <a:schemeClr val="bg1"/>
                </a:solidFill>
              </a:rPr>
              <a:t>https://www.gazetaprawna.pl/wiadomosci/kraj/artykuly/8701755,80-lat-temu-w-getcie-warszawskim-wybuchlo-powstanie.html (dostęp: 02.025.2023 r.)</a:t>
            </a:r>
          </a:p>
        </p:txBody>
      </p:sp>
    </p:spTree>
    <p:extLst>
      <p:ext uri="{BB962C8B-B14F-4D97-AF65-F5344CB8AC3E}">
        <p14:creationId xmlns:p14="http://schemas.microsoft.com/office/powerpoint/2010/main" val="302364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476" y="548680"/>
            <a:ext cx="8229600" cy="936104"/>
          </a:xfrm>
        </p:spPr>
        <p:txBody>
          <a:bodyPr/>
          <a:lstStyle/>
          <a:p>
            <a:pPr algn="just"/>
            <a:r>
              <a:rPr lang="pl-PL" dirty="0" smtClean="0"/>
              <a:t>Nakazanie ludności żydowskiej </a:t>
            </a:r>
            <a:r>
              <a:rPr lang="pl-PL" dirty="0" smtClean="0"/>
              <a:t>noszenia, </a:t>
            </a:r>
            <a:r>
              <a:rPr lang="pl-PL" dirty="0" smtClean="0"/>
              <a:t>pod karą śmierci, gwiazdy Dawida. </a:t>
            </a:r>
            <a:endParaRPr lang="pl-PL" dirty="0"/>
          </a:p>
        </p:txBody>
      </p:sp>
      <p:pic>
        <p:nvPicPr>
          <p:cNvPr id="7170" name="Picture 2" descr="HISTORIA - Centrum Dialogu im. Marka Edelm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5" y="1841684"/>
            <a:ext cx="5771173" cy="374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d-art.ppstatic.pl/kadry/k/r/26/ff/5a8d8e73bdaff_o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647" y="1772816"/>
            <a:ext cx="260764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276" y="5934670"/>
            <a:ext cx="9144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źródła: </a:t>
            </a:r>
          </a:p>
          <a:p>
            <a:pPr marL="342900" indent="-342900">
              <a:buAutoNum type="arabicPeriod"/>
            </a:pPr>
            <a:r>
              <a:rPr lang="pl-PL" dirty="0" smtClean="0">
                <a:solidFill>
                  <a:schemeClr val="bg1"/>
                </a:solidFill>
              </a:rPr>
              <a:t>https://www.centrumdialogu.com/getto/historia (dostęp: 02.05.2023 r.)</a:t>
            </a:r>
          </a:p>
          <a:p>
            <a:pPr marL="342900" indent="-342900">
              <a:buAutoNum type="arabicPeriod"/>
            </a:pPr>
            <a:r>
              <a:rPr lang="pl-PL" dirty="0" smtClean="0">
                <a:solidFill>
                  <a:schemeClr val="bg1"/>
                </a:solidFill>
              </a:rPr>
              <a:t>https://fototapeta.art.pl/2008/dsh.php (dostęp: 02.05.2023 r.)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261</TotalTime>
  <Words>1201</Words>
  <Application>Microsoft Office PowerPoint</Application>
  <PresentationFormat>Pokaz na ekranie (4:3)</PresentationFormat>
  <Paragraphs>109</Paragraphs>
  <Slides>33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Papier</vt:lpstr>
      <vt:lpstr>Polacy wobec Holokaustu</vt:lpstr>
      <vt:lpstr>Zbrodnicze zamiary</vt:lpstr>
      <vt:lpstr>1935 r. – przyjęcie ustaw norymberskich</vt:lpstr>
      <vt:lpstr>1938 r. - „noc kryształowa”</vt:lpstr>
      <vt:lpstr>1 IX 1939 r. – atak Niemiec na Polskę. Wybuch II wojny światowej.</vt:lpstr>
      <vt:lpstr>Plany Adolf Hitlera</vt:lpstr>
      <vt:lpstr>Niemieckie działania</vt:lpstr>
      <vt:lpstr>Getto warszawskie</vt:lpstr>
      <vt:lpstr>Prezentacja programu PowerPoint</vt:lpstr>
      <vt:lpstr>Prezentacja programu PowerPoint</vt:lpstr>
      <vt:lpstr>Zaostrzenie działań</vt:lpstr>
      <vt:lpstr>Holokaust</vt:lpstr>
      <vt:lpstr>Opór społeczeństwa</vt:lpstr>
      <vt:lpstr>Prezentacja programu PowerPoint</vt:lpstr>
      <vt:lpstr>Prezentacja programu PowerPoint</vt:lpstr>
      <vt:lpstr>Prezentacja programu PowerPoint</vt:lpstr>
      <vt:lpstr>Niezrównana odwaga</vt:lpstr>
      <vt:lpstr>Narodowy Dzień Pamięci Polaków ratujących Żydów pod okupacją niemiecką</vt:lpstr>
      <vt:lpstr>Józef i Wiktoria Ulmowie</vt:lpstr>
      <vt:lpstr>Prezydent Andrzej Duda o Muzeum Polaków Ratujących Żydów podczas II wojny światowej im. Rodziny Ulmów.</vt:lpstr>
      <vt:lpstr>Wybrane przykłady</vt:lpstr>
      <vt:lpstr>Rodzina Kowalskich</vt:lpstr>
      <vt:lpstr>Rodzina Baranków</vt:lpstr>
      <vt:lpstr>Franciszka i Stanisław Kurpielowie</vt:lpstr>
      <vt:lpstr>Antoni Majkut</vt:lpstr>
      <vt:lpstr>Mieczysław Fogg</vt:lpstr>
      <vt:lpstr>Ksiądz Marceli Godlewski</vt:lpstr>
      <vt:lpstr>Inne formy działań</vt:lpstr>
      <vt:lpstr>Witold Pilecki</vt:lpstr>
      <vt:lpstr>Jan Karski</vt:lpstr>
      <vt:lpstr>Pamięć wiecznie żywa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Polacy wobec Holokaustu</dc:title>
  <dc:creator>Sylwester Górniak</dc:creator>
  <cp:lastModifiedBy>Sylwester Górniak</cp:lastModifiedBy>
  <cp:revision>31</cp:revision>
  <dcterms:created xsi:type="dcterms:W3CDTF">2023-05-02T09:07:55Z</dcterms:created>
  <dcterms:modified xsi:type="dcterms:W3CDTF">2023-05-02T13:29:11Z</dcterms:modified>
</cp:coreProperties>
</file>