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0" r:id="rId3"/>
    <p:sldId id="261" r:id="rId4"/>
    <p:sldId id="264" r:id="rId5"/>
    <p:sldId id="262" r:id="rId6"/>
    <p:sldId id="265" r:id="rId7"/>
    <p:sldId id="263" r:id="rId8"/>
    <p:sldId id="269" r:id="rId9"/>
    <p:sldId id="272" r:id="rId10"/>
    <p:sldId id="271" r:id="rId11"/>
    <p:sldId id="266" r:id="rId12"/>
    <p:sldId id="267" r:id="rId13"/>
    <p:sldId id="268" r:id="rId14"/>
    <p:sldId id="273" r:id="rId15"/>
    <p:sldId id="274" r:id="rId16"/>
    <p:sldId id="275" r:id="rId17"/>
    <p:sldId id="276" r:id="rId18"/>
    <p:sldId id="278" r:id="rId19"/>
    <p:sldId id="277" r:id="rId20"/>
    <p:sldId id="286" r:id="rId21"/>
    <p:sldId id="287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63F0BD3-0E06-4953-AE8E-6C23234D8112}" type="datetimeFigureOut">
              <a:rPr lang="pl-PL" smtClean="0"/>
              <a:t>28.02.2023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C769-480F-417C-B641-7C710C41CC2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0BD3-0E06-4953-AE8E-6C23234D8112}" type="datetimeFigureOut">
              <a:rPr lang="pl-PL" smtClean="0"/>
              <a:t>28.02.2023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C769-480F-417C-B641-7C710C41CC2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0BD3-0E06-4953-AE8E-6C23234D8112}" type="datetimeFigureOut">
              <a:rPr lang="pl-PL" smtClean="0"/>
              <a:t>28.02.2023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C769-480F-417C-B641-7C710C41CC2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0BD3-0E06-4953-AE8E-6C23234D8112}" type="datetimeFigureOut">
              <a:rPr lang="pl-PL" smtClean="0"/>
              <a:t>28.02.2023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C769-480F-417C-B641-7C710C41CC2A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0BD3-0E06-4953-AE8E-6C23234D8112}" type="datetimeFigureOut">
              <a:rPr lang="pl-PL" smtClean="0"/>
              <a:t>28.02.2023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C769-480F-417C-B641-7C710C41CC2A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0BD3-0E06-4953-AE8E-6C23234D8112}" type="datetimeFigureOut">
              <a:rPr lang="pl-PL" smtClean="0"/>
              <a:t>28.02.2023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C769-480F-417C-B641-7C710C41CC2A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0BD3-0E06-4953-AE8E-6C23234D8112}" type="datetimeFigureOut">
              <a:rPr lang="pl-PL" smtClean="0"/>
              <a:t>28.02.2023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C769-480F-417C-B641-7C710C41CC2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0BD3-0E06-4953-AE8E-6C23234D8112}" type="datetimeFigureOut">
              <a:rPr lang="pl-PL" smtClean="0"/>
              <a:t>28.02.2023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C769-480F-417C-B641-7C710C41CC2A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0BD3-0E06-4953-AE8E-6C23234D8112}" type="datetimeFigureOut">
              <a:rPr lang="pl-PL" smtClean="0"/>
              <a:t>28.02.2023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C769-480F-417C-B641-7C710C41CC2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0BD3-0E06-4953-AE8E-6C23234D8112}" type="datetimeFigureOut">
              <a:rPr lang="pl-PL" smtClean="0"/>
              <a:t>28.02.2023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C769-480F-417C-B641-7C710C41CC2A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0BD3-0E06-4953-AE8E-6C23234D8112}" type="datetimeFigureOut">
              <a:rPr lang="pl-PL" smtClean="0"/>
              <a:t>28.02.2023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C769-480F-417C-B641-7C710C41CC2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63F0BD3-0E06-4953-AE8E-6C23234D8112}" type="datetimeFigureOut">
              <a:rPr lang="pl-PL" smtClean="0"/>
              <a:t>28.02.2023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44EC769-480F-417C-B641-7C710C41CC2A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3568" y="2060848"/>
            <a:ext cx="77443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Narodowy Dzień Pamięci</a:t>
            </a:r>
          </a:p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Żołnierzy Wyklętych</a:t>
            </a:r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0525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nalezione obrazy dla zapytania: narodowe zjednocznie wojskow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4320480" cy="432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56568" y="548680"/>
            <a:ext cx="87881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Narodowe Zjednoczenie Wojskowe</a:t>
            </a:r>
            <a:endParaRPr lang="pl-PL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-18786" y="6017249"/>
            <a:ext cx="9138883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Źródło: https://</a:t>
            </a:r>
            <a:r>
              <a:rPr lang="pl-PL" sz="1200" dirty="0" smtClean="0">
                <a:solidFill>
                  <a:schemeClr val="bg1"/>
                </a:solidFill>
              </a:rPr>
              <a:t>armiakrajowazgorzelec.blogspot.com/2016/08/23-okreg-narodowego-zjednoczenia.html (dostęp: 17.02.2021 r.)</a:t>
            </a:r>
            <a:endParaRPr lang="pl-P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3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lustrac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63" y="1484784"/>
            <a:ext cx="2521336" cy="329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369691" y="4679091"/>
            <a:ext cx="16948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Henryk</a:t>
            </a:r>
            <a:b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pl-PL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Flame</a:t>
            </a:r>
            <a:endParaRPr lang="pl-PL" sz="36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6" name="Picture 4" descr="https://upload.wikimedia.org/wikipedia/commons/f/f0/Zygmunt_Szendzielarz_%28%C5%81upaszka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987" y="1484783"/>
            <a:ext cx="2322615" cy="321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5090798" y="4607509"/>
            <a:ext cx="26341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Zygmunt</a:t>
            </a:r>
            <a:b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pl-PL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Szendzielarz</a:t>
            </a:r>
            <a:endParaRPr lang="pl-PL" sz="36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30455" y="5774690"/>
            <a:ext cx="3168352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Dowódca oddziału na Śląsku Cieszyńskim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090798" y="5747795"/>
            <a:ext cx="279357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Dowódca 5 Wileńskiej Brygady AK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339395" y="804179"/>
            <a:ext cx="19504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„Bartek”</a:t>
            </a:r>
          </a:p>
        </p:txBody>
      </p:sp>
      <p:sp>
        <p:nvSpPr>
          <p:cNvPr id="9" name="Prostokąt 8"/>
          <p:cNvSpPr/>
          <p:nvPr/>
        </p:nvSpPr>
        <p:spPr>
          <a:xfrm>
            <a:off x="5187562" y="846873"/>
            <a:ext cx="25314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„Łupaszka”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-3" y="6264042"/>
            <a:ext cx="9138883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1"/>
                </a:solidFill>
              </a:rPr>
              <a:t>Źródła zdjęć: </a:t>
            </a:r>
          </a:p>
          <a:p>
            <a:pPr marL="228600" indent="-228600">
              <a:buAutoNum type="arabicPeriod"/>
            </a:pPr>
            <a:r>
              <a:rPr lang="pl-PL" sz="1050" dirty="0">
                <a:solidFill>
                  <a:schemeClr val="bg1"/>
                </a:solidFill>
              </a:rPr>
              <a:t>https://pl.wikipedia.org/wiki/Henryk_Flame#/media/Plik:HenrykFlame.jpg (</a:t>
            </a:r>
            <a:r>
              <a:rPr lang="pl-PL" sz="1050" dirty="0" smtClean="0">
                <a:solidFill>
                  <a:schemeClr val="bg1"/>
                </a:solidFill>
              </a:rPr>
              <a:t>dostęp: 17.02.2021 r.)</a:t>
            </a:r>
          </a:p>
          <a:p>
            <a:pPr marL="228600" indent="-228600">
              <a:buFontTx/>
              <a:buAutoNum type="arabicPeriod"/>
            </a:pPr>
            <a:r>
              <a:rPr lang="pl-PL" sz="1050" dirty="0">
                <a:solidFill>
                  <a:schemeClr val="bg1"/>
                </a:solidFill>
              </a:rPr>
              <a:t>https://pl.wikipedia.org/wiki/Zygmunt_Szendzielarz#/media/Plik:Zygmunt_Szendzielarz_(%C5%81upaszka).</a:t>
            </a:r>
            <a:r>
              <a:rPr lang="pl-PL" sz="1050" dirty="0" smtClean="0">
                <a:solidFill>
                  <a:schemeClr val="bg1"/>
                </a:solidFill>
              </a:rPr>
              <a:t>jpg (</a:t>
            </a:r>
            <a:r>
              <a:rPr lang="pl-PL" sz="1050" dirty="0">
                <a:solidFill>
                  <a:schemeClr val="bg1"/>
                </a:solidFill>
              </a:rPr>
              <a:t>dostęp: 17.02.2021 r</a:t>
            </a:r>
            <a:r>
              <a:rPr lang="pl-PL" sz="1050" dirty="0" smtClean="0">
                <a:solidFill>
                  <a:schemeClr val="bg1"/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652896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84580" y="1196752"/>
            <a:ext cx="67321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Żołnierze niezłomni (wyklęci)</a:t>
            </a:r>
            <a:endParaRPr lang="pl-PL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99592" y="2708920"/>
            <a:ext cx="72008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>
                <a:solidFill>
                  <a:schemeClr val="bg1"/>
                </a:solidFill>
              </a:rPr>
              <a:t>Żołnierze podziemia antykomunistycznego </a:t>
            </a:r>
            <a:r>
              <a:rPr lang="pl-PL" sz="3200" dirty="0" smtClean="0">
                <a:solidFill>
                  <a:schemeClr val="bg1"/>
                </a:solidFill>
              </a:rPr>
              <a:t/>
            </a:r>
            <a:br>
              <a:rPr lang="pl-PL" sz="3200" dirty="0" smtClean="0">
                <a:solidFill>
                  <a:schemeClr val="bg1"/>
                </a:solidFill>
              </a:rPr>
            </a:br>
            <a:r>
              <a:rPr lang="pl-PL" sz="3200" dirty="0" smtClean="0">
                <a:solidFill>
                  <a:schemeClr val="bg1"/>
                </a:solidFill>
              </a:rPr>
              <a:t>i </a:t>
            </a:r>
            <a:r>
              <a:rPr lang="pl-PL" sz="3200" dirty="0" smtClean="0">
                <a:solidFill>
                  <a:schemeClr val="bg1"/>
                </a:solidFill>
              </a:rPr>
              <a:t>niepodległościowego, którzy stawiali opór sowietyzacji Polski.</a:t>
            </a:r>
          </a:p>
        </p:txBody>
      </p:sp>
    </p:spTree>
    <p:extLst>
      <p:ext uri="{BB962C8B-B14F-4D97-AF65-F5344CB8AC3E}">
        <p14:creationId xmlns:p14="http://schemas.microsoft.com/office/powerpoint/2010/main" val="3912504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lustrac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344" y="1673094"/>
            <a:ext cx="2808312" cy="350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656518" y="1011417"/>
            <a:ext cx="56259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Józef Franczak, ps. „Lalek”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0" y="5733256"/>
            <a:ext cx="914400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>
                <a:solidFill>
                  <a:schemeClr val="bg1"/>
                </a:solidFill>
              </a:rPr>
              <a:t>1963 r. – rozbicie ostatniego zgrupowania podziemia antykomunistycznego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118874" y="5176734"/>
            <a:ext cx="4701251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1"/>
                </a:solidFill>
              </a:rPr>
              <a:t>Źródło: https</a:t>
            </a:r>
            <a:r>
              <a:rPr lang="pl-PL" sz="1100" dirty="0">
                <a:solidFill>
                  <a:schemeClr val="bg1"/>
                </a:solidFill>
              </a:rPr>
              <a:t>://</a:t>
            </a:r>
            <a:r>
              <a:rPr lang="pl-PL" sz="1100" dirty="0" smtClean="0">
                <a:solidFill>
                  <a:schemeClr val="bg1"/>
                </a:solidFill>
              </a:rPr>
              <a:t>pl.wikipedia.org/wiki/J%C3%B3zef_Franczak</a:t>
            </a:r>
            <a:r>
              <a:rPr lang="pl-PL" sz="1100" dirty="0">
                <a:solidFill>
                  <a:schemeClr val="bg1"/>
                </a:solidFill>
              </a:rPr>
              <a:t>#/</a:t>
            </a:r>
            <a:r>
              <a:rPr lang="pl-PL" sz="1100" dirty="0" smtClean="0">
                <a:solidFill>
                  <a:schemeClr val="bg1"/>
                </a:solidFill>
              </a:rPr>
              <a:t>media</a:t>
            </a:r>
            <a:br>
              <a:rPr lang="pl-PL" sz="1100" dirty="0" smtClean="0">
                <a:solidFill>
                  <a:schemeClr val="bg1"/>
                </a:solidFill>
              </a:rPr>
            </a:br>
            <a:r>
              <a:rPr lang="pl-PL" sz="1100" dirty="0" smtClean="0">
                <a:solidFill>
                  <a:schemeClr val="bg1"/>
                </a:solidFill>
              </a:rPr>
              <a:t>/Plik:J%C3%B3zef_Franczak_Lalek.jpg (dostęp: 17.02.2021 r.)</a:t>
            </a:r>
            <a:endParaRPr lang="pl-PL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465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lustrac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82" y="1688681"/>
            <a:ext cx="2471236" cy="377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0" y="6027002"/>
            <a:ext cx="914400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solidFill>
                  <a:schemeClr val="bg1"/>
                </a:solidFill>
              </a:rPr>
              <a:t>Był żołnierzem Szarych Szeregów i uczestnikiem powstania warszawskiego. Zginął w 1949 roku </a:t>
            </a:r>
            <a:r>
              <a:rPr lang="pl-PL" sz="2400" dirty="0" smtClean="0">
                <a:solidFill>
                  <a:schemeClr val="bg1"/>
                </a:solidFill>
              </a:rPr>
              <a:t>w </a:t>
            </a:r>
            <a:r>
              <a:rPr lang="pl-PL" sz="2400" dirty="0">
                <a:solidFill>
                  <a:schemeClr val="bg1"/>
                </a:solidFill>
              </a:rPr>
              <a:t>siedzibie UB w Warszawie.</a:t>
            </a:r>
          </a:p>
        </p:txBody>
      </p:sp>
      <p:sp>
        <p:nvSpPr>
          <p:cNvPr id="4" name="Prostokąt 3"/>
          <p:cNvSpPr/>
          <p:nvPr/>
        </p:nvSpPr>
        <p:spPr>
          <a:xfrm>
            <a:off x="1816117" y="1042350"/>
            <a:ext cx="55117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Jan Rodowicz, ps. „Anoda”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203370" y="5513387"/>
            <a:ext cx="4737257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1"/>
                </a:solidFill>
              </a:rPr>
              <a:t>Źródło</a:t>
            </a:r>
            <a:r>
              <a:rPr lang="pl-PL" sz="1100" dirty="0">
                <a:solidFill>
                  <a:schemeClr val="bg1"/>
                </a:solidFill>
              </a:rPr>
              <a:t>: https://</a:t>
            </a:r>
            <a:r>
              <a:rPr lang="pl-PL" sz="1100" dirty="0" smtClean="0">
                <a:solidFill>
                  <a:schemeClr val="bg1"/>
                </a:solidFill>
              </a:rPr>
              <a:t>pl.wikipedia.org/wiki/Jan_Rodowicz#/media/Plik:Jan_</a:t>
            </a:r>
            <a:br>
              <a:rPr lang="pl-PL" sz="1100" dirty="0" smtClean="0">
                <a:solidFill>
                  <a:schemeClr val="bg1"/>
                </a:solidFill>
              </a:rPr>
            </a:br>
            <a:r>
              <a:rPr lang="pl-PL" sz="1100" dirty="0" smtClean="0">
                <a:solidFill>
                  <a:schemeClr val="bg1"/>
                </a:solidFill>
              </a:rPr>
              <a:t>Rodowicz_(</a:t>
            </a:r>
            <a:r>
              <a:rPr lang="pl-PL" sz="1100" dirty="0">
                <a:solidFill>
                  <a:schemeClr val="bg1"/>
                </a:solidFill>
              </a:rPr>
              <a:t>Anoda).jpg (</a:t>
            </a:r>
            <a:r>
              <a:rPr lang="pl-PL" sz="1100" dirty="0" smtClean="0">
                <a:solidFill>
                  <a:schemeClr val="bg1"/>
                </a:solidFill>
              </a:rPr>
              <a:t>dostęp: 17.02.2021 r.)</a:t>
            </a:r>
            <a:endParaRPr lang="pl-PL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90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lustrac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305" y="1559953"/>
            <a:ext cx="2304256" cy="349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322392" y="913622"/>
            <a:ext cx="64992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Danuta </a:t>
            </a:r>
            <a:r>
              <a:rPr lang="pl-PL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r>
              <a:rPr lang="pl-PL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iedzikówna</a:t>
            </a:r>
            <a: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, ps. „Inka”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solidFill>
                  <a:schemeClr val="bg1"/>
                </a:solidFill>
              </a:rPr>
              <a:t>Sanitariuszka w 5 Wileńskiej Brygadzie AK i żołnierz antykomunistycznego podziemia. Sąd skazał ją na śmierć, </a:t>
            </a:r>
            <a:r>
              <a:rPr lang="pl-PL" sz="2400" dirty="0" smtClean="0">
                <a:solidFill>
                  <a:schemeClr val="bg1"/>
                </a:solidFill>
              </a:rPr>
              <a:t>a </a:t>
            </a:r>
            <a:r>
              <a:rPr lang="pl-PL" sz="2400" dirty="0">
                <a:solidFill>
                  <a:schemeClr val="bg1"/>
                </a:solidFill>
              </a:rPr>
              <a:t>wyrok wykonano </a:t>
            </a:r>
            <a:r>
              <a:rPr lang="pl-PL" sz="2400" dirty="0" smtClean="0">
                <a:solidFill>
                  <a:schemeClr val="bg1"/>
                </a:solidFill>
              </a:rPr>
              <a:t/>
            </a:r>
            <a:br>
              <a:rPr lang="pl-PL" sz="2400" dirty="0" smtClean="0">
                <a:solidFill>
                  <a:schemeClr val="bg1"/>
                </a:solidFill>
              </a:rPr>
            </a:br>
            <a:r>
              <a:rPr lang="pl-PL" sz="2400" dirty="0" smtClean="0">
                <a:solidFill>
                  <a:schemeClr val="bg1"/>
                </a:solidFill>
              </a:rPr>
              <a:t>28 </a:t>
            </a:r>
            <a:r>
              <a:rPr lang="pl-PL" sz="2400" dirty="0">
                <a:solidFill>
                  <a:schemeClr val="bg1"/>
                </a:solidFill>
              </a:rPr>
              <a:t>sierpnia 1946 roku.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062805" y="5076632"/>
            <a:ext cx="4737257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1"/>
                </a:solidFill>
              </a:rPr>
              <a:t>Źródło</a:t>
            </a:r>
            <a:r>
              <a:rPr lang="pl-PL" sz="1100" dirty="0">
                <a:solidFill>
                  <a:schemeClr val="bg1"/>
                </a:solidFill>
              </a:rPr>
              <a:t>: https://</a:t>
            </a:r>
            <a:r>
              <a:rPr lang="pl-PL" sz="1100" dirty="0" smtClean="0">
                <a:solidFill>
                  <a:schemeClr val="bg1"/>
                </a:solidFill>
              </a:rPr>
              <a:t>pl.wikipedia.org/wiki/Danuta_Siedzik%C3%B3wn</a:t>
            </a:r>
            <a:br>
              <a:rPr lang="pl-PL" sz="1100" dirty="0" smtClean="0">
                <a:solidFill>
                  <a:schemeClr val="bg1"/>
                </a:solidFill>
              </a:rPr>
            </a:br>
            <a:r>
              <a:rPr lang="pl-PL" sz="1100" dirty="0" smtClean="0">
                <a:solidFill>
                  <a:schemeClr val="bg1"/>
                </a:solidFill>
              </a:rPr>
              <a:t>a</a:t>
            </a:r>
            <a:r>
              <a:rPr lang="pl-PL" sz="1100" dirty="0">
                <a:solidFill>
                  <a:schemeClr val="bg1"/>
                </a:solidFill>
              </a:rPr>
              <a:t>#/media/Plik:Danuta_Siedzikowna_Sopot.jpg (</a:t>
            </a:r>
            <a:r>
              <a:rPr lang="pl-PL" sz="1100" dirty="0" smtClean="0">
                <a:solidFill>
                  <a:schemeClr val="bg1"/>
                </a:solidFill>
              </a:rPr>
              <a:t>dostęp: 17.02.2021 r.)</a:t>
            </a:r>
            <a:endParaRPr lang="pl-PL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87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lustrac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1982789" cy="315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649811" y="1052736"/>
            <a:ext cx="56098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Witold Pilecki, ps. „Witold”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-72008" y="5934670"/>
            <a:ext cx="91440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chemeClr val="bg1"/>
                </a:solidFill>
              </a:rPr>
              <a:t>Rotmistrz kawalerii Wojska Polskiego, żołnierzem AK oraz KL Auschwitz. Został aresztowany w 1947 roku i podczas przesłuchań UB był torturowany. Wojskowy sąd skazał go na karę śmierci, a wyrok wykonano 25 maja 1948 roku.</a:t>
            </a:r>
          </a:p>
        </p:txBody>
      </p:sp>
      <p:pic>
        <p:nvPicPr>
          <p:cNvPr id="13316" name="Picture 4" descr="https://upload.wikimedia.org/wikipedia/commons/0/05/Pilecki_photo_19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32856"/>
            <a:ext cx="5067059" cy="300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-72008" y="5194556"/>
            <a:ext cx="9216008" cy="6001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1"/>
                </a:solidFill>
              </a:rPr>
              <a:t>Źródła zdjęć:</a:t>
            </a:r>
          </a:p>
          <a:p>
            <a:pPr marL="228600" indent="-228600">
              <a:buAutoNum type="arabicPeriod"/>
            </a:pPr>
            <a:r>
              <a:rPr lang="pl-PL" sz="1100" dirty="0" smtClean="0">
                <a:solidFill>
                  <a:schemeClr val="bg1"/>
                </a:solidFill>
              </a:rPr>
              <a:t>https</a:t>
            </a:r>
            <a:r>
              <a:rPr lang="pl-PL" sz="1100" dirty="0">
                <a:solidFill>
                  <a:schemeClr val="bg1"/>
                </a:solidFill>
              </a:rPr>
              <a:t>://pl.wikipedia.org/wiki/Witold_Pilecki#/</a:t>
            </a:r>
            <a:r>
              <a:rPr lang="pl-PL" sz="1100" dirty="0" smtClean="0">
                <a:solidFill>
                  <a:schemeClr val="bg1"/>
                </a:solidFill>
              </a:rPr>
              <a:t>media/Plik:Witold_Pilecki_in_color.jpg (dostęp: 17.02.2021 r.)</a:t>
            </a:r>
          </a:p>
          <a:p>
            <a:pPr marL="228600" indent="-228600">
              <a:buFontTx/>
              <a:buAutoNum type="arabicPeriod"/>
            </a:pPr>
            <a:r>
              <a:rPr lang="pl-PL" sz="1100" dirty="0">
                <a:solidFill>
                  <a:schemeClr val="bg1"/>
                </a:solidFill>
              </a:rPr>
              <a:t>https://pl.wikipedia.org/wiki/Witold_Pilecki#/</a:t>
            </a:r>
            <a:r>
              <a:rPr lang="pl-PL" sz="1100" dirty="0" smtClean="0">
                <a:solidFill>
                  <a:schemeClr val="bg1"/>
                </a:solidFill>
              </a:rPr>
              <a:t>media/Plik:Pilecki_photo_1947.jpg </a:t>
            </a:r>
            <a:r>
              <a:rPr lang="pl-PL" sz="1100" dirty="0">
                <a:solidFill>
                  <a:schemeClr val="bg1"/>
                </a:solidFill>
              </a:rPr>
              <a:t>(dostęp: 17.02.2021 r</a:t>
            </a:r>
            <a:r>
              <a:rPr lang="pl-PL" sz="1100" dirty="0" smtClean="0">
                <a:solidFill>
                  <a:schemeClr val="bg1"/>
                </a:solidFill>
              </a:rPr>
              <a:t>.)</a:t>
            </a:r>
            <a:endParaRPr lang="pl-PL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48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lustrac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94495"/>
            <a:ext cx="3399112" cy="395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565406" y="1114509"/>
            <a:ext cx="60131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Łukasz Ciepliński, ps. „Pług”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21802" y="6343578"/>
            <a:ext cx="810039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2400" dirty="0" smtClean="0">
                <a:solidFill>
                  <a:schemeClr val="bg1"/>
                </a:solidFill>
              </a:rPr>
              <a:t>Prezes IV Zarządu Głównego Zrzeszenia Wolność i Niezawisłość.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93057" y="5891339"/>
            <a:ext cx="8957886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</a:rPr>
              <a:t>Źródło: https://pl.wikipedia.org/wiki/%C5%81ukasz_Ciepli%C5%84ski#/media/Plik:%C5%81ukasz_Ciepli%C5%84ski,_Rzesz%C3</a:t>
            </a:r>
            <a:r>
              <a:rPr lang="pl-PL" sz="1100" dirty="0" smtClean="0">
                <a:solidFill>
                  <a:schemeClr val="bg1"/>
                </a:solidFill>
              </a:rPr>
              <a:t>%</a:t>
            </a:r>
            <a:br>
              <a:rPr lang="pl-PL" sz="1100" dirty="0" smtClean="0">
                <a:solidFill>
                  <a:schemeClr val="bg1"/>
                </a:solidFill>
              </a:rPr>
            </a:br>
            <a:r>
              <a:rPr lang="pl-PL" sz="1100" dirty="0" smtClean="0">
                <a:solidFill>
                  <a:schemeClr val="bg1"/>
                </a:solidFill>
              </a:rPr>
              <a:t>B3w.jpg </a:t>
            </a:r>
            <a:r>
              <a:rPr lang="pl-PL" sz="1100" dirty="0">
                <a:solidFill>
                  <a:schemeClr val="bg1"/>
                </a:solidFill>
              </a:rPr>
              <a:t>(dostęp: 17.02.2021 r</a:t>
            </a:r>
            <a:r>
              <a:rPr lang="pl-PL" sz="1100" dirty="0" smtClean="0">
                <a:solidFill>
                  <a:schemeClr val="bg1"/>
                </a:solidFill>
              </a:rPr>
              <a:t>.)</a:t>
            </a:r>
            <a:endParaRPr lang="pl-PL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85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lustrac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24" y="1675154"/>
            <a:ext cx="2120551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upload.wikimedia.org/wikipedia/commons/thumb/b/bb/Emil_Fieldorf_Nil_MBP_1950.jpg/1024px-Emil_Fieldorf_Nil_MBP_19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14436"/>
            <a:ext cx="4392488" cy="304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0" y="5534561"/>
            <a:ext cx="9144000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2000" dirty="0">
                <a:solidFill>
                  <a:schemeClr val="bg1"/>
                </a:solidFill>
              </a:rPr>
              <a:t>Był polskim generałem, dowódcą Kedywu Armii Krajowej i zastępcą Komendanta AK. Został aresztowany przez NKWD w 1945 i wysłany </a:t>
            </a:r>
            <a:r>
              <a:rPr lang="pl-PL" sz="2000" dirty="0" smtClean="0">
                <a:solidFill>
                  <a:schemeClr val="bg1"/>
                </a:solidFill>
              </a:rPr>
              <a:t>do </a:t>
            </a:r>
            <a:r>
              <a:rPr lang="pl-PL" sz="2000" dirty="0">
                <a:solidFill>
                  <a:schemeClr val="bg1"/>
                </a:solidFill>
              </a:rPr>
              <a:t>obozu pracy za Ural. Po powrocie z sowieckich łagrów został ponownie aresztowany i skazany </a:t>
            </a:r>
            <a:r>
              <a:rPr lang="pl-PL" sz="2000" dirty="0" smtClean="0">
                <a:solidFill>
                  <a:schemeClr val="bg1"/>
                </a:solidFill>
              </a:rPr>
              <a:t>na </a:t>
            </a:r>
            <a:r>
              <a:rPr lang="pl-PL" sz="2000" dirty="0">
                <a:solidFill>
                  <a:schemeClr val="bg1"/>
                </a:solidFill>
              </a:rPr>
              <a:t>śmierć.</a:t>
            </a:r>
          </a:p>
        </p:txBody>
      </p:sp>
      <p:sp>
        <p:nvSpPr>
          <p:cNvPr id="5" name="Prostokąt 4"/>
          <p:cNvSpPr/>
          <p:nvPr/>
        </p:nvSpPr>
        <p:spPr>
          <a:xfrm>
            <a:off x="2161725" y="1022104"/>
            <a:ext cx="48205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Emil Fieldorf, ps. „Nil”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0" y="4869161"/>
            <a:ext cx="9216008" cy="6001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1"/>
                </a:solidFill>
              </a:rPr>
              <a:t>Źródła zdjęć:</a:t>
            </a:r>
          </a:p>
          <a:p>
            <a:pPr marL="228600" indent="-228600">
              <a:buAutoNum type="arabicPeriod"/>
            </a:pPr>
            <a:r>
              <a:rPr lang="pl-PL" sz="1100" dirty="0">
                <a:solidFill>
                  <a:schemeClr val="bg1"/>
                </a:solidFill>
              </a:rPr>
              <a:t>https://pl.wikipedia.org/wiki/August_Emil_Fieldorf#/media/Plik:Genera%C5%82_August_Emil_Fieldorf.jpg </a:t>
            </a:r>
            <a:r>
              <a:rPr lang="pl-PL" sz="1100" dirty="0" smtClean="0">
                <a:solidFill>
                  <a:schemeClr val="bg1"/>
                </a:solidFill>
              </a:rPr>
              <a:t>(dostęp: 17.02.2021 r.)</a:t>
            </a:r>
          </a:p>
          <a:p>
            <a:pPr marL="228600" indent="-228600">
              <a:buFontTx/>
              <a:buAutoNum type="arabicPeriod"/>
            </a:pPr>
            <a:r>
              <a:rPr lang="pl-PL" sz="1100" dirty="0">
                <a:solidFill>
                  <a:schemeClr val="bg1"/>
                </a:solidFill>
              </a:rPr>
              <a:t>https://pl.wikipedia.org/wiki/August_Emil_Fieldorf#/media/Plik:Emil_Fieldorf_Nil_MBP_1950.jpg (dostęp: 17.02.2021 r</a:t>
            </a:r>
            <a:r>
              <a:rPr lang="pl-PL" sz="1100" dirty="0" smtClean="0">
                <a:solidFill>
                  <a:schemeClr val="bg1"/>
                </a:solidFill>
              </a:rPr>
              <a:t>.)</a:t>
            </a:r>
            <a:endParaRPr lang="pl-PL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50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755576" y="5229200"/>
            <a:ext cx="754617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1 marca – Narodowy Dzień Pamięci „Żołnierzy Wyklętych”</a:t>
            </a:r>
          </a:p>
        </p:txBody>
      </p:sp>
      <p:pic>
        <p:nvPicPr>
          <p:cNvPr id="2" name="Picture 2" descr="https://ipn.gov.pl/dokumenty/zalaczniki/1/1-8266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01" y="908720"/>
            <a:ext cx="711619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0" y="6388641"/>
            <a:ext cx="9144000" cy="2616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dirty="0" smtClean="0">
                <a:solidFill>
                  <a:schemeClr val="bg1"/>
                </a:solidFill>
              </a:rPr>
              <a:t>Źródło</a:t>
            </a:r>
            <a:r>
              <a:rPr lang="pl-PL" sz="1100" dirty="0">
                <a:solidFill>
                  <a:schemeClr val="bg1"/>
                </a:solidFill>
              </a:rPr>
              <a:t>: https://</a:t>
            </a:r>
            <a:r>
              <a:rPr lang="pl-PL" sz="1100" dirty="0" smtClean="0">
                <a:solidFill>
                  <a:schemeClr val="bg1"/>
                </a:solidFill>
              </a:rPr>
              <a:t>ipn.gov.pl/pl/aktualnosci/179088,Narodowy-Dzien-Pamieci-Zolnierzy-Wykletych-2023-dzialania-Instytutu-Pamieci-Naro.html (28.02.2023 r.)</a:t>
            </a:r>
            <a:endParaRPr lang="pl-PL" sz="11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63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41857" y="1340768"/>
            <a:ext cx="66602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Podziemie niepodległościowe</a:t>
            </a:r>
            <a:endParaRPr lang="pl-PL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971600" y="2996952"/>
            <a:ext cx="720080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>
                <a:solidFill>
                  <a:schemeClr val="bg1"/>
                </a:solidFill>
              </a:rPr>
              <a:t>Cywilny </a:t>
            </a:r>
            <a:r>
              <a:rPr lang="pl-PL" sz="3200" dirty="0">
                <a:solidFill>
                  <a:schemeClr val="bg1"/>
                </a:solidFill>
              </a:rPr>
              <a:t>i zbrojny ruch oporu przeciwko władzy komunistów i dominacji </a:t>
            </a:r>
            <a:r>
              <a:rPr lang="pl-PL" sz="3200" dirty="0" smtClean="0">
                <a:solidFill>
                  <a:schemeClr val="bg1"/>
                </a:solidFill>
              </a:rPr>
              <a:t>ZSRS.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852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07663" y="2060848"/>
            <a:ext cx="856131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Przygotował</a:t>
            </a:r>
            <a:br>
              <a:rPr lang="pl-PL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pl-PL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Sylwester Górniak</a:t>
            </a:r>
            <a:endParaRPr lang="pl-PL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8235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8840" y="1628800"/>
            <a:ext cx="7992888" cy="36933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l-PL" sz="2400" dirty="0" smtClean="0">
                <a:solidFill>
                  <a:schemeClr val="bg1"/>
                </a:solidFill>
              </a:rPr>
              <a:t>1</a:t>
            </a:r>
            <a:r>
              <a:rPr lang="pl-PL" dirty="0" smtClean="0">
                <a:solidFill>
                  <a:schemeClr val="bg1"/>
                </a:solidFill>
              </a:rPr>
              <a:t>. </a:t>
            </a:r>
            <a:r>
              <a:rPr lang="pl-PL" i="1" dirty="0">
                <a:solidFill>
                  <a:schemeClr val="bg1"/>
                </a:solidFill>
              </a:rPr>
              <a:t>Artykuły ze strony</a:t>
            </a:r>
            <a:r>
              <a:rPr lang="pl-PL" dirty="0">
                <a:solidFill>
                  <a:schemeClr val="bg1"/>
                </a:solidFill>
              </a:rPr>
              <a:t>: https://przystanekhistoria.pl/pa2/tematy/zolnierze-wykleci (dostęp: 01.02.2021 r.)</a:t>
            </a:r>
          </a:p>
          <a:p>
            <a:pPr algn="just"/>
            <a:r>
              <a:rPr lang="pl-PL" sz="2400" i="1" dirty="0" smtClean="0">
                <a:solidFill>
                  <a:schemeClr val="bg1"/>
                </a:solidFill>
              </a:rPr>
              <a:t>2</a:t>
            </a:r>
            <a:r>
              <a:rPr lang="pl-PL" i="1" dirty="0" smtClean="0">
                <a:solidFill>
                  <a:schemeClr val="bg1"/>
                </a:solidFill>
              </a:rPr>
              <a:t>. </a:t>
            </a:r>
            <a:r>
              <a:rPr lang="pl-PL" dirty="0" err="1">
                <a:solidFill>
                  <a:schemeClr val="bg1"/>
                </a:solidFill>
              </a:rPr>
              <a:t>Łobuszewski</a:t>
            </a:r>
            <a:r>
              <a:rPr lang="pl-PL" dirty="0">
                <a:solidFill>
                  <a:schemeClr val="bg1"/>
                </a:solidFill>
              </a:rPr>
              <a:t> Tomasz</a:t>
            </a:r>
            <a:r>
              <a:rPr lang="pl-PL" i="1" dirty="0">
                <a:solidFill>
                  <a:schemeClr val="bg1"/>
                </a:solidFill>
              </a:rPr>
              <a:t>, </a:t>
            </a:r>
            <a:r>
              <a:rPr lang="pl-PL" dirty="0">
                <a:solidFill>
                  <a:schemeClr val="bg1"/>
                </a:solidFill>
              </a:rPr>
              <a:t>Niwiński Piotr, </a:t>
            </a:r>
            <a:r>
              <a:rPr lang="pl-PL" dirty="0" err="1">
                <a:solidFill>
                  <a:schemeClr val="bg1"/>
                </a:solidFill>
              </a:rPr>
              <a:t>Szubarczyk</a:t>
            </a:r>
            <a:r>
              <a:rPr lang="pl-PL" dirty="0">
                <a:solidFill>
                  <a:schemeClr val="bg1"/>
                </a:solidFill>
              </a:rPr>
              <a:t> Piotr</a:t>
            </a:r>
            <a:r>
              <a:rPr lang="pl-PL" i="1" dirty="0">
                <a:solidFill>
                  <a:schemeClr val="bg1"/>
                </a:solidFill>
              </a:rPr>
              <a:t>, </a:t>
            </a:r>
            <a:br>
              <a:rPr lang="pl-PL" i="1" dirty="0">
                <a:solidFill>
                  <a:schemeClr val="bg1"/>
                </a:solidFill>
              </a:rPr>
            </a:br>
            <a:r>
              <a:rPr lang="pl-PL" i="1" dirty="0">
                <a:solidFill>
                  <a:schemeClr val="bg1"/>
                </a:solidFill>
              </a:rPr>
              <a:t>Wyklęci Niezłomni 1944–1963</a:t>
            </a:r>
            <a:r>
              <a:rPr lang="pl-PL" dirty="0">
                <a:solidFill>
                  <a:schemeClr val="bg1"/>
                </a:solidFill>
              </a:rPr>
              <a:t>, źródło: https://ipn.gov.pl/pl/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publikacje/</a:t>
            </a:r>
            <a:r>
              <a:rPr lang="pl-PL" dirty="0" err="1">
                <a:solidFill>
                  <a:schemeClr val="bg1"/>
                </a:solidFill>
              </a:rPr>
              <a:t>ksiazki</a:t>
            </a:r>
            <a:r>
              <a:rPr lang="pl-PL" dirty="0">
                <a:solidFill>
                  <a:schemeClr val="bg1"/>
                </a:solidFill>
              </a:rPr>
              <a:t>/92658,Wykleci-Niezlomni-19441963-do-pobrania-w-formacie-PDF.html (dostęp: 01.02.2021 r.)</a:t>
            </a:r>
          </a:p>
          <a:p>
            <a:pPr algn="just"/>
            <a:r>
              <a:rPr lang="pl-PL" dirty="0" smtClean="0">
                <a:solidFill>
                  <a:schemeClr val="bg1"/>
                </a:solidFill>
              </a:rPr>
              <a:t>3. </a:t>
            </a:r>
            <a:r>
              <a:rPr lang="pl-PL" sz="2000" dirty="0">
                <a:solidFill>
                  <a:schemeClr val="bg1"/>
                </a:solidFill>
              </a:rPr>
              <a:t>Wieliczka-</a:t>
            </a:r>
            <a:r>
              <a:rPr lang="pl-PL" sz="2000" dirty="0" err="1">
                <a:solidFill>
                  <a:schemeClr val="bg1"/>
                </a:solidFill>
              </a:rPr>
              <a:t>Szarkowa</a:t>
            </a:r>
            <a:r>
              <a:rPr lang="pl-PL" sz="2000" dirty="0">
                <a:solidFill>
                  <a:schemeClr val="bg1"/>
                </a:solidFill>
              </a:rPr>
              <a:t> Joanna, </a:t>
            </a:r>
            <a:r>
              <a:rPr lang="pl-PL" sz="2000" i="1" dirty="0">
                <a:solidFill>
                  <a:schemeClr val="bg1"/>
                </a:solidFill>
              </a:rPr>
              <a:t>Żołnierze Wyklęci. Niezłomni bohaterowie</a:t>
            </a:r>
            <a:r>
              <a:rPr lang="pl-PL" sz="2000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pl-PL" sz="2000" i="1" dirty="0" smtClean="0">
                <a:solidFill>
                  <a:schemeClr val="bg1"/>
                </a:solidFill>
              </a:rPr>
              <a:t>4. </a:t>
            </a:r>
            <a:r>
              <a:rPr lang="pl-PL" i="1" dirty="0" smtClean="0">
                <a:solidFill>
                  <a:schemeClr val="bg1"/>
                </a:solidFill>
              </a:rPr>
              <a:t>Zapomniani Wyklęci. Sylwetki żołnierzy powojennej konspiracji antykomunistycznej</a:t>
            </a:r>
            <a:r>
              <a:rPr lang="pl-PL" dirty="0" smtClean="0">
                <a:solidFill>
                  <a:schemeClr val="bg1"/>
                </a:solidFill>
              </a:rPr>
              <a:t>, redaktorzy prowadzący: dr Jerzy Bednarek, Monika Biernat, źródło: file:///C:/Users/Szlwester/Downloads/ZAPOMNIANI_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ALL_min11MB.pdfr.) (dostęp: 01.02.2021 r.)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343291" y="332656"/>
            <a:ext cx="2383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Źródła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5052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92153" y="2132856"/>
            <a:ext cx="751699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Działania Armii Krajowej kontynuowała </a:t>
            </a:r>
            <a:br>
              <a:rPr lang="pl-PL" sz="3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pl-PL" sz="3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organizacja „Niepodległość” („NIE”), </a:t>
            </a:r>
            <a:br>
              <a:rPr lang="pl-PL" sz="3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pl-PL" sz="3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jednak szybko została rozbita. </a:t>
            </a:r>
            <a:r>
              <a:rPr lang="pl-PL" sz="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Podobny </a:t>
            </a:r>
            <a:br>
              <a:rPr lang="pl-PL" sz="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pl-PL" sz="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los spotkał Delegaturę Sił Zbrojnych na </a:t>
            </a:r>
            <a:r>
              <a:rPr lang="pl-PL" sz="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Kraj</a:t>
            </a:r>
            <a:endParaRPr lang="pl-PL" sz="3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469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nalezione obrazy dla zapytania: jan rzepec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97" y="1112168"/>
            <a:ext cx="2930558" cy="381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230949" y="5451257"/>
            <a:ext cx="2649654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>
                <a:solidFill>
                  <a:schemeClr val="bg1"/>
                </a:solidFill>
              </a:rPr>
              <a:t>Jan Rzepecki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355976" y="1390255"/>
            <a:ext cx="3637990" cy="16312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solidFill>
                  <a:schemeClr val="bg1"/>
                </a:solidFill>
              </a:rPr>
              <a:t>Pułkownik, z inicjatywy którego powołana została najważniejsza </a:t>
            </a:r>
            <a:br>
              <a:rPr lang="pl-PL" sz="2000" dirty="0" smtClean="0">
                <a:solidFill>
                  <a:schemeClr val="bg1"/>
                </a:solidFill>
              </a:rPr>
            </a:br>
            <a:r>
              <a:rPr lang="pl-PL" sz="2000" dirty="0" smtClean="0">
                <a:solidFill>
                  <a:schemeClr val="bg1"/>
                </a:solidFill>
              </a:rPr>
              <a:t>i najliczniejsza polska organizacja konspiracyjna – Zrzeszenie „Wolność i Niezawisłość”.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83568" y="4995720"/>
            <a:ext cx="3744416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1"/>
                </a:solidFill>
              </a:rPr>
              <a:t>Źródło: https</a:t>
            </a:r>
            <a:r>
              <a:rPr lang="pl-PL" sz="1100" dirty="0">
                <a:solidFill>
                  <a:schemeClr val="bg1"/>
                </a:solidFill>
              </a:rPr>
              <a:t>://</a:t>
            </a:r>
            <a:r>
              <a:rPr lang="pl-PL" sz="1100" dirty="0" smtClean="0">
                <a:solidFill>
                  <a:schemeClr val="bg1"/>
                </a:solidFill>
              </a:rPr>
              <a:t>pl.wikipedia.org/wiki/Jan_Rzepecki#/</a:t>
            </a:r>
            <a:br>
              <a:rPr lang="pl-PL" sz="1100" dirty="0" smtClean="0">
                <a:solidFill>
                  <a:schemeClr val="bg1"/>
                </a:solidFill>
              </a:rPr>
            </a:br>
            <a:r>
              <a:rPr lang="pl-PL" sz="1100" dirty="0" smtClean="0">
                <a:solidFill>
                  <a:schemeClr val="bg1"/>
                </a:solidFill>
              </a:rPr>
              <a:t>media/</a:t>
            </a:r>
            <a:r>
              <a:rPr lang="pl-PL" sz="1100" dirty="0" err="1" smtClean="0">
                <a:solidFill>
                  <a:schemeClr val="bg1"/>
                </a:solidFill>
              </a:rPr>
              <a:t>Plik:Jan_Rzepecki.jpg</a:t>
            </a:r>
            <a:r>
              <a:rPr lang="pl-PL" sz="1100" dirty="0" smtClean="0">
                <a:solidFill>
                  <a:schemeClr val="bg1"/>
                </a:solidFill>
              </a:rPr>
              <a:t> (dostęp: 17.02.2021 r.)</a:t>
            </a:r>
            <a:endParaRPr lang="pl-PL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86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11110" y="1145476"/>
            <a:ext cx="66790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Zrzeszenie „Wolność i Niezawisłość”</a:t>
            </a:r>
            <a:endParaRPr lang="pl-PL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Znalezione obrazy dla zapytania: Wolność i niepodległość rzepec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904" y="1844824"/>
            <a:ext cx="4835484" cy="299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10178" y="5445224"/>
            <a:ext cx="828092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>
                <a:solidFill>
                  <a:schemeClr val="bg1"/>
                </a:solidFill>
              </a:rPr>
              <a:t>IX 1945 r. – powołanie WiN (Zrzeszenia „Wolność i Niezawisłość”)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608716" y="4914677"/>
            <a:ext cx="5883844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1"/>
                </a:solidFill>
              </a:rPr>
              <a:t>Źródło</a:t>
            </a:r>
            <a:r>
              <a:rPr lang="pl-PL" sz="1100" dirty="0">
                <a:solidFill>
                  <a:schemeClr val="bg1"/>
                </a:solidFill>
              </a:rPr>
              <a:t>: https://przystanekhistoria.pl/pa2/teksty/73214,O-wolnosc-i-niezawislosc.html (</a:t>
            </a:r>
            <a:r>
              <a:rPr lang="pl-PL" sz="1100" dirty="0" smtClean="0">
                <a:solidFill>
                  <a:schemeClr val="bg1"/>
                </a:solidFill>
              </a:rPr>
              <a:t>dostęp: 17.02.2021 r.)</a:t>
            </a:r>
            <a:endParaRPr lang="pl-PL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289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lustrac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02" y="1737890"/>
            <a:ext cx="2574140" cy="257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lustrac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313" y="1553802"/>
            <a:ext cx="2098947" cy="294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lustrac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643" y="1542566"/>
            <a:ext cx="2126602" cy="307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747424" y="4574258"/>
            <a:ext cx="21800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Marian </a:t>
            </a:r>
            <a:b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pl-PL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Bernaciak</a:t>
            </a:r>
            <a:endParaRPr lang="pl-PL" sz="36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190489" y="4574259"/>
            <a:ext cx="25365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Hieronim </a:t>
            </a:r>
            <a:b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pl-PL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Dekutowski</a:t>
            </a:r>
            <a:endParaRPr lang="pl-PL" sz="36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725498" y="4596463"/>
            <a:ext cx="23031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Franciszek</a:t>
            </a:r>
            <a:b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Jaskulski</a:t>
            </a:r>
          </a:p>
        </p:txBody>
      </p:sp>
      <p:sp>
        <p:nvSpPr>
          <p:cNvPr id="8" name="Prostokąt 7"/>
          <p:cNvSpPr/>
          <p:nvPr/>
        </p:nvSpPr>
        <p:spPr>
          <a:xfrm>
            <a:off x="1003616" y="907654"/>
            <a:ext cx="16677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„Orlik”</a:t>
            </a:r>
          </a:p>
        </p:txBody>
      </p:sp>
      <p:sp>
        <p:nvSpPr>
          <p:cNvPr id="9" name="Prostokąt 8"/>
          <p:cNvSpPr/>
          <p:nvPr/>
        </p:nvSpPr>
        <p:spPr>
          <a:xfrm>
            <a:off x="3548967" y="897983"/>
            <a:ext cx="20409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„Zapora”</a:t>
            </a:r>
          </a:p>
        </p:txBody>
      </p:sp>
      <p:sp>
        <p:nvSpPr>
          <p:cNvPr id="10" name="Prostokąt 9"/>
          <p:cNvSpPr/>
          <p:nvPr/>
        </p:nvSpPr>
        <p:spPr>
          <a:xfrm>
            <a:off x="5357475" y="872101"/>
            <a:ext cx="29589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„Zagończyk”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-2" y="6111642"/>
            <a:ext cx="9138883" cy="7463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1"/>
                </a:solidFill>
              </a:rPr>
              <a:t>Źródła zdjęć: </a:t>
            </a:r>
          </a:p>
          <a:p>
            <a:pPr marL="228600" indent="-228600">
              <a:buAutoNum type="arabicPeriod"/>
            </a:pPr>
            <a:r>
              <a:rPr lang="pl-PL" sz="1050" dirty="0" smtClean="0">
                <a:solidFill>
                  <a:schemeClr val="bg1"/>
                </a:solidFill>
              </a:rPr>
              <a:t>https</a:t>
            </a:r>
            <a:r>
              <a:rPr lang="pl-PL" sz="1050" dirty="0">
                <a:solidFill>
                  <a:schemeClr val="bg1"/>
                </a:solidFill>
              </a:rPr>
              <a:t>://pl.wikipedia.org/wiki/Marian_Bernaciak#/media/Plik:Marian_Bernaciak.jpg (</a:t>
            </a:r>
            <a:r>
              <a:rPr lang="pl-PL" sz="1050" dirty="0" smtClean="0">
                <a:solidFill>
                  <a:schemeClr val="bg1"/>
                </a:solidFill>
              </a:rPr>
              <a:t>dostęp: 17.02.2021 r.)</a:t>
            </a:r>
          </a:p>
          <a:p>
            <a:pPr marL="228600" indent="-228600">
              <a:buFontTx/>
              <a:buAutoNum type="arabicPeriod"/>
            </a:pPr>
            <a:r>
              <a:rPr lang="pl-PL" sz="1050" dirty="0">
                <a:solidFill>
                  <a:schemeClr val="bg1"/>
                </a:solidFill>
              </a:rPr>
              <a:t>https://pl.wikipedia.org/wiki/Hieronim_Dekutowski#/</a:t>
            </a:r>
            <a:r>
              <a:rPr lang="pl-PL" sz="1050" dirty="0" smtClean="0">
                <a:solidFill>
                  <a:schemeClr val="bg1"/>
                </a:solidFill>
              </a:rPr>
              <a:t>media/Plik:Hieronm_Dekutowski.jpg (dostęp</a:t>
            </a:r>
            <a:r>
              <a:rPr lang="pl-PL" sz="1050" dirty="0">
                <a:solidFill>
                  <a:schemeClr val="bg1"/>
                </a:solidFill>
              </a:rPr>
              <a:t>: 17.02.2021 r</a:t>
            </a:r>
            <a:r>
              <a:rPr lang="pl-PL" sz="1050" dirty="0" smtClean="0">
                <a:solidFill>
                  <a:schemeClr val="bg1"/>
                </a:solidFill>
              </a:rPr>
              <a:t>.)</a:t>
            </a:r>
          </a:p>
          <a:p>
            <a:pPr marL="228600" indent="-228600">
              <a:buFontTx/>
              <a:buAutoNum type="arabicPeriod"/>
            </a:pPr>
            <a:r>
              <a:rPr lang="pl-PL" sz="1050" dirty="0">
                <a:solidFill>
                  <a:schemeClr val="bg1"/>
                </a:solidFill>
              </a:rPr>
              <a:t>https://pl.wikipedia.org/wiki/Franciszek_Jerzy_Jaskulski#/</a:t>
            </a:r>
            <a:r>
              <a:rPr lang="pl-PL" sz="1050" dirty="0" smtClean="0">
                <a:solidFill>
                  <a:schemeClr val="bg1"/>
                </a:solidFill>
              </a:rPr>
              <a:t>media/Plik:Franciszek_Jaskulski.jpg </a:t>
            </a:r>
            <a:r>
              <a:rPr lang="pl-PL" sz="1050" dirty="0">
                <a:solidFill>
                  <a:schemeClr val="bg1"/>
                </a:solidFill>
              </a:rPr>
              <a:t>(dostęp: 17.02.2021 r</a:t>
            </a:r>
            <a:r>
              <a:rPr lang="pl-PL" sz="1050" dirty="0" smtClean="0">
                <a:solidFill>
                  <a:schemeClr val="bg1"/>
                </a:solidFill>
              </a:rPr>
              <a:t>.)</a:t>
            </a:r>
            <a:endParaRPr lang="pl-PL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75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43608" y="1772816"/>
            <a:ext cx="705096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pl-PL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Partyzanci:</a:t>
            </a:r>
          </a:p>
          <a:p>
            <a:pPr marL="571500" indent="-571500" algn="just">
              <a:buFontTx/>
              <a:buChar char="-"/>
            </a:pPr>
            <a:r>
              <a:rPr lang="pl-PL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atakowali więzienia, </a:t>
            </a:r>
            <a:br>
              <a:rPr lang="pl-PL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pl-PL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posterunki milicji i oddziały wojska,</a:t>
            </a:r>
          </a:p>
          <a:p>
            <a:pPr marL="571500" indent="-571500" algn="just">
              <a:buFontTx/>
              <a:buChar char="-"/>
            </a:pPr>
            <a:r>
              <a:rPr lang="pl-PL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z</a:t>
            </a:r>
            <a:r>
              <a:rPr lang="pl-PL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walczali Polaków wspierających </a:t>
            </a:r>
            <a:br>
              <a:rPr lang="pl-PL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pl-PL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nowe władze</a:t>
            </a:r>
            <a:r>
              <a:rPr lang="pl-PL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r>
              <a:rPr lang="pl-PL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pl-PL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pl-PL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8792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24015" y="2204864"/>
            <a:ext cx="765324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Większość organizacji </a:t>
            </a:r>
            <a:br>
              <a:rPr lang="pl-PL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pl-PL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niepodległościowych została</a:t>
            </a:r>
            <a:br>
              <a:rPr lang="pl-PL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pl-PL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rozbita w latach 1945-1947</a:t>
            </a:r>
            <a:endParaRPr lang="pl-PL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7634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99592" y="1988840"/>
            <a:ext cx="7344816" cy="206210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>
                <a:solidFill>
                  <a:schemeClr val="bg1"/>
                </a:solidFill>
              </a:rPr>
              <a:t>1950 r. – proces IV </a:t>
            </a:r>
            <a:r>
              <a:rPr lang="pl-PL" sz="3200" dirty="0">
                <a:solidFill>
                  <a:schemeClr val="bg1"/>
                </a:solidFill>
              </a:rPr>
              <a:t>Zarządu Głównego </a:t>
            </a:r>
            <a:r>
              <a:rPr lang="pl-PL" sz="3200" dirty="0" smtClean="0">
                <a:solidFill>
                  <a:schemeClr val="bg1"/>
                </a:solidFill>
              </a:rPr>
              <a:t>WiN. </a:t>
            </a:r>
          </a:p>
          <a:p>
            <a:pPr algn="just"/>
            <a:r>
              <a:rPr lang="pl-PL" sz="3200" dirty="0" smtClean="0">
                <a:solidFill>
                  <a:schemeClr val="bg1"/>
                </a:solidFill>
              </a:rPr>
              <a:t>1951 r. - wykonanie </a:t>
            </a:r>
            <a:r>
              <a:rPr lang="pl-PL" sz="3200" dirty="0">
                <a:solidFill>
                  <a:schemeClr val="bg1"/>
                </a:solidFill>
              </a:rPr>
              <a:t>wyroków na </a:t>
            </a:r>
            <a:r>
              <a:rPr lang="pl-PL" sz="3200" dirty="0" smtClean="0">
                <a:solidFill>
                  <a:schemeClr val="bg1"/>
                </a:solidFill>
              </a:rPr>
              <a:t>członkach </a:t>
            </a:r>
            <a:r>
              <a:rPr lang="pl-PL" sz="3200" dirty="0">
                <a:solidFill>
                  <a:schemeClr val="bg1"/>
                </a:solidFill>
              </a:rPr>
              <a:t>IV Zarządu Głównego </a:t>
            </a:r>
            <a:r>
              <a:rPr lang="pl-PL" sz="3200" dirty="0" smtClean="0">
                <a:solidFill>
                  <a:schemeClr val="bg1"/>
                </a:solidFill>
              </a:rPr>
              <a:t>WiN.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52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skluzywny">
  <a:themeElements>
    <a:clrScheme name="Ekskluzywn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zarny krawat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424</TotalTime>
  <Words>532</Words>
  <Application>Microsoft Office PowerPoint</Application>
  <PresentationFormat>Pokaz na ekranie (4:3)</PresentationFormat>
  <Paragraphs>70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Ekskluzywny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Sylwester</dc:creator>
  <cp:lastModifiedBy>Sylwester Górniak</cp:lastModifiedBy>
  <cp:revision>36</cp:revision>
  <dcterms:created xsi:type="dcterms:W3CDTF">2021-02-21T14:16:28Z</dcterms:created>
  <dcterms:modified xsi:type="dcterms:W3CDTF">2023-02-28T17:21:41Z</dcterms:modified>
</cp:coreProperties>
</file>