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64" r:id="rId5"/>
    <p:sldId id="262" r:id="rId6"/>
    <p:sldId id="265" r:id="rId7"/>
    <p:sldId id="263" r:id="rId8"/>
    <p:sldId id="269" r:id="rId9"/>
    <p:sldId id="272" r:id="rId10"/>
    <p:sldId id="271" r:id="rId11"/>
    <p:sldId id="266" r:id="rId12"/>
    <p:sldId id="267" r:id="rId13"/>
    <p:sldId id="268" r:id="rId14"/>
    <p:sldId id="273" r:id="rId15"/>
    <p:sldId id="274" r:id="rId16"/>
    <p:sldId id="275" r:id="rId17"/>
    <p:sldId id="276" r:id="rId18"/>
    <p:sldId id="278" r:id="rId19"/>
    <p:sldId id="277" r:id="rId20"/>
    <p:sldId id="286" r:id="rId21"/>
    <p:sldId id="287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363F0BD3-0E06-4953-AE8E-6C23234D8112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BD3-0E06-4953-AE8E-6C23234D8112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BD3-0E06-4953-AE8E-6C23234D8112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BD3-0E06-4953-AE8E-6C23234D8112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363F0BD3-0E06-4953-AE8E-6C23234D8112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BD3-0E06-4953-AE8E-6C23234D8112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BD3-0E06-4953-AE8E-6C23234D8112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BD3-0E06-4953-AE8E-6C23234D8112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0BD3-0E06-4953-AE8E-6C23234D8112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363F0BD3-0E06-4953-AE8E-6C23234D8112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363F0BD3-0E06-4953-AE8E-6C23234D8112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63F0BD3-0E06-4953-AE8E-6C23234D8112}" type="datetimeFigureOut">
              <a:rPr lang="pl-PL" smtClean="0"/>
              <a:t>01.03.2022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44EC769-480F-417C-B641-7C710C41CC2A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6080" y="2060848"/>
            <a:ext cx="86644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Narodowy Dzień Pamięci</a:t>
            </a:r>
          </a:p>
          <a:p>
            <a:pPr algn="ctr"/>
            <a:r>
              <a:rPr lang="pl-PL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Żołnierzy Wyklętych</a:t>
            </a:r>
            <a:r>
              <a:rPr lang="pl-PL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052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nalezione obrazy dla zapytania: narodowe zjednocznie wojsko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320480" cy="432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56568" y="548680"/>
            <a:ext cx="8788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Narodowe Zjednoczenie Wojskowe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-18786" y="6017249"/>
            <a:ext cx="9138883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Źródło: https://armiakrajowazgorzelec.blogspot.com/2016/08/23-okreg-narodowego-zjednoczenia.html (dostęp: 17.02.2021 r.)</a:t>
            </a:r>
          </a:p>
        </p:txBody>
      </p:sp>
    </p:spTree>
    <p:extLst>
      <p:ext uri="{BB962C8B-B14F-4D97-AF65-F5344CB8AC3E}">
        <p14:creationId xmlns:p14="http://schemas.microsoft.com/office/powerpoint/2010/main" val="324533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55" y="645318"/>
            <a:ext cx="3113105" cy="40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269343" y="4581128"/>
            <a:ext cx="18955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Henryk</a:t>
            </a:r>
            <a:br>
              <a:rPr lang="pl-PL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6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Flame</a:t>
            </a:r>
            <a:endParaRPr lang="pl-PL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6" name="Picture 4" descr="https://upload.wikimedia.org/wikipedia/commons/f/f0/Zygmunt_Szendzielarz_%28%C5%81upaszka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987" y="635655"/>
            <a:ext cx="2935228" cy="40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291987" y="4581128"/>
            <a:ext cx="30656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Zygmunt</a:t>
            </a:r>
            <a:br>
              <a:rPr lang="pl-PL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6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Szendzielarz</a:t>
            </a:r>
            <a:endParaRPr lang="pl-PL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60617" y="5774691"/>
            <a:ext cx="367240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Dowódca oddziału na Śląsku Cieszyńskim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363994" y="5781457"/>
            <a:ext cx="316844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</a:rPr>
              <a:t>Dowódca 5 Wileńskiej Brygady AK</a:t>
            </a:r>
          </a:p>
        </p:txBody>
      </p:sp>
      <p:sp>
        <p:nvSpPr>
          <p:cNvPr id="8" name="Prostokąt 7"/>
          <p:cNvSpPr/>
          <p:nvPr/>
        </p:nvSpPr>
        <p:spPr>
          <a:xfrm>
            <a:off x="1025401" y="444"/>
            <a:ext cx="22540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„Bartek”</a:t>
            </a:r>
          </a:p>
        </p:txBody>
      </p:sp>
      <p:sp>
        <p:nvSpPr>
          <p:cNvPr id="9" name="Prostokąt 8"/>
          <p:cNvSpPr/>
          <p:nvPr/>
        </p:nvSpPr>
        <p:spPr>
          <a:xfrm>
            <a:off x="5291987" y="444"/>
            <a:ext cx="29354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„Łupaszka”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-3" y="6264042"/>
            <a:ext cx="9138883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</a:rPr>
              <a:t>Źródła zdjęć: </a:t>
            </a:r>
          </a:p>
          <a:p>
            <a:pPr marL="228600" indent="-228600">
              <a:buAutoNum type="arabicPeriod"/>
            </a:pPr>
            <a:r>
              <a:rPr lang="pl-PL" sz="1050" dirty="0">
                <a:solidFill>
                  <a:schemeClr val="bg1"/>
                </a:solidFill>
              </a:rPr>
              <a:t>https://pl.wikipedia.org/wiki/Henryk_Flame#/media/Plik:HenrykFlame.jpg (dostęp: 17.02.2021 r.)</a:t>
            </a:r>
          </a:p>
          <a:p>
            <a:pPr marL="228600" indent="-228600">
              <a:buFontTx/>
              <a:buAutoNum type="arabicPeriod"/>
            </a:pPr>
            <a:r>
              <a:rPr lang="pl-PL" sz="1050" dirty="0">
                <a:solidFill>
                  <a:schemeClr val="bg1"/>
                </a:solidFill>
              </a:rPr>
              <a:t>https://pl.wikipedia.org/wiki/Zygmunt_Szendzielarz#/media/Plik:Zygmunt_Szendzielarz_(%C5%81upaszka).jpg (dostęp: 17.02.2021 r.)</a:t>
            </a:r>
          </a:p>
        </p:txBody>
      </p:sp>
    </p:spTree>
    <p:extLst>
      <p:ext uri="{BB962C8B-B14F-4D97-AF65-F5344CB8AC3E}">
        <p14:creationId xmlns:p14="http://schemas.microsoft.com/office/powerpoint/2010/main" val="365289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2507" y="548680"/>
            <a:ext cx="75963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Żołnierze niezłomni (wyklęci)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10202" y="2708920"/>
            <a:ext cx="828092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3200" dirty="0">
                <a:solidFill>
                  <a:schemeClr val="bg1"/>
                </a:solidFill>
              </a:rPr>
              <a:t>Żołnierze podziemia antykomunistycznego i niepodległościowego, którzy stawiali opór sowietyzacji Polski.</a:t>
            </a:r>
          </a:p>
        </p:txBody>
      </p:sp>
    </p:spTree>
    <p:extLst>
      <p:ext uri="{BB962C8B-B14F-4D97-AF65-F5344CB8AC3E}">
        <p14:creationId xmlns:p14="http://schemas.microsoft.com/office/powerpoint/2010/main" val="3912504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90428"/>
            <a:ext cx="3435651" cy="428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229845" y="244097"/>
            <a:ext cx="64268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Józef Franczak, ps. „Lalek”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0" y="5733256"/>
            <a:ext cx="914400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3200" dirty="0">
                <a:solidFill>
                  <a:schemeClr val="bg1"/>
                </a:solidFill>
              </a:rPr>
              <a:t>1963 r. – rozbicie ostatniego zgrupowania podziemia antykomunistycznego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850967" y="5176734"/>
            <a:ext cx="4701251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</a:rPr>
              <a:t>Źródło: https://pl.wikipedia.org/wiki/J%C3%B3zef_Franczak#/media</a:t>
            </a:r>
            <a:br>
              <a:rPr lang="pl-PL" sz="1100" dirty="0">
                <a:solidFill>
                  <a:schemeClr val="bg1"/>
                </a:solidFill>
              </a:rPr>
            </a:br>
            <a:r>
              <a:rPr lang="pl-PL" sz="1100" dirty="0">
                <a:solidFill>
                  <a:schemeClr val="bg1"/>
                </a:solidFill>
              </a:rPr>
              <a:t>/Plik:J%C3%B3zef_Franczak_Lalek.jpg (dostęp: 17.02.2021 r.)</a:t>
            </a:r>
          </a:p>
        </p:txBody>
      </p:sp>
    </p:spTree>
    <p:extLst>
      <p:ext uri="{BB962C8B-B14F-4D97-AF65-F5344CB8AC3E}">
        <p14:creationId xmlns:p14="http://schemas.microsoft.com/office/powerpoint/2010/main" val="3138465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876" y="980728"/>
            <a:ext cx="292624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0" y="6027002"/>
            <a:ext cx="91440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solidFill>
                  <a:schemeClr val="bg1"/>
                </a:solidFill>
              </a:rPr>
              <a:t>Był żołnierzem Szarych Szeregów i uczestnikiem powstania warszawskiego. Zginął w 1949 roku w siedzibie UB w Warszawie.</a:t>
            </a:r>
          </a:p>
        </p:txBody>
      </p:sp>
      <p:sp>
        <p:nvSpPr>
          <p:cNvPr id="4" name="Prostokąt 3"/>
          <p:cNvSpPr/>
          <p:nvPr/>
        </p:nvSpPr>
        <p:spPr>
          <a:xfrm>
            <a:off x="1324555" y="244097"/>
            <a:ext cx="62374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Jan Rodowicz, ps. „Anoda”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203370" y="5513387"/>
            <a:ext cx="4737257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</a:rPr>
              <a:t>Źródło: https://pl.wikipedia.org/wiki/Jan_Rodowicz#/media/Plik:Jan_</a:t>
            </a:r>
            <a:br>
              <a:rPr lang="pl-PL" sz="1100" dirty="0">
                <a:solidFill>
                  <a:schemeClr val="bg1"/>
                </a:solidFill>
              </a:rPr>
            </a:br>
            <a:r>
              <a:rPr lang="pl-PL" sz="1100" dirty="0">
                <a:solidFill>
                  <a:schemeClr val="bg1"/>
                </a:solidFill>
              </a:rPr>
              <a:t>Rodowicz_(Anoda).jpg (dostęp: 17.02.2021 r.)</a:t>
            </a:r>
          </a:p>
        </p:txBody>
      </p:sp>
    </p:spTree>
    <p:extLst>
      <p:ext uri="{BB962C8B-B14F-4D97-AF65-F5344CB8AC3E}">
        <p14:creationId xmlns:p14="http://schemas.microsoft.com/office/powerpoint/2010/main" val="1501790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88437"/>
            <a:ext cx="2747334" cy="416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720292" y="244097"/>
            <a:ext cx="74459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Danuta </a:t>
            </a:r>
            <a:r>
              <a:rPr lang="pl-PL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pl-PL" sz="36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iedzikówna</a:t>
            </a:r>
            <a:r>
              <a:rPr lang="pl-PL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ps. „Inka”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solidFill>
                  <a:schemeClr val="bg1"/>
                </a:solidFill>
              </a:rPr>
              <a:t>Sanitariuszka w 5 Wileńskiej Brygadzie AK i żołnierz antykomunistycznego podziemia. Sąd skazał ją na śmierć, </a:t>
            </a:r>
            <a:br>
              <a:rPr lang="pl-PL" sz="2400" dirty="0">
                <a:solidFill>
                  <a:schemeClr val="bg1"/>
                </a:solidFill>
              </a:rPr>
            </a:br>
            <a:r>
              <a:rPr lang="pl-PL" sz="2400" dirty="0">
                <a:solidFill>
                  <a:schemeClr val="bg1"/>
                </a:solidFill>
              </a:rPr>
              <a:t>a wyrok wykonano 28 sierpnia 1946 roku.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2062805" y="5076632"/>
            <a:ext cx="4737257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</a:rPr>
              <a:t>Źródło: https://pl.wikipedia.org/wiki/Danuta_Siedzik%C3%B3wn</a:t>
            </a:r>
            <a:br>
              <a:rPr lang="pl-PL" sz="1100" dirty="0">
                <a:solidFill>
                  <a:schemeClr val="bg1"/>
                </a:solidFill>
              </a:rPr>
            </a:br>
            <a:r>
              <a:rPr lang="pl-PL" sz="1100" dirty="0">
                <a:solidFill>
                  <a:schemeClr val="bg1"/>
                </a:solidFill>
              </a:rPr>
              <a:t>a#/media/Plik:Danuta_Siedzikowna_Sopot.jpg (dostęp: 17.02.2021 r.)</a:t>
            </a:r>
          </a:p>
        </p:txBody>
      </p:sp>
    </p:spTree>
    <p:extLst>
      <p:ext uri="{BB962C8B-B14F-4D97-AF65-F5344CB8AC3E}">
        <p14:creationId xmlns:p14="http://schemas.microsoft.com/office/powerpoint/2010/main" val="945987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5853"/>
            <a:ext cx="2808312" cy="446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218347" y="0"/>
            <a:ext cx="64727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Witold Pilecki, ps. „Witold”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-72008" y="5934670"/>
            <a:ext cx="9144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chemeClr val="bg1"/>
                </a:solidFill>
              </a:rPr>
              <a:t>Rotmistrz kawalerii Wojska Polskiego, żołnierzem AK oraz KL Auschwitz. Został aresztowany w 1947 roku i podczas przesłuchań UB był torturowany. Wojskowy sąd skazał go na karę śmierci, a wyrok wykonano 25 maja 1948 roku.</a:t>
            </a:r>
          </a:p>
        </p:txBody>
      </p:sp>
      <p:pic>
        <p:nvPicPr>
          <p:cNvPr id="13316" name="Picture 4" descr="https://upload.wikimedia.org/wikipedia/commons/0/05/Pilecki_photo_19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003" y="1222005"/>
            <a:ext cx="5681078" cy="337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-72008" y="5194556"/>
            <a:ext cx="9216008" cy="6001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</a:rPr>
              <a:t>Źródła zdjęć:</a:t>
            </a:r>
          </a:p>
          <a:p>
            <a:pPr marL="228600" indent="-228600">
              <a:buAutoNum type="arabicPeriod"/>
            </a:pPr>
            <a:r>
              <a:rPr lang="pl-PL" sz="1100" dirty="0">
                <a:solidFill>
                  <a:schemeClr val="bg1"/>
                </a:solidFill>
              </a:rPr>
              <a:t>https://pl.wikipedia.org/wiki/Witold_Pilecki#/media/Plik:Witold_Pilecki_in_color.jpg (dostęp: 17.02.2021 r.)</a:t>
            </a:r>
          </a:p>
          <a:p>
            <a:pPr marL="228600" indent="-228600">
              <a:buFontTx/>
              <a:buAutoNum type="arabicPeriod"/>
            </a:pPr>
            <a:r>
              <a:rPr lang="pl-PL" sz="1100" dirty="0">
                <a:solidFill>
                  <a:schemeClr val="bg1"/>
                </a:solidFill>
              </a:rPr>
              <a:t>https://pl.wikipedia.org/wiki/Witold_Pilecki#/media/Plik:Pilecki_photo_1947.jpg (dostęp: 17.02.2021 r.)</a:t>
            </a:r>
          </a:p>
        </p:txBody>
      </p:sp>
    </p:spTree>
    <p:extLst>
      <p:ext uri="{BB962C8B-B14F-4D97-AF65-F5344CB8AC3E}">
        <p14:creationId xmlns:p14="http://schemas.microsoft.com/office/powerpoint/2010/main" val="918548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024" y="861120"/>
            <a:ext cx="4191200" cy="487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999028" y="244097"/>
            <a:ext cx="68884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Łukasz Ciepliński, ps. „Pług”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0" y="6343578"/>
            <a:ext cx="9144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solidFill>
                  <a:schemeClr val="bg1"/>
                </a:solidFill>
              </a:rPr>
              <a:t>Prezes IV Zarządu Głównego Zrzeszenia Wolność i Niezawisłość.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93057" y="5891339"/>
            <a:ext cx="8957886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</a:rPr>
              <a:t>Źródło: https://pl.wikipedia.org/wiki/%C5%81ukasz_Ciepli%C5%84ski#/media/Plik:%C5%81ukasz_Ciepli%C5%84ski,_Rzesz%C3%</a:t>
            </a:r>
            <a:br>
              <a:rPr lang="pl-PL" sz="1100" dirty="0">
                <a:solidFill>
                  <a:schemeClr val="bg1"/>
                </a:solidFill>
              </a:rPr>
            </a:br>
            <a:r>
              <a:rPr lang="pl-PL" sz="1100" dirty="0">
                <a:solidFill>
                  <a:schemeClr val="bg1"/>
                </a:solidFill>
              </a:rPr>
              <a:t>B3w.jpg (dostęp: 17.02.2021 r.)</a:t>
            </a:r>
          </a:p>
        </p:txBody>
      </p:sp>
    </p:spTree>
    <p:extLst>
      <p:ext uri="{BB962C8B-B14F-4D97-AF65-F5344CB8AC3E}">
        <p14:creationId xmlns:p14="http://schemas.microsoft.com/office/powerpoint/2010/main" val="1752685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9"/>
            <a:ext cx="260249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upload.wikimedia.org/wikipedia/commons/thumb/b/bb/Emil_Fieldorf_Nil_MBP_1950.jpg/1024px-Emil_Fieldorf_Nil_MBP_19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94170"/>
            <a:ext cx="5288332" cy="366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solidFill>
                  <a:schemeClr val="bg1"/>
                </a:solidFill>
              </a:rPr>
              <a:t>Był polskim generałem, dowódcą Kedywu Armii Krajowej i zastępcą Komendanta AK. Został aresztowany przez NKWD w 1945 i wysłany do obozu pracy za Ural. Po powrocie z sowieckich łagrów został ponownie aresztowany i skazany na śmierć.</a:t>
            </a:r>
          </a:p>
        </p:txBody>
      </p:sp>
      <p:sp>
        <p:nvSpPr>
          <p:cNvPr id="5" name="Prostokąt 4"/>
          <p:cNvSpPr/>
          <p:nvPr/>
        </p:nvSpPr>
        <p:spPr>
          <a:xfrm>
            <a:off x="1703743" y="244097"/>
            <a:ext cx="54790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Emil Fieldorf, ps. „Nil”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0" y="4869161"/>
            <a:ext cx="9216008" cy="6001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</a:rPr>
              <a:t>Źródła zdjęć:</a:t>
            </a:r>
          </a:p>
          <a:p>
            <a:pPr marL="228600" indent="-228600">
              <a:buAutoNum type="arabicPeriod"/>
            </a:pPr>
            <a:r>
              <a:rPr lang="pl-PL" sz="1100" dirty="0">
                <a:solidFill>
                  <a:schemeClr val="bg1"/>
                </a:solidFill>
              </a:rPr>
              <a:t>https://pl.wikipedia.org/wiki/August_Emil_Fieldorf#/media/Plik:Genera%C5%82_August_Emil_Fieldorf.jpg (dostęp: 17.02.2021 r.)</a:t>
            </a:r>
          </a:p>
          <a:p>
            <a:pPr marL="228600" indent="-228600">
              <a:buFontTx/>
              <a:buAutoNum type="arabicPeriod"/>
            </a:pPr>
            <a:r>
              <a:rPr lang="pl-PL" sz="1100" dirty="0">
                <a:solidFill>
                  <a:schemeClr val="bg1"/>
                </a:solidFill>
              </a:rPr>
              <a:t>https://pl.wikipedia.org/wiki/August_Emil_Fieldorf#/media/Plik:Emil_Fieldorf_Nil_MBP_1950.jpg (dostęp: 17.02.2021 r.)</a:t>
            </a:r>
          </a:p>
        </p:txBody>
      </p:sp>
    </p:spTree>
    <p:extLst>
      <p:ext uri="{BB962C8B-B14F-4D97-AF65-F5344CB8AC3E}">
        <p14:creationId xmlns:p14="http://schemas.microsoft.com/office/powerpoint/2010/main" val="2949150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10202" y="5373216"/>
            <a:ext cx="828092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3200" dirty="0">
                <a:solidFill>
                  <a:schemeClr val="bg1"/>
                </a:solidFill>
              </a:rPr>
              <a:t>1 marca – Narodowy Dzień Pamięci „Żołnierzy Wyklętych”</a:t>
            </a:r>
          </a:p>
        </p:txBody>
      </p:sp>
      <p:sp>
        <p:nvSpPr>
          <p:cNvPr id="2" name="AutoShape 2" descr="Narodowy Dzień Pamięci „Żołnierzy Wyklętych” w instytucjach kultury">
            <a:extLst>
              <a:ext uri="{FF2B5EF4-FFF2-40B4-BE49-F238E27FC236}">
                <a16:creationId xmlns:a16="http://schemas.microsoft.com/office/drawing/2014/main" id="{A03E3C67-D4F3-4DEB-8EE4-AFD65E3C31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9E4D817-6C3E-4347-8CA5-4410AF263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1" y="1124744"/>
            <a:ext cx="8584898" cy="362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6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048" y="692696"/>
            <a:ext cx="90771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Podziemie niepodległościowe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95536" y="2996952"/>
            <a:ext cx="828092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3200" dirty="0">
                <a:solidFill>
                  <a:schemeClr val="bg1"/>
                </a:solidFill>
              </a:rPr>
              <a:t>Cywilny i zbrojny ruch oporu przeciwko władzy komunistów i dominacji ZSRS.</a:t>
            </a:r>
          </a:p>
        </p:txBody>
      </p:sp>
    </p:spTree>
    <p:extLst>
      <p:ext uri="{BB962C8B-B14F-4D97-AF65-F5344CB8AC3E}">
        <p14:creationId xmlns:p14="http://schemas.microsoft.com/office/powerpoint/2010/main" val="1966852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07663" y="2060848"/>
            <a:ext cx="856131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Przygotował</a:t>
            </a:r>
            <a:br>
              <a:rPr lang="pl-PL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7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Sylwester Górniak</a:t>
            </a:r>
          </a:p>
        </p:txBody>
      </p:sp>
    </p:spTree>
    <p:extLst>
      <p:ext uri="{BB962C8B-B14F-4D97-AF65-F5344CB8AC3E}">
        <p14:creationId xmlns:p14="http://schemas.microsoft.com/office/powerpoint/2010/main" val="2678235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8840" y="1628800"/>
            <a:ext cx="7992888" cy="36933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l-PL" sz="2400" dirty="0">
                <a:solidFill>
                  <a:schemeClr val="bg1"/>
                </a:solidFill>
              </a:rPr>
              <a:t>1</a:t>
            </a:r>
            <a:r>
              <a:rPr lang="pl-PL" dirty="0">
                <a:solidFill>
                  <a:schemeClr val="bg1"/>
                </a:solidFill>
              </a:rPr>
              <a:t>. </a:t>
            </a:r>
            <a:r>
              <a:rPr lang="pl-PL" i="1" dirty="0">
                <a:solidFill>
                  <a:schemeClr val="bg1"/>
                </a:solidFill>
              </a:rPr>
              <a:t>Artykuły ze strony</a:t>
            </a:r>
            <a:r>
              <a:rPr lang="pl-PL" dirty="0">
                <a:solidFill>
                  <a:schemeClr val="bg1"/>
                </a:solidFill>
              </a:rPr>
              <a:t>: https://przystanekhistoria.pl/pa2/tematy/zolnierze-wykleci (dostęp: 01.02.2021 r.)</a:t>
            </a:r>
          </a:p>
          <a:p>
            <a:pPr algn="just"/>
            <a:r>
              <a:rPr lang="pl-PL" sz="2400" i="1" dirty="0">
                <a:solidFill>
                  <a:schemeClr val="bg1"/>
                </a:solidFill>
              </a:rPr>
              <a:t>2</a:t>
            </a:r>
            <a:r>
              <a:rPr lang="pl-PL" i="1" dirty="0">
                <a:solidFill>
                  <a:schemeClr val="bg1"/>
                </a:solidFill>
              </a:rPr>
              <a:t>. </a:t>
            </a:r>
            <a:r>
              <a:rPr lang="pl-PL" dirty="0" err="1">
                <a:solidFill>
                  <a:schemeClr val="bg1"/>
                </a:solidFill>
              </a:rPr>
              <a:t>Łobuszewski</a:t>
            </a:r>
            <a:r>
              <a:rPr lang="pl-PL" dirty="0">
                <a:solidFill>
                  <a:schemeClr val="bg1"/>
                </a:solidFill>
              </a:rPr>
              <a:t> Tomasz</a:t>
            </a:r>
            <a:r>
              <a:rPr lang="pl-PL" i="1" dirty="0">
                <a:solidFill>
                  <a:schemeClr val="bg1"/>
                </a:solidFill>
              </a:rPr>
              <a:t>, </a:t>
            </a:r>
            <a:r>
              <a:rPr lang="pl-PL" dirty="0">
                <a:solidFill>
                  <a:schemeClr val="bg1"/>
                </a:solidFill>
              </a:rPr>
              <a:t>Niwiński Piotr, </a:t>
            </a:r>
            <a:r>
              <a:rPr lang="pl-PL" dirty="0" err="1">
                <a:solidFill>
                  <a:schemeClr val="bg1"/>
                </a:solidFill>
              </a:rPr>
              <a:t>Szubarczyk</a:t>
            </a:r>
            <a:r>
              <a:rPr lang="pl-PL" dirty="0">
                <a:solidFill>
                  <a:schemeClr val="bg1"/>
                </a:solidFill>
              </a:rPr>
              <a:t> Piotr</a:t>
            </a:r>
            <a:r>
              <a:rPr lang="pl-PL" i="1" dirty="0">
                <a:solidFill>
                  <a:schemeClr val="bg1"/>
                </a:solidFill>
              </a:rPr>
              <a:t>, </a:t>
            </a:r>
            <a:br>
              <a:rPr lang="pl-PL" i="1" dirty="0">
                <a:solidFill>
                  <a:schemeClr val="bg1"/>
                </a:solidFill>
              </a:rPr>
            </a:br>
            <a:r>
              <a:rPr lang="pl-PL" i="1" dirty="0">
                <a:solidFill>
                  <a:schemeClr val="bg1"/>
                </a:solidFill>
              </a:rPr>
              <a:t>Wyklęci Niezłomni 1944–1963</a:t>
            </a:r>
            <a:r>
              <a:rPr lang="pl-PL" dirty="0">
                <a:solidFill>
                  <a:schemeClr val="bg1"/>
                </a:solidFill>
              </a:rPr>
              <a:t>, źródło: https://ipn.gov.pl/pl/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publikacje/</a:t>
            </a:r>
            <a:r>
              <a:rPr lang="pl-PL" dirty="0" err="1">
                <a:solidFill>
                  <a:schemeClr val="bg1"/>
                </a:solidFill>
              </a:rPr>
              <a:t>ksiazki</a:t>
            </a:r>
            <a:r>
              <a:rPr lang="pl-PL" dirty="0">
                <a:solidFill>
                  <a:schemeClr val="bg1"/>
                </a:solidFill>
              </a:rPr>
              <a:t>/92658,Wykleci-Niezlomni-19441963-do-pobrania-w-formacie-PDF.html (dostęp: 01.02.2021 r.)</a:t>
            </a:r>
          </a:p>
          <a:p>
            <a:pPr algn="just"/>
            <a:r>
              <a:rPr lang="pl-PL" dirty="0">
                <a:solidFill>
                  <a:schemeClr val="bg1"/>
                </a:solidFill>
              </a:rPr>
              <a:t>3. </a:t>
            </a:r>
            <a:r>
              <a:rPr lang="pl-PL" sz="2000" dirty="0">
                <a:solidFill>
                  <a:schemeClr val="bg1"/>
                </a:solidFill>
              </a:rPr>
              <a:t>Wieliczka-</a:t>
            </a:r>
            <a:r>
              <a:rPr lang="pl-PL" sz="2000" dirty="0" err="1">
                <a:solidFill>
                  <a:schemeClr val="bg1"/>
                </a:solidFill>
              </a:rPr>
              <a:t>Szarkowa</a:t>
            </a:r>
            <a:r>
              <a:rPr lang="pl-PL" sz="2000" dirty="0">
                <a:solidFill>
                  <a:schemeClr val="bg1"/>
                </a:solidFill>
              </a:rPr>
              <a:t> Joanna, </a:t>
            </a:r>
            <a:r>
              <a:rPr lang="pl-PL" sz="2000" i="1" dirty="0">
                <a:solidFill>
                  <a:schemeClr val="bg1"/>
                </a:solidFill>
              </a:rPr>
              <a:t>Żołnierze Wyklęci. Niezłomni bohaterowie</a:t>
            </a:r>
            <a:r>
              <a:rPr lang="pl-PL" sz="2000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pl-PL" sz="2000" i="1" dirty="0">
                <a:solidFill>
                  <a:schemeClr val="bg1"/>
                </a:solidFill>
              </a:rPr>
              <a:t>4. </a:t>
            </a:r>
            <a:r>
              <a:rPr lang="pl-PL" i="1" dirty="0">
                <a:solidFill>
                  <a:schemeClr val="bg1"/>
                </a:solidFill>
              </a:rPr>
              <a:t>Zapomniani Wyklęci. Sylwetki żołnierzy powojennej konspiracji antykomunistycznej</a:t>
            </a:r>
            <a:r>
              <a:rPr lang="pl-PL" dirty="0">
                <a:solidFill>
                  <a:schemeClr val="bg1"/>
                </a:solidFill>
              </a:rPr>
              <a:t>, redaktorzy prowadzący: dr Jerzy Bednarek, Monika Biernat, źródło: file:///C:/Users/Szlwester/Downloads/ZAPOMNIANI_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ALL_min11MB.pdfr.) (dostęp: 01.02.2021 r.)</a:t>
            </a:r>
          </a:p>
        </p:txBody>
      </p:sp>
      <p:sp>
        <p:nvSpPr>
          <p:cNvPr id="3" name="Prostokąt 2"/>
          <p:cNvSpPr/>
          <p:nvPr/>
        </p:nvSpPr>
        <p:spPr>
          <a:xfrm>
            <a:off x="3343291" y="332656"/>
            <a:ext cx="2383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Źródła</a:t>
            </a:r>
          </a:p>
        </p:txBody>
      </p:sp>
    </p:spTree>
    <p:extLst>
      <p:ext uri="{BB962C8B-B14F-4D97-AF65-F5344CB8AC3E}">
        <p14:creationId xmlns:p14="http://schemas.microsoft.com/office/powerpoint/2010/main" val="241505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-12458" y="2132856"/>
            <a:ext cx="9126216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Działania Armii Krajowej kontynuowała </a:t>
            </a:r>
            <a:br>
              <a:rPr lang="pl-PL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organizacja „Niepodległość” („NIE”), </a:t>
            </a:r>
            <a:br>
              <a:rPr lang="pl-PL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jednak szybko została rozbita. </a:t>
            </a:r>
            <a:r>
              <a:rPr lang="pl-PL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Podobny </a:t>
            </a:r>
            <a:br>
              <a:rPr lang="pl-PL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los spotkał Delegaturę Sił Zbrojnych na Kraj.</a:t>
            </a:r>
            <a:endParaRPr lang="pl-PL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46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nalezione obrazy dla zapytania: jan rzepec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3744416" cy="487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230949" y="5691246"/>
            <a:ext cx="264965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3200" dirty="0">
                <a:solidFill>
                  <a:schemeClr val="bg1"/>
                </a:solidFill>
              </a:rPr>
              <a:t>Jan Rzepecki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572000" y="692696"/>
            <a:ext cx="4248472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solidFill>
                  <a:schemeClr val="bg1"/>
                </a:solidFill>
              </a:rPr>
              <a:t>Pułkownik, z inicjatywy którego powołana została najważniejsza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pl-PL" sz="2000" dirty="0">
                <a:solidFill>
                  <a:schemeClr val="bg1"/>
                </a:solidFill>
              </a:rPr>
              <a:t>i najliczniejsza polska organizacja konspiracyjna – Zrzeszenie „Wolność i Niezawisłość”.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83568" y="4995720"/>
            <a:ext cx="3744416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</a:rPr>
              <a:t>Źródło: https://pl.wikipedia.org/wiki/Jan_Rzepecki#/</a:t>
            </a:r>
            <a:br>
              <a:rPr lang="pl-PL" sz="1100" dirty="0">
                <a:solidFill>
                  <a:schemeClr val="bg1"/>
                </a:solidFill>
              </a:rPr>
            </a:br>
            <a:r>
              <a:rPr lang="pl-PL" sz="1100" dirty="0">
                <a:solidFill>
                  <a:schemeClr val="bg1"/>
                </a:solidFill>
              </a:rPr>
              <a:t>media/</a:t>
            </a:r>
            <a:r>
              <a:rPr lang="pl-PL" sz="1100" dirty="0" err="1">
                <a:solidFill>
                  <a:schemeClr val="bg1"/>
                </a:solidFill>
              </a:rPr>
              <a:t>Plik:Jan_Rzepecki.jpg</a:t>
            </a:r>
            <a:r>
              <a:rPr lang="pl-PL" sz="1100" dirty="0">
                <a:solidFill>
                  <a:schemeClr val="bg1"/>
                </a:solidFill>
              </a:rPr>
              <a:t> (dostęp: 17.02.2021 r.)</a:t>
            </a:r>
          </a:p>
        </p:txBody>
      </p:sp>
    </p:spTree>
    <p:extLst>
      <p:ext uri="{BB962C8B-B14F-4D97-AF65-F5344CB8AC3E}">
        <p14:creationId xmlns:p14="http://schemas.microsoft.com/office/powerpoint/2010/main" val="60688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51095" y="548680"/>
            <a:ext cx="92034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Zrzeszenie „Wolność i Niezawisłość”</a:t>
            </a:r>
          </a:p>
        </p:txBody>
      </p:sp>
      <p:pic>
        <p:nvPicPr>
          <p:cNvPr id="2050" name="Picture 2" descr="Znalezione obrazy dla zapytania: Wolność i niepodległość rzepec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24" y="1266229"/>
            <a:ext cx="5883844" cy="364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10178" y="5445224"/>
            <a:ext cx="828092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3200" dirty="0">
                <a:solidFill>
                  <a:schemeClr val="bg1"/>
                </a:solidFill>
              </a:rPr>
              <a:t>IX 1945 r. – powołanie WiN (Zrzeszenia „Wolność i Niezawisłość”)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608716" y="4914677"/>
            <a:ext cx="5883844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</a:rPr>
              <a:t>Źródło: https://przystanekhistoria.pl/pa2/teksty/73214,O-wolnosc-i-niezawislosc.html (dostęp: 17.02.2021 r.)</a:t>
            </a:r>
          </a:p>
        </p:txBody>
      </p:sp>
    </p:spTree>
    <p:extLst>
      <p:ext uri="{BB962C8B-B14F-4D97-AF65-F5344CB8AC3E}">
        <p14:creationId xmlns:p14="http://schemas.microsoft.com/office/powerpoint/2010/main" val="1477289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lustrac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22" y="1574940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lustrac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06" y="830904"/>
            <a:ext cx="2614638" cy="36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lustrac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896" y="708101"/>
            <a:ext cx="2704982" cy="391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03746" y="4581128"/>
            <a:ext cx="25496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Marian </a:t>
            </a:r>
            <a:br>
              <a:rPr lang="pl-PL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6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Bernaciak</a:t>
            </a:r>
            <a:endParaRPr lang="pl-PL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18742" y="4581127"/>
            <a:ext cx="28947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Hieronim </a:t>
            </a:r>
            <a:br>
              <a:rPr lang="pl-PL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6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Dekutowski</a:t>
            </a:r>
            <a:endParaRPr lang="pl-PL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197467" y="4656048"/>
            <a:ext cx="270497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Franciszek</a:t>
            </a:r>
            <a:br>
              <a:rPr lang="pl-PL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Jaskulski</a:t>
            </a:r>
          </a:p>
        </p:txBody>
      </p:sp>
      <p:sp>
        <p:nvSpPr>
          <p:cNvPr id="8" name="Prostokąt 7"/>
          <p:cNvSpPr/>
          <p:nvPr/>
        </p:nvSpPr>
        <p:spPr>
          <a:xfrm>
            <a:off x="857871" y="907471"/>
            <a:ext cx="19591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„Orlik”</a:t>
            </a:r>
          </a:p>
        </p:txBody>
      </p:sp>
      <p:sp>
        <p:nvSpPr>
          <p:cNvPr id="9" name="Prostokąt 8"/>
          <p:cNvSpPr/>
          <p:nvPr/>
        </p:nvSpPr>
        <p:spPr>
          <a:xfrm>
            <a:off x="3505999" y="188052"/>
            <a:ext cx="2320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„Zapora”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961025" y="21797"/>
            <a:ext cx="31778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„Zagończyk”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-2" y="6111642"/>
            <a:ext cx="9138883" cy="7463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</a:rPr>
              <a:t>Źródła zdjęć: </a:t>
            </a:r>
          </a:p>
          <a:p>
            <a:pPr marL="228600" indent="-228600">
              <a:buAutoNum type="arabicPeriod"/>
            </a:pPr>
            <a:r>
              <a:rPr lang="pl-PL" sz="1050" dirty="0">
                <a:solidFill>
                  <a:schemeClr val="bg1"/>
                </a:solidFill>
              </a:rPr>
              <a:t>https://pl.wikipedia.org/wiki/Marian_Bernaciak#/media/Plik:Marian_Bernaciak.jpg (dostęp: 17.02.2021 r.)</a:t>
            </a:r>
          </a:p>
          <a:p>
            <a:pPr marL="228600" indent="-228600">
              <a:buFontTx/>
              <a:buAutoNum type="arabicPeriod"/>
            </a:pPr>
            <a:r>
              <a:rPr lang="pl-PL" sz="1050" dirty="0">
                <a:solidFill>
                  <a:schemeClr val="bg1"/>
                </a:solidFill>
              </a:rPr>
              <a:t>https://pl.wikipedia.org/wiki/Hieronim_Dekutowski#/media/Plik:Hieronm_Dekutowski.jpg (dostęp: 17.02.2021 r.)</a:t>
            </a:r>
          </a:p>
          <a:p>
            <a:pPr marL="228600" indent="-228600">
              <a:buFontTx/>
              <a:buAutoNum type="arabicPeriod"/>
            </a:pPr>
            <a:r>
              <a:rPr lang="pl-PL" sz="1050" dirty="0">
                <a:solidFill>
                  <a:schemeClr val="bg1"/>
                </a:solidFill>
              </a:rPr>
              <a:t>https://pl.wikipedia.org/wiki/Franciszek_Jerzy_Jaskulski#/media/Plik:Franciszek_Jaskulski.jpg (dostęp: 17.02.2021 r.)</a:t>
            </a:r>
          </a:p>
        </p:txBody>
      </p:sp>
    </p:spTree>
    <p:extLst>
      <p:ext uri="{BB962C8B-B14F-4D97-AF65-F5344CB8AC3E}">
        <p14:creationId xmlns:p14="http://schemas.microsoft.com/office/powerpoint/2010/main" val="3020475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99122" y="1700808"/>
            <a:ext cx="815902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pl-PL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Partyzanci:</a:t>
            </a:r>
          </a:p>
          <a:p>
            <a:pPr marL="571500" indent="-571500" algn="just">
              <a:buFontTx/>
              <a:buChar char="-"/>
            </a:pPr>
            <a:r>
              <a:rPr lang="pl-PL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atakowali więzienia, </a:t>
            </a:r>
            <a:br>
              <a:rPr lang="pl-PL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posterunki milicji i oddziały wojska,</a:t>
            </a:r>
          </a:p>
          <a:p>
            <a:pPr marL="571500" indent="-571500" algn="just">
              <a:buFontTx/>
              <a:buChar char="-"/>
            </a:pPr>
            <a:r>
              <a:rPr lang="pl-PL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z</a:t>
            </a:r>
            <a:r>
              <a:rPr lang="pl-PL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walczali Polaków wspierających </a:t>
            </a:r>
            <a:br>
              <a:rPr lang="pl-PL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nowe władze</a:t>
            </a:r>
            <a:r>
              <a:rPr lang="pl-PL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br>
              <a:rPr lang="pl-PL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pl-PL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8792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6050" y="2204864"/>
            <a:ext cx="870917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Większość organizacji </a:t>
            </a:r>
            <a:br>
              <a:rPr lang="pl-PL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niepodległościowych została</a:t>
            </a:r>
            <a:br>
              <a:rPr lang="pl-PL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rozbita w latach 1945-1947</a:t>
            </a:r>
          </a:p>
        </p:txBody>
      </p:sp>
    </p:spTree>
    <p:extLst>
      <p:ext uri="{BB962C8B-B14F-4D97-AF65-F5344CB8AC3E}">
        <p14:creationId xmlns:p14="http://schemas.microsoft.com/office/powerpoint/2010/main" val="314763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1844824"/>
            <a:ext cx="7776864" cy="20621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3200" dirty="0">
                <a:solidFill>
                  <a:schemeClr val="bg1"/>
                </a:solidFill>
              </a:rPr>
              <a:t>1950 r. – proces IV Zarządu Głównego WiN. </a:t>
            </a:r>
          </a:p>
          <a:p>
            <a:pPr algn="just"/>
            <a:r>
              <a:rPr lang="pl-PL" sz="3200" dirty="0">
                <a:solidFill>
                  <a:schemeClr val="bg1"/>
                </a:solidFill>
              </a:rPr>
              <a:t>1951 r. - wykonanie wyroków na członkach IV Zarządu Głównego WiN.</a:t>
            </a:r>
          </a:p>
        </p:txBody>
      </p:sp>
    </p:spTree>
    <p:extLst>
      <p:ext uri="{BB962C8B-B14F-4D97-AF65-F5344CB8AC3E}">
        <p14:creationId xmlns:p14="http://schemas.microsoft.com/office/powerpoint/2010/main" val="1160452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ewnia metali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357</TotalTime>
  <Words>1062</Words>
  <Application>Microsoft Office PowerPoint</Application>
  <PresentationFormat>Pokaz na ekranie (4:3)</PresentationFormat>
  <Paragraphs>69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Rockwell</vt:lpstr>
      <vt:lpstr>Wingdings 2</vt:lpstr>
      <vt:lpstr>Odlewnia metali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Sylwester</dc:creator>
  <cp:lastModifiedBy>user</cp:lastModifiedBy>
  <cp:revision>35</cp:revision>
  <dcterms:created xsi:type="dcterms:W3CDTF">2021-02-21T14:16:28Z</dcterms:created>
  <dcterms:modified xsi:type="dcterms:W3CDTF">2022-03-01T09:18:40Z</dcterms:modified>
</cp:coreProperties>
</file>