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6"/>
  </p:notesMasterIdLst>
  <p:sldIdLst>
    <p:sldId id="256" r:id="rId2"/>
    <p:sldId id="295" r:id="rId3"/>
    <p:sldId id="278" r:id="rId4"/>
    <p:sldId id="279" r:id="rId5"/>
    <p:sldId id="276" r:id="rId6"/>
    <p:sldId id="280" r:id="rId7"/>
    <p:sldId id="281" r:id="rId8"/>
    <p:sldId id="294" r:id="rId9"/>
    <p:sldId id="296" r:id="rId10"/>
    <p:sldId id="283" r:id="rId11"/>
    <p:sldId id="284" r:id="rId12"/>
    <p:sldId id="289" r:id="rId13"/>
    <p:sldId id="288" r:id="rId14"/>
    <p:sldId id="285" r:id="rId15"/>
    <p:sldId id="286" r:id="rId16"/>
    <p:sldId id="287" r:id="rId17"/>
    <p:sldId id="290" r:id="rId18"/>
    <p:sldId id="291" r:id="rId19"/>
    <p:sldId id="257" r:id="rId20"/>
    <p:sldId id="259" r:id="rId21"/>
    <p:sldId id="258" r:id="rId22"/>
    <p:sldId id="260" r:id="rId23"/>
    <p:sldId id="265" r:id="rId24"/>
    <p:sldId id="262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93" r:id="rId34"/>
    <p:sldId id="292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60E2-7FFD-442D-97C4-54094FB90E06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C84E-DFF1-4384-9C73-820CE7BEC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16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bg1"/>
                </a:solidFill>
              </a:rPr>
              <a:t>Napotkanie „trolla” przez młodego internautę może go skutecznie zniechęcić do wyrażania i komunikowania swojej opinii w przyszłości.</a:t>
            </a:r>
            <a:endParaRPr lang="pl-PL" sz="1200" dirty="0" smtClean="0">
              <a:solidFill>
                <a:schemeClr val="bg1"/>
              </a:solidFill>
              <a:latin typeface="Caladea" pitchFamily="18" charset="-18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21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5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27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C84E-DFF1-4384-9C73-820CE7BECE7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1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76DA77-382C-4FD1-83A8-95E53E9DBB87}" type="datetimeFigureOut">
              <a:rPr lang="pl-PL" smtClean="0"/>
              <a:t>06.02.2022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D4BC28-5D1E-48E3-A709-C0E1A473E1E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1602" y="2204864"/>
            <a:ext cx="7032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Dzień Bezpiecznego </a:t>
            </a:r>
          </a:p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Internetu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2780928"/>
            <a:ext cx="58256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Jak się bronić?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22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52327" y="836712"/>
            <a:ext cx="979146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Zachowaj ostrożność przy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nawiązywaniu kontaktów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osobami poznanymi w Internecie.</a:t>
            </a:r>
            <a:r>
              <a:rPr lang="pl-PL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pl-PL" sz="40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 żadnym pozorem nie spotykaj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się z takimi osobami bez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wcześniejszej rozmowy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ten temat z rodzicami! </a:t>
            </a:r>
          </a:p>
        </p:txBody>
      </p:sp>
    </p:spTree>
    <p:extLst>
      <p:ext uri="{BB962C8B-B14F-4D97-AF65-F5344CB8AC3E}">
        <p14:creationId xmlns:p14="http://schemas.microsoft.com/office/powerpoint/2010/main" val="8446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5006" y="1916832"/>
            <a:ext cx="852348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Nie podawaj swoich danych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nie ufaj do końca swoim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rozmówcom. Ograniczaj dostęp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udostępnianych zdjęć i informacji!</a:t>
            </a:r>
          </a:p>
        </p:txBody>
      </p:sp>
    </p:spTree>
    <p:extLst>
      <p:ext uri="{BB962C8B-B14F-4D97-AF65-F5344CB8AC3E}">
        <p14:creationId xmlns:p14="http://schemas.microsoft.com/office/powerpoint/2010/main" val="32001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1413" y="1628800"/>
            <a:ext cx="84096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Informuj rodziców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nauczycieli o zagrożeniach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sieciowych, których padłeś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ofiarą</a:t>
            </a:r>
          </a:p>
        </p:txBody>
      </p:sp>
    </p:spTree>
    <p:extLst>
      <p:ext uri="{BB962C8B-B14F-4D97-AF65-F5344CB8AC3E}">
        <p14:creationId xmlns:p14="http://schemas.microsoft.com/office/powerpoint/2010/main" val="2868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420888"/>
            <a:ext cx="82493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Dokonuj świadomego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wyboru stron, które czytasz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oglądasz</a:t>
            </a:r>
          </a:p>
        </p:txBody>
      </p:sp>
    </p:spTree>
    <p:extLst>
      <p:ext uri="{BB962C8B-B14F-4D97-AF65-F5344CB8AC3E}">
        <p14:creationId xmlns:p14="http://schemas.microsoft.com/office/powerpoint/2010/main" val="15702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060848"/>
            <a:ext cx="81788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Korzystaj z portali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internetowych wskazanych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przez nauczyciela</a:t>
            </a:r>
          </a:p>
        </p:txBody>
      </p:sp>
    </p:spTree>
    <p:extLst>
      <p:ext uri="{BB962C8B-B14F-4D97-AF65-F5344CB8AC3E}">
        <p14:creationId xmlns:p14="http://schemas.microsoft.com/office/powerpoint/2010/main" val="23065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6862" y="2276872"/>
            <a:ext cx="850425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Weryfikuj uzyskane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informacje w kilku źródłach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(godnych zaufania)</a:t>
            </a:r>
          </a:p>
        </p:txBody>
      </p:sp>
    </p:spTree>
    <p:extLst>
      <p:ext uri="{BB962C8B-B14F-4D97-AF65-F5344CB8AC3E}">
        <p14:creationId xmlns:p14="http://schemas.microsoft.com/office/powerpoint/2010/main" val="5119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5774" y="2348880"/>
            <a:ext cx="862607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Ograniczaj czas poświęcany</a:t>
            </a:r>
          </a:p>
          <a:p>
            <a:pPr algn="ctr"/>
            <a:r>
              <a:rPr lang="pl-PL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rzeglądaniu stron </a:t>
            </a:r>
            <a:b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internetowych</a:t>
            </a:r>
          </a:p>
        </p:txBody>
      </p:sp>
    </p:spTree>
    <p:extLst>
      <p:ext uri="{BB962C8B-B14F-4D97-AF65-F5344CB8AC3E}">
        <p14:creationId xmlns:p14="http://schemas.microsoft.com/office/powerpoint/2010/main" val="4420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78862" y="2348880"/>
            <a:ext cx="78999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Nie publikuj informacji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zdjęć innych osób </a:t>
            </a:r>
            <a:b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bez ich zgody</a:t>
            </a:r>
          </a:p>
        </p:txBody>
      </p:sp>
    </p:spTree>
    <p:extLst>
      <p:ext uri="{BB962C8B-B14F-4D97-AF65-F5344CB8AC3E}">
        <p14:creationId xmlns:p14="http://schemas.microsoft.com/office/powerpoint/2010/main" val="14027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8084" y="476672"/>
            <a:ext cx="8513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Złośliwe oprogramowanie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403648" y="6369301"/>
            <a:ext cx="648072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https://pixabay.com/pl/illustrations/bezpiecze%c5%84stwo-cybernetyczne-1923446/</a:t>
            </a:r>
            <a:endParaRPr lang="pl-PL" sz="1200" dirty="0">
              <a:solidFill>
                <a:schemeClr val="bg1"/>
              </a:solidFill>
              <a:latin typeface="Caladea" pitchFamily="18" charset="-18"/>
            </a:endParaRPr>
          </a:p>
        </p:txBody>
      </p:sp>
      <p:pic>
        <p:nvPicPr>
          <p:cNvPr id="5124" name="Picture 4" descr="Bezpieczeństwo Cybernetyczne, Ochrona Intern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7" y="1534705"/>
            <a:ext cx="7384564" cy="47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08193" y="2857270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Zagrożenia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33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00925" y="2777733"/>
            <a:ext cx="51700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Odmiany złośliwego </a:t>
            </a:r>
          </a:p>
          <a:p>
            <a:pPr algn="ctr"/>
            <a:r>
              <a:rPr lang="pl-PL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oprogramowania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0714" y="1152134"/>
            <a:ext cx="4788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Wirusy komputerowe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75443" y="5589240"/>
            <a:ext cx="2929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Ransomware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15511" y="4889051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Botnet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1951377" y="1798465"/>
            <a:ext cx="659263" cy="10801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967012" y="3288179"/>
            <a:ext cx="443634" cy="21282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651874" y="2237673"/>
            <a:ext cx="887268" cy="5400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1373239" y="4011454"/>
            <a:ext cx="792088" cy="72007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891309" y="1573559"/>
            <a:ext cx="1851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Trojany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7095374" y="2555420"/>
            <a:ext cx="203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Spyware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6560725" y="5085184"/>
            <a:ext cx="2364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Keylogger</a:t>
            </a:r>
            <a:endParaRPr lang="pl-PL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6208106" y="4212550"/>
            <a:ext cx="887268" cy="82083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>
            <a:off x="3810639" y="4727783"/>
            <a:ext cx="659264" cy="6111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23" grpId="0"/>
      <p:bldP spid="25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2"/>
          <p:cNvSpPr txBox="1">
            <a:spLocks noChangeArrowheads="1"/>
          </p:cNvSpPr>
          <p:nvPr/>
        </p:nvSpPr>
        <p:spPr bwMode="auto">
          <a:xfrm>
            <a:off x="539552" y="5589240"/>
            <a:ext cx="8352928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Specjalne, samopowielające się programy, które wyrządzają szkodę na zainfekowanym komputerze.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85041" y="300283"/>
            <a:ext cx="7090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Wirusy komputerowe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ttps://upload.wikimedia.org/wikipedia/commons/9/96/Computer_virus_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9" y="1223613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078973" y="5282627"/>
            <a:ext cx="7272808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err="1" smtClean="0">
                <a:solidFill>
                  <a:schemeClr val="bg1"/>
                </a:solidFill>
                <a:latin typeface="Caladea" pitchFamily="18" charset="-18"/>
              </a:rPr>
              <a:t>Santeri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 </a:t>
            </a:r>
            <a:r>
              <a:rPr lang="pl-PL" sz="1200" dirty="0" err="1" smtClean="0">
                <a:solidFill>
                  <a:schemeClr val="bg1"/>
                </a:solidFill>
                <a:latin typeface="Caladea" pitchFamily="18" charset="-18"/>
              </a:rPr>
              <a:t>Viinamäki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, 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https://pixabay.com/pl/illustrations/ransomware-wannacry-malware-2318381/</a:t>
            </a:r>
          </a:p>
        </p:txBody>
      </p:sp>
    </p:spTree>
    <p:extLst>
      <p:ext uri="{BB962C8B-B14F-4D97-AF65-F5344CB8AC3E}">
        <p14:creationId xmlns:p14="http://schemas.microsoft.com/office/powerpoint/2010/main" val="33777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90333" y="2852936"/>
            <a:ext cx="70904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Wirusy komputerowe</a:t>
            </a:r>
          </a:p>
          <a:p>
            <a:pPr algn="ctr"/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ogą: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 flipV="1">
            <a:off x="1547664" y="1772816"/>
            <a:ext cx="1332027" cy="10600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251520" y="1215916"/>
            <a:ext cx="2628171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kasować dane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203848" y="40231"/>
            <a:ext cx="324036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w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yłączyć komputer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 flipV="1">
            <a:off x="4679893" y="818709"/>
            <a:ext cx="1" cy="201415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5076056" y="818709"/>
            <a:ext cx="3888432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o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dgrywać niepożądane dźwięki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5969796" y="1797542"/>
            <a:ext cx="1224134" cy="115920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2"/>
          <p:cNvSpPr txBox="1">
            <a:spLocks noChangeArrowheads="1"/>
          </p:cNvSpPr>
          <p:nvPr/>
        </p:nvSpPr>
        <p:spPr bwMode="auto">
          <a:xfrm>
            <a:off x="269461" y="5733256"/>
            <a:ext cx="3888432" cy="9541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wpływać na szybkość pracy komputera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2213677" y="3992072"/>
            <a:ext cx="894143" cy="14531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2"/>
          <p:cNvSpPr txBox="1">
            <a:spLocks noChangeArrowheads="1"/>
          </p:cNvSpPr>
          <p:nvPr/>
        </p:nvSpPr>
        <p:spPr bwMode="auto">
          <a:xfrm>
            <a:off x="4474127" y="5948699"/>
            <a:ext cx="4658219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u</a:t>
            </a:r>
            <a:r>
              <a:rPr lang="pl-PL" sz="28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szkodzić system operacyjny</a:t>
            </a:r>
            <a:endParaRPr lang="pl-PL" sz="28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308588" y="3730099"/>
            <a:ext cx="791804" cy="17151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88829" y="188640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Trojany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55041" y="5470522"/>
            <a:ext cx="8352928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Ich nazwa nawiązuje do mitologicznego konia trojańskiego.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 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Udają one przydatne aplikacje,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podczas gdy ich prawdziwym celem jest szkodliwa aktywność. </a:t>
            </a:r>
            <a:endParaRPr lang="pl-PL" sz="24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8194" name="Picture 2" descr="File:Trojan-Horse-Virus-Rem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57" y="1106500"/>
            <a:ext cx="3477495" cy="39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259632" y="5188618"/>
            <a:ext cx="6840760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https://upload.wikimedia.org/wikipedia/commons/a/a6/Trojan-Horse-Virus-Remover.png</a:t>
            </a:r>
          </a:p>
        </p:txBody>
      </p:sp>
    </p:spTree>
    <p:extLst>
      <p:ext uri="{BB962C8B-B14F-4D97-AF65-F5344CB8AC3E}">
        <p14:creationId xmlns:p14="http://schemas.microsoft.com/office/powerpoint/2010/main" val="2687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83489" y="144592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Spyware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50462" y="5692298"/>
            <a:ext cx="8352928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Ogólne określenie programów wykradających z komputera dane różnego typu (np. hasła dostępu, pliki).</a:t>
            </a:r>
            <a:endParaRPr lang="pl-PL" sz="24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683568" y="5361706"/>
            <a:ext cx="7704856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https://pixabay.com/pl/illustrations/haker-posta%c4%87-z-kresk%c3%b3wki-pomys%c5%82-2948402/</a:t>
            </a:r>
            <a:endParaRPr lang="pl-PL" sz="1200" dirty="0">
              <a:solidFill>
                <a:schemeClr val="bg1"/>
              </a:solidFill>
              <a:latin typeface="Caladea" pitchFamily="18" charset="-18"/>
            </a:endParaRPr>
          </a:p>
        </p:txBody>
      </p:sp>
      <p:pic>
        <p:nvPicPr>
          <p:cNvPr id="8194" name="Picture 2" descr="Haker, Postać Z Kreskówki, Pomys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96" y="1278488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29739" y="116632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Botnet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84354" y="5805264"/>
            <a:ext cx="8352928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Grupa komputerów z zainstalowanym złośliwym oprogramowaniem i kontrolowanych przez jedną osobę. </a:t>
            </a:r>
            <a:endParaRPr lang="pl-PL" sz="24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pic>
        <p:nvPicPr>
          <p:cNvPr id="14338" name="Picture 2" descr="Znalezione obrazy dla zapytania: botnet public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01" y="-17381311"/>
            <a:ext cx="7688774" cy="108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upload.wikimedia.org/wikipedia/commons/c/c0/Botne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14" y="1039963"/>
            <a:ext cx="6556597" cy="40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994351" y="5403175"/>
            <a:ext cx="5224921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https://upload.wikimedia.org/wikipedia/commons/c/c0/Botnet2.gif</a:t>
            </a:r>
          </a:p>
        </p:txBody>
      </p:sp>
    </p:spTree>
    <p:extLst>
      <p:ext uri="{BB962C8B-B14F-4D97-AF65-F5344CB8AC3E}">
        <p14:creationId xmlns:p14="http://schemas.microsoft.com/office/powerpoint/2010/main" val="23633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0229" y="7049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Ransomware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67544" y="5301208"/>
            <a:ext cx="8352928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Oprogramowanie szyfrujące pliki użytkownika na dysku </a:t>
            </a:r>
            <a:r>
              <a:rPr lang="pl-PL" sz="2000" dirty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t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wardym </a:t>
            </a:r>
            <a:b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  <a:cs typeface="Times New Roman" pitchFamily="18" charset="0"/>
              </a:rPr>
              <a:t>i dyskach zewnętrznych. Czynność ta dokonywana jest w celu zmuszenia ofiary do zapłacenia okupu. Po spełnieniu wymagań przestępców, dostęp do plików zostaje przywrócony.</a:t>
            </a:r>
            <a:endParaRPr lang="pl-PL" sz="2000" dirty="0">
              <a:solidFill>
                <a:schemeClr val="bg1"/>
              </a:solidFill>
              <a:latin typeface="Caladea" pitchFamily="18" charset="-18"/>
              <a:cs typeface="Times New Roman" pitchFamily="18" charset="0"/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473397" y="4959973"/>
            <a:ext cx="6341221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https://pixabay.com/pl/illustrations/internet-komputer-ekran-monitor-1593378/</a:t>
            </a:r>
            <a:endParaRPr lang="pl-PL" sz="1200" dirty="0">
              <a:solidFill>
                <a:schemeClr val="bg1"/>
              </a:solidFill>
              <a:latin typeface="Caladea" pitchFamily="18" charset="-18"/>
            </a:endParaRPr>
          </a:p>
        </p:txBody>
      </p:sp>
      <p:pic>
        <p:nvPicPr>
          <p:cNvPr id="9218" name="Picture 2" descr="Internet, Komputer, Ekran, Monitor, Www, Komunik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5" y="1022303"/>
            <a:ext cx="7416823" cy="37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9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2780928"/>
            <a:ext cx="58256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Jak się bronić?</a:t>
            </a:r>
            <a:endParaRPr lang="pl-PL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7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3879" y="2852936"/>
            <a:ext cx="89579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Zainstaluj oprogramowanie </a:t>
            </a:r>
            <a:br>
              <a:rPr lang="pl-PL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antywirusowe i firewall  </a:t>
            </a:r>
            <a:endParaRPr lang="pl-PL" sz="4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20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246" y="2276872"/>
            <a:ext cx="66672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Regularnie skanuj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komputer, nośniki danych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pobierane pliki</a:t>
            </a:r>
            <a:endParaRPr lang="pl-PL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3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35346" y="2903458"/>
            <a:ext cx="29011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Zagrożenia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3423" y="1152134"/>
            <a:ext cx="4463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Cyberprzemoc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 flipV="1">
            <a:off x="1951377" y="1798465"/>
            <a:ext cx="659263" cy="10801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208106" y="2864744"/>
            <a:ext cx="727170" cy="4293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endCxn id="23" idx="0"/>
          </p:cNvCxnSpPr>
          <p:nvPr/>
        </p:nvCxnSpPr>
        <p:spPr>
          <a:xfrm flipH="1">
            <a:off x="1951378" y="3828239"/>
            <a:ext cx="755753" cy="6856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12522" y="4513863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Stalking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419494" y="1876860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Trolling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977871" y="4769218"/>
            <a:ext cx="5187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Mowa nienawiści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6208106" y="4212550"/>
            <a:ext cx="727170" cy="41041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Łącznik prosty ze strzałką 2"/>
          <p:cNvCxnSpPr/>
          <p:nvPr/>
        </p:nvCxnSpPr>
        <p:spPr>
          <a:xfrm flipV="1">
            <a:off x="5076056" y="1268760"/>
            <a:ext cx="792088" cy="129614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15208" y="2878585"/>
            <a:ext cx="2032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FOMO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765451" y="228804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Patostreamy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H="1" flipV="1">
            <a:off x="2123728" y="3371510"/>
            <a:ext cx="792088" cy="1012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30" grpId="0"/>
      <p:bldP spid="14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9225" y="2420888"/>
            <a:ext cx="7830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pl-PL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Aktualizuj bazy danych </a:t>
            </a:r>
            <a:b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wirusów i system operacyjny</a:t>
            </a:r>
            <a:endParaRPr lang="pl-PL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3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70272" y="2348880"/>
            <a:ext cx="873027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pl-PL" sz="4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Pobieraj pliki z bezpiecznych </a:t>
            </a:r>
            <a:b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źródeł</a:t>
            </a:r>
            <a:endParaRPr lang="pl-PL" sz="4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6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281" y="2441048"/>
            <a:ext cx="90508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pl-PL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Nie otwieraj załączników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zawartych w listach elektronicznych </a:t>
            </a:r>
            <a:b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nieznanych nadawców</a:t>
            </a:r>
            <a:endParaRPr lang="pl-PL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9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5358" y="1700808"/>
            <a:ext cx="7992888" cy="4185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bg1"/>
                </a:solidFill>
              </a:rPr>
              <a:t>1</a:t>
            </a:r>
            <a:r>
              <a:rPr lang="pl-PL" sz="1600" dirty="0" smtClean="0">
                <a:solidFill>
                  <a:schemeClr val="bg1"/>
                </a:solidFill>
              </a:rPr>
              <a:t>. </a:t>
            </a:r>
            <a:r>
              <a:rPr lang="pl-PL" sz="1600" dirty="0" err="1" smtClean="0">
                <a:solidFill>
                  <a:schemeClr val="bg1"/>
                </a:solidFill>
              </a:rPr>
              <a:t>Grudziecki</a:t>
            </a:r>
            <a:r>
              <a:rPr lang="pl-PL" sz="1600" dirty="0" smtClean="0">
                <a:solidFill>
                  <a:schemeClr val="bg1"/>
                </a:solidFill>
              </a:rPr>
              <a:t> Tomasz</a:t>
            </a:r>
            <a:r>
              <a:rPr lang="pl-PL" sz="1600" i="1" dirty="0" smtClean="0">
                <a:solidFill>
                  <a:schemeClr val="bg1"/>
                </a:solidFill>
              </a:rPr>
              <a:t>, Współczesne zagrożenie w sieci </a:t>
            </a:r>
            <a:r>
              <a:rPr lang="pl-PL" sz="1600" i="1" dirty="0" err="1" smtClean="0">
                <a:solidFill>
                  <a:schemeClr val="bg1"/>
                </a:solidFill>
              </a:rPr>
              <a:t>internet</a:t>
            </a:r>
            <a:r>
              <a:rPr lang="pl-PL" sz="1600" i="1" dirty="0" smtClean="0">
                <a:solidFill>
                  <a:schemeClr val="bg1"/>
                </a:solidFill>
              </a:rPr>
              <a:t> oraz sposoby walki z nimi przy pomocy systemów-pułapek</a:t>
            </a:r>
            <a:r>
              <a:rPr lang="pl-PL" sz="1600" dirty="0">
                <a:solidFill>
                  <a:schemeClr val="bg1"/>
                </a:solidFill>
              </a:rPr>
              <a:t>, źródło: http://</a:t>
            </a:r>
            <a:r>
              <a:rPr lang="pl-PL" sz="1600" dirty="0" smtClean="0">
                <a:solidFill>
                  <a:schemeClr val="bg1"/>
                </a:solidFill>
              </a:rPr>
              <a:t>zeszyty-naukowe.wwsi.edu.pl/zeszyty/zeszyt7/Wspolczesne_Zagrozenia_W_Sieci_Internet_Oraz_Sposoby_Walki_Z_Nimi_Przy_Pomocy_Systemow-Pulapek.pdf  </a:t>
            </a:r>
            <a:r>
              <a:rPr lang="pl-PL" sz="1600" dirty="0">
                <a:solidFill>
                  <a:schemeClr val="bg1"/>
                </a:solidFill>
              </a:rPr>
              <a:t>(dostęp: 01.02.2021 r</a:t>
            </a:r>
            <a:r>
              <a:rPr lang="pl-PL" sz="1600" dirty="0" smtClean="0">
                <a:solidFill>
                  <a:schemeClr val="bg1"/>
                </a:solidFill>
              </a:rPr>
              <a:t>.)</a:t>
            </a:r>
            <a:endParaRPr lang="pl-PL" sz="1600" dirty="0">
              <a:solidFill>
                <a:schemeClr val="bg1"/>
              </a:solidFill>
            </a:endParaRPr>
          </a:p>
          <a:p>
            <a:pPr algn="just"/>
            <a:r>
              <a:rPr lang="pl-PL" sz="2000" i="1" dirty="0" smtClean="0">
                <a:solidFill>
                  <a:schemeClr val="bg1"/>
                </a:solidFill>
              </a:rPr>
              <a:t>2</a:t>
            </a:r>
            <a:r>
              <a:rPr lang="pl-PL" sz="1600" i="1" dirty="0" smtClean="0">
                <a:solidFill>
                  <a:schemeClr val="bg1"/>
                </a:solidFill>
              </a:rPr>
              <a:t>. Zagrożenia w </a:t>
            </a:r>
            <a:r>
              <a:rPr lang="pl-PL" sz="1600" i="1" dirty="0" err="1" smtClean="0">
                <a:solidFill>
                  <a:schemeClr val="bg1"/>
                </a:solidFill>
              </a:rPr>
              <a:t>internecie</a:t>
            </a:r>
            <a:r>
              <a:rPr lang="pl-PL" sz="1600" i="1" dirty="0" smtClean="0">
                <a:solidFill>
                  <a:schemeClr val="bg1"/>
                </a:solidFill>
              </a:rPr>
              <a:t>  - jakie niebezpieczeństwo czyha w </a:t>
            </a:r>
            <a:r>
              <a:rPr lang="pl-PL" sz="1600" i="1" dirty="0" err="1" smtClean="0">
                <a:solidFill>
                  <a:schemeClr val="bg1"/>
                </a:solidFill>
              </a:rPr>
              <a:t>internecie</a:t>
            </a:r>
            <a:r>
              <a:rPr lang="pl-PL" sz="1600" i="1" dirty="0" smtClean="0">
                <a:solidFill>
                  <a:schemeClr val="bg1"/>
                </a:solidFill>
              </a:rPr>
              <a:t>?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  <a:r>
              <a:rPr lang="pl-PL" sz="1600" dirty="0">
                <a:solidFill>
                  <a:schemeClr val="bg1"/>
                </a:solidFill>
              </a:rPr>
              <a:t>źródło: https://</a:t>
            </a:r>
            <a:r>
              <a:rPr lang="pl-PL" sz="1600" dirty="0" smtClean="0">
                <a:solidFill>
                  <a:schemeClr val="bg1"/>
                </a:solidFill>
              </a:rPr>
              <a:t>fundacja.orange.pl/blog/wpis/zagrozenia-w-internecie </a:t>
            </a:r>
            <a:r>
              <a:rPr lang="pl-PL" sz="1200" dirty="0" smtClean="0">
                <a:solidFill>
                  <a:schemeClr val="bg1"/>
                </a:solidFill>
              </a:rPr>
              <a:t>(</a:t>
            </a:r>
            <a:r>
              <a:rPr lang="pl-PL" sz="1200" dirty="0">
                <a:solidFill>
                  <a:schemeClr val="bg1"/>
                </a:solidFill>
              </a:rPr>
              <a:t>dostęp: 01.02.2021 r</a:t>
            </a:r>
            <a:r>
              <a:rPr lang="pl-PL" sz="1200" dirty="0" smtClean="0">
                <a:solidFill>
                  <a:schemeClr val="bg1"/>
                </a:solidFill>
              </a:rPr>
              <a:t>.)</a:t>
            </a:r>
          </a:p>
          <a:p>
            <a:pPr algn="just"/>
            <a:r>
              <a:rPr lang="pl-PL" sz="1600" dirty="0" smtClean="0">
                <a:solidFill>
                  <a:schemeClr val="bg1"/>
                </a:solidFill>
              </a:rPr>
              <a:t>3. </a:t>
            </a:r>
            <a:r>
              <a:rPr lang="pl-PL" sz="1600" i="1" dirty="0" smtClean="0">
                <a:solidFill>
                  <a:schemeClr val="bg1"/>
                </a:solidFill>
              </a:rPr>
              <a:t>Zagrożenia w </a:t>
            </a:r>
            <a:r>
              <a:rPr lang="pl-PL" sz="1600" i="1" dirty="0" err="1" smtClean="0">
                <a:solidFill>
                  <a:schemeClr val="bg1"/>
                </a:solidFill>
              </a:rPr>
              <a:t>internecie</a:t>
            </a:r>
            <a:r>
              <a:rPr lang="pl-PL" sz="1600" i="1" dirty="0" smtClean="0">
                <a:solidFill>
                  <a:schemeClr val="bg1"/>
                </a:solidFill>
              </a:rPr>
              <a:t>. Zapobieganie-reagowanie</a:t>
            </a:r>
            <a:r>
              <a:rPr lang="pl-PL" sz="1600" dirty="0">
                <a:solidFill>
                  <a:schemeClr val="bg1"/>
                </a:solidFill>
              </a:rPr>
              <a:t>, źródło: </a:t>
            </a:r>
            <a:r>
              <a:rPr lang="pl-PL" sz="1600" dirty="0" smtClean="0">
                <a:solidFill>
                  <a:schemeClr val="bg1"/>
                </a:solidFill>
              </a:rPr>
              <a:t>bezpiecznaszkola.men.gov.pl </a:t>
            </a:r>
            <a:r>
              <a:rPr lang="pl-PL" sz="1600" dirty="0">
                <a:solidFill>
                  <a:schemeClr val="bg1"/>
                </a:solidFill>
              </a:rPr>
              <a:t>dostęp: 01.02.2021 r</a:t>
            </a:r>
            <a:r>
              <a:rPr lang="pl-PL" sz="1600" dirty="0" smtClean="0">
                <a:solidFill>
                  <a:schemeClr val="bg1"/>
                </a:solidFill>
              </a:rPr>
              <a:t>.)</a:t>
            </a:r>
          </a:p>
          <a:p>
            <a:pPr algn="just"/>
            <a:r>
              <a:rPr lang="pl-PL" i="1" dirty="0" smtClean="0">
                <a:solidFill>
                  <a:schemeClr val="bg1"/>
                </a:solidFill>
              </a:rPr>
              <a:t>4. </a:t>
            </a:r>
            <a:r>
              <a:rPr lang="pl-PL" sz="1600" i="1" dirty="0" smtClean="0">
                <a:solidFill>
                  <a:schemeClr val="bg1"/>
                </a:solidFill>
              </a:rPr>
              <a:t>Zagrożenia w sieci</a:t>
            </a:r>
            <a:r>
              <a:rPr lang="pl-PL" sz="1600" dirty="0" smtClean="0">
                <a:solidFill>
                  <a:schemeClr val="bg1"/>
                </a:solidFill>
              </a:rPr>
              <a:t>, źródło: https</a:t>
            </a:r>
            <a:r>
              <a:rPr lang="pl-PL" sz="1600" dirty="0">
                <a:solidFill>
                  <a:schemeClr val="bg1"/>
                </a:solidFill>
              </a:rPr>
              <a:t>://</a:t>
            </a:r>
            <a:r>
              <a:rPr lang="pl-PL" sz="1600" dirty="0" smtClean="0">
                <a:solidFill>
                  <a:schemeClr val="bg1"/>
                </a:solidFill>
              </a:rPr>
              <a:t>www.profilaktykawmalopolsce.pl/38-zagrozenia-w-sieci/dorosli/273-rodzaje-zagrozen-w-sieci (dostęp: 01.02.2021 r</a:t>
            </a:r>
            <a:r>
              <a:rPr lang="pl-PL" sz="1600" dirty="0" smtClean="0">
                <a:solidFill>
                  <a:schemeClr val="bg1"/>
                </a:solidFill>
              </a:rPr>
              <a:t>.)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5</a:t>
            </a:r>
            <a:r>
              <a:rPr lang="pl-PL" sz="1600" dirty="0" smtClean="0">
                <a:solidFill>
                  <a:schemeClr val="bg1"/>
                </a:solidFill>
              </a:rPr>
              <a:t>. </a:t>
            </a:r>
            <a:r>
              <a:rPr lang="pl-PL" sz="1600" i="1" dirty="0" smtClean="0">
                <a:solidFill>
                  <a:schemeClr val="bg1"/>
                </a:solidFill>
              </a:rPr>
              <a:t>Co to jest FOMO?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  <a:r>
              <a:rPr lang="pl-PL" sz="1600" dirty="0">
                <a:solidFill>
                  <a:schemeClr val="bg1"/>
                </a:solidFill>
              </a:rPr>
              <a:t>https://</a:t>
            </a:r>
            <a:r>
              <a:rPr lang="pl-PL" sz="1600" dirty="0" smtClean="0">
                <a:solidFill>
                  <a:schemeClr val="bg1"/>
                </a:solidFill>
              </a:rPr>
              <a:t>fundacja.orange.pl/strefa-wiedzy/post/fomo (dostęp: 05.02.2022 r.)</a:t>
            </a:r>
          </a:p>
          <a:p>
            <a:pPr algn="just"/>
            <a:r>
              <a:rPr lang="pl-PL" sz="1600" dirty="0">
                <a:solidFill>
                  <a:schemeClr val="bg1"/>
                </a:solidFill>
              </a:rPr>
              <a:t>6. </a:t>
            </a:r>
            <a:r>
              <a:rPr lang="pl-PL" sz="1600" i="1" dirty="0" smtClean="0">
                <a:solidFill>
                  <a:schemeClr val="bg1"/>
                </a:solidFill>
              </a:rPr>
              <a:t>Edukacja przede wszystkim, czyli jak walczyć ze zjawiskiem </a:t>
            </a:r>
            <a:r>
              <a:rPr lang="pl-PL" sz="1600" i="1" dirty="0" err="1" smtClean="0">
                <a:solidFill>
                  <a:schemeClr val="bg1"/>
                </a:solidFill>
              </a:rPr>
              <a:t>patostreamów</a:t>
            </a:r>
            <a:r>
              <a:rPr lang="pl-PL" sz="1600" i="1" dirty="0" smtClean="0">
                <a:solidFill>
                  <a:schemeClr val="bg1"/>
                </a:solidFill>
              </a:rPr>
              <a:t>?</a:t>
            </a:r>
            <a:r>
              <a:rPr lang="pl-PL" sz="1600" dirty="0" smtClean="0">
                <a:solidFill>
                  <a:schemeClr val="bg1"/>
                </a:solidFill>
              </a:rPr>
              <a:t>, https</a:t>
            </a:r>
            <a:r>
              <a:rPr lang="pl-PL" sz="1600" dirty="0">
                <a:solidFill>
                  <a:schemeClr val="bg1"/>
                </a:solidFill>
              </a:rPr>
              <a:t>://</a:t>
            </a:r>
            <a:r>
              <a:rPr lang="pl-PL" sz="1600" dirty="0" smtClean="0">
                <a:solidFill>
                  <a:schemeClr val="bg1"/>
                </a:solidFill>
              </a:rPr>
              <a:t>www.gov.pl/web/cyfryzacja/edukacja-przede-wszystkim-czyli-jak-walczyc-ze-zjawiskiem-patostreamow (dostęp: 05.02.2022 r.)</a:t>
            </a:r>
            <a:endParaRPr lang="pl-PL" sz="1600" dirty="0" smtClean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38557" y="692696"/>
            <a:ext cx="2370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Ź</a:t>
            </a:r>
            <a:r>
              <a:rPr lang="pl-PL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ródła</a:t>
            </a:r>
            <a:endParaRPr lang="pl-PL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8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38292" y="2441048"/>
            <a:ext cx="47708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Przygotował:</a:t>
            </a:r>
          </a:p>
          <a:p>
            <a:pPr algn="ctr"/>
            <a:r>
              <a:rPr lang="pl-PL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Sylwester Górniak</a:t>
            </a:r>
            <a:endParaRPr lang="pl-PL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0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99522" y="5157192"/>
            <a:ext cx="8352928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To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obrażanie,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straszenie lub podszywanie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się pod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kogoś. </a:t>
            </a:r>
            <a:b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</a:b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W skład tego zjawiska zalicza się również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publikowanie obraźliwych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lub ośmieszających treści za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pośrednictwem nowych technologii.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644734" y="4909281"/>
            <a:ext cx="6145273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: https://pixabay.com/pl/illustrations/cyberprzemoc-internet-komputer-6168626/</a:t>
            </a:r>
            <a:endParaRPr lang="pl-PL" sz="1200" dirty="0">
              <a:solidFill>
                <a:schemeClr val="bg1"/>
              </a:solidFill>
              <a:latin typeface="Caladea" pitchFamily="18" charset="-1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485831" y="0"/>
            <a:ext cx="4463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Cyberprzemoc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yberprzemoc, Internet, Komputer, Telefon Komór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95" y="769671"/>
            <a:ext cx="6165782" cy="411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9563" y="5157192"/>
            <a:ext cx="8352928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N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ękanie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i uporczywe nagabywanie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danej osoby </a:t>
            </a:r>
            <a:b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</a:b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za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pośrednictwem nowych technologii. Ofiary </a:t>
            </a:r>
            <a:r>
              <a:rPr lang="pl-PL" sz="2400" dirty="0" err="1">
                <a:solidFill>
                  <a:schemeClr val="bg1"/>
                </a:solidFill>
                <a:latin typeface="Caladea" pitchFamily="18" charset="-18"/>
              </a:rPr>
              <a:t>stalkingu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 mogą być namawiane albo zmuszane do wykonania jakiś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czynności poprzez szantaż lub groźby.</a:t>
            </a:r>
            <a:endParaRPr lang="pl-PL" sz="2400" dirty="0">
              <a:solidFill>
                <a:schemeClr val="bg1"/>
              </a:solidFill>
              <a:latin typeface="Caladea" pitchFamily="18" charset="-18"/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730833" y="4826507"/>
            <a:ext cx="5810385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https://pixabay.com/pl/vectors/oko-bioniczny-wizualny-robot-5057493/</a:t>
            </a:r>
            <a:endParaRPr lang="pl-PL" sz="1200" dirty="0">
              <a:solidFill>
                <a:schemeClr val="bg1"/>
              </a:solidFill>
              <a:latin typeface="Caladea" pitchFamily="18" charset="-18"/>
            </a:endParaRPr>
          </a:p>
        </p:txBody>
      </p:sp>
      <p:pic>
        <p:nvPicPr>
          <p:cNvPr id="2" name="Picture 2" descr="Oko, Bioniczny, Wizualny, Robot, Bionics, Szpi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27" y="1031629"/>
            <a:ext cx="3824199" cy="38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197171" y="87740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Stalking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2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61764" y="5445224"/>
            <a:ext cx="8352928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D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ziałanie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mające na celu uniemożliwienie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prowadzenia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dalszej dyskusji czy wymiany opinii.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Ma ono zazwyczaj miejsce na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czatach, forach internetowych czy grupach dyskusyjnych. </a:t>
            </a:r>
          </a:p>
        </p:txBody>
      </p:sp>
      <p:pic>
        <p:nvPicPr>
          <p:cNvPr id="3076" name="Picture 4" descr="File:Do not trolling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77" y="1039962"/>
            <a:ext cx="4041320" cy="40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2229145" y="5081282"/>
            <a:ext cx="4873583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Źródło: https://commons.wikimedia.org/wiki/File:Do_not_trolling.svg</a:t>
            </a:r>
          </a:p>
        </p:txBody>
      </p:sp>
      <p:sp>
        <p:nvSpPr>
          <p:cNvPr id="6" name="Prostokąt 5"/>
          <p:cNvSpPr/>
          <p:nvPr/>
        </p:nvSpPr>
        <p:spPr>
          <a:xfrm>
            <a:off x="3323133" y="55921"/>
            <a:ext cx="268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Trolling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98217" y="5223730"/>
            <a:ext cx="8352928" cy="156966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U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myślne działanie, które ma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wzbudzać negatywne uczucia wobec osoby, grupy osób bądź innego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podmiotu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. Mowa nienawiści promuje uprzedzenia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stereotypy, generuje społeczne konflikty </a:t>
            </a:r>
            <a:r>
              <a:rPr lang="pl-PL" sz="2400" dirty="0" smtClean="0">
                <a:solidFill>
                  <a:schemeClr val="bg1"/>
                </a:solidFill>
                <a:latin typeface="Caladea" pitchFamily="18" charset="-18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Caladea" pitchFamily="18" charset="-18"/>
              </a:rPr>
              <a:t>nieporozumienia. </a:t>
            </a:r>
          </a:p>
        </p:txBody>
      </p:sp>
      <p:pic>
        <p:nvPicPr>
          <p:cNvPr id="4098" name="Picture 2" descr="Klawiatura z klawiszem czatu nienawiści.  Zdję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9" y="1111970"/>
            <a:ext cx="56464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287723" y="4942782"/>
            <a:ext cx="6882095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: </a:t>
            </a:r>
            <a:r>
              <a:rPr lang="pl-PL" sz="1200" dirty="0" err="1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Shutterstock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, NTB </a:t>
            </a:r>
            <a:r>
              <a:rPr lang="pl-PL" sz="1200" dirty="0" err="1" smtClean="0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scanpix</a:t>
            </a:r>
            <a:r>
              <a:rPr lang="pl-PL" sz="1200" dirty="0">
                <a:solidFill>
                  <a:schemeClr val="bg1"/>
                </a:solidFill>
                <a:latin typeface="Caladea" pitchFamily="18" charset="-18"/>
                <a:cs typeface="Arial" pitchFamily="34" charset="0"/>
              </a:rPr>
              <a:t>, https://api.ndla.no/image-api/raw/348942287.jpg?width=10720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34951" y="188640"/>
            <a:ext cx="51876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Mowa nienawiści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9871" y="0"/>
            <a:ext cx="2032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FOMO</a:t>
            </a:r>
            <a:endParaRPr lang="pl-PL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upload.wikimedia.org/wikipedia/commons/thumb/6/68/Screen_time.jpg/1024px-Screen_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34" y="812724"/>
            <a:ext cx="582980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1819886" y="4746260"/>
            <a:ext cx="5232898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: </a:t>
            </a:r>
            <a:r>
              <a:rPr lang="pl-PL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https://pixabay.com/photos/addict-addiction-american-bearded-3829675/</a:t>
            </a:r>
            <a:endParaRPr lang="pl-PL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498217" y="5223730"/>
            <a:ext cx="8352928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FOMO (ang. </a:t>
            </a:r>
            <a:r>
              <a:rPr lang="pl-PL" sz="2000" i="1" dirty="0" err="1" smtClean="0">
                <a:solidFill>
                  <a:schemeClr val="bg1"/>
                </a:solidFill>
                <a:latin typeface="Caladea" pitchFamily="18" charset="-18"/>
              </a:rPr>
              <a:t>Fear</a:t>
            </a:r>
            <a:r>
              <a:rPr lang="pl-PL" sz="2000" i="1" dirty="0" smtClean="0">
                <a:solidFill>
                  <a:schemeClr val="bg1"/>
                </a:solidFill>
                <a:latin typeface="Caladea" pitchFamily="18" charset="-18"/>
              </a:rPr>
              <a:t> of Missing Out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) to rodzaj uzależnienia od </a:t>
            </a:r>
            <a:r>
              <a:rPr lang="pl-PL" sz="2000" dirty="0" err="1" smtClean="0">
                <a:solidFill>
                  <a:schemeClr val="bg1"/>
                </a:solidFill>
                <a:latin typeface="Caladea" pitchFamily="18" charset="-18"/>
              </a:rPr>
              <a:t>internetu</a:t>
            </a:r>
            <a:r>
              <a:rPr lang="pl-PL" sz="2000" dirty="0" smtClean="0">
                <a:solidFill>
                  <a:schemeClr val="bg1"/>
                </a:solidFill>
                <a:latin typeface="Caladea" pitchFamily="18" charset="-18"/>
              </a:rPr>
              <a:t>, wyrażający się w obawie przed bezpowrotnym przegapieniem czegoś. 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Bardzo często osoby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cierpiące na FOMO nie potrafią </a:t>
            </a:r>
            <a:r>
              <a:rPr lang="pl-PL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wskazać konkretnej przyczyny towarzyszącego im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lęku.</a:t>
            </a:r>
            <a:r>
              <a:rPr lang="pl-PL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ostreamy - Bądź z innej bajki - Portal Gov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88" y="982769"/>
            <a:ext cx="8529443" cy="35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01159" y="57398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Patostreamy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2058232" y="4581128"/>
            <a:ext cx="5232898" cy="2769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1200" dirty="0">
                <a:solidFill>
                  <a:schemeClr val="bg1"/>
                </a:solidFill>
                <a:latin typeface="Caladea" pitchFamily="18" charset="-18"/>
              </a:rPr>
              <a:t>Źródło</a:t>
            </a:r>
            <a:r>
              <a:rPr lang="pl-PL" sz="1200" dirty="0" smtClean="0">
                <a:solidFill>
                  <a:schemeClr val="bg1"/>
                </a:solidFill>
                <a:latin typeface="Caladea" pitchFamily="18" charset="-18"/>
              </a:rPr>
              <a:t>: </a:t>
            </a:r>
            <a:r>
              <a:rPr lang="pl-PL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https://www.gov.pl/web/badz-z-innej-bajki/patostreamy/</a:t>
            </a:r>
            <a:endParaRPr lang="pl-PL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21518" y="4858127"/>
            <a:ext cx="8352928" cy="138499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pl-PL" sz="2800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Patostreamy</a:t>
            </a:r>
            <a:r>
              <a:rPr lang="pl-PL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transmisje internetowe cechujące się </a:t>
            </a:r>
            <a:r>
              <a:rPr lang="pl-PL" sz="2800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wulgarnością, przemocą słowną i </a:t>
            </a:r>
            <a:r>
              <a:rPr lang="pl-PL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fizyczną. Stanowią one zagrożenie dla prawidłowego rozwoju dzieci młodzieży</a:t>
            </a:r>
            <a:r>
              <a:rPr lang="pl-PL" sz="2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4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endParaRPr lang="pl-PL" sz="24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7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381</TotalTime>
  <Words>545</Words>
  <Application>Microsoft Office PowerPoint</Application>
  <PresentationFormat>Pokaz na ekranie (4:3)</PresentationFormat>
  <Paragraphs>93</Paragraphs>
  <Slides>34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Techniczny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Sylwester</dc:creator>
  <cp:lastModifiedBy>Sylwester</cp:lastModifiedBy>
  <cp:revision>43</cp:revision>
  <dcterms:created xsi:type="dcterms:W3CDTF">2020-02-09T20:07:34Z</dcterms:created>
  <dcterms:modified xsi:type="dcterms:W3CDTF">2022-02-06T13:58:00Z</dcterms:modified>
</cp:coreProperties>
</file>