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4"/>
  </p:notesMasterIdLst>
  <p:sldIdLst>
    <p:sldId id="256" r:id="rId2"/>
    <p:sldId id="278" r:id="rId3"/>
    <p:sldId id="279" r:id="rId4"/>
    <p:sldId id="276" r:id="rId5"/>
    <p:sldId id="280" r:id="rId6"/>
    <p:sldId id="281" r:id="rId7"/>
    <p:sldId id="283" r:id="rId8"/>
    <p:sldId id="284" r:id="rId9"/>
    <p:sldId id="289" r:id="rId10"/>
    <p:sldId id="288" r:id="rId11"/>
    <p:sldId id="285" r:id="rId12"/>
    <p:sldId id="286" r:id="rId13"/>
    <p:sldId id="287" r:id="rId14"/>
    <p:sldId id="290" r:id="rId15"/>
    <p:sldId id="291" r:id="rId16"/>
    <p:sldId id="257" r:id="rId17"/>
    <p:sldId id="259" r:id="rId18"/>
    <p:sldId id="258" r:id="rId19"/>
    <p:sldId id="260" r:id="rId20"/>
    <p:sldId id="264" r:id="rId21"/>
    <p:sldId id="265" r:id="rId22"/>
    <p:sldId id="262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93" r:id="rId32"/>
    <p:sldId id="292" r:id="rId3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360E2-7FFD-442D-97C4-54094FB90E06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8C84E-DFF1-4384-9C73-820CE7BECE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3162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>
                <a:solidFill>
                  <a:schemeClr val="bg1"/>
                </a:solidFill>
              </a:rPr>
              <a:t>Napotkanie „trolla” przez młodego internautę może go skutecznie zniechęcić do wyrażania i komunikowania swojej opinii w przyszłości.</a:t>
            </a:r>
            <a:endParaRPr lang="pl-PL" sz="1200" dirty="0" smtClean="0">
              <a:solidFill>
                <a:schemeClr val="bg1"/>
              </a:solidFill>
              <a:latin typeface="Caladea" pitchFamily="18" charset="-18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8C84E-DFF1-4384-9C73-820CE7BECE78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2210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8C84E-DFF1-4384-9C73-820CE7BECE78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4450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8C84E-DFF1-4384-9C73-820CE7BECE78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4271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8C84E-DFF1-4384-9C73-820CE7BECE78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4154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DA77-382C-4FD1-83A8-95E53E9DBB87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D4BC28-5D1E-48E3-A709-C0E1A473E1E1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DA77-382C-4FD1-83A8-95E53E9DBB87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BC28-5D1E-48E3-A709-C0E1A473E1E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DA77-382C-4FD1-83A8-95E53E9DBB87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BC28-5D1E-48E3-A709-C0E1A473E1E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76DA77-382C-4FD1-83A8-95E53E9DBB87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7D4BC28-5D1E-48E3-A709-C0E1A473E1E1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DA77-382C-4FD1-83A8-95E53E9DBB87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BC28-5D1E-48E3-A709-C0E1A473E1E1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DA77-382C-4FD1-83A8-95E53E9DBB87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BC28-5D1E-48E3-A709-C0E1A473E1E1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BC28-5D1E-48E3-A709-C0E1A473E1E1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DA77-382C-4FD1-83A8-95E53E9DBB87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oliniow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oliniow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DA77-382C-4FD1-83A8-95E53E9DBB87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BC28-5D1E-48E3-A709-C0E1A473E1E1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DA77-382C-4FD1-83A8-95E53E9DBB87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BC28-5D1E-48E3-A709-C0E1A473E1E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76DA77-382C-4FD1-83A8-95E53E9DBB87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D4BC28-5D1E-48E3-A709-C0E1A473E1E1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DA77-382C-4FD1-83A8-95E53E9DBB87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D4BC28-5D1E-48E3-A709-C0E1A473E1E1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576DA77-382C-4FD1-83A8-95E53E9DBB87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7D4BC28-5D1E-48E3-A709-C0E1A473E1E1}" type="slidenum">
              <a:rPr lang="pl-PL" smtClean="0"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74576" y="2303006"/>
            <a:ext cx="88408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Zagrożenia w sieci</a:t>
            </a:r>
            <a:br>
              <a:rPr lang="pl-PL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pl-PL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 jak się przed nimi bronić </a:t>
            </a:r>
            <a:endParaRPr lang="pl-PL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80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11413" y="1628800"/>
            <a:ext cx="840967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4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Informuj rodziców </a:t>
            </a:r>
            <a:b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nauczycieli o zagrożeniach </a:t>
            </a:r>
            <a:b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sieciowych, których padłeś </a:t>
            </a:r>
            <a:b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ofiarą</a:t>
            </a:r>
          </a:p>
        </p:txBody>
      </p:sp>
    </p:spTree>
    <p:extLst>
      <p:ext uri="{BB962C8B-B14F-4D97-AF65-F5344CB8AC3E}">
        <p14:creationId xmlns:p14="http://schemas.microsoft.com/office/powerpoint/2010/main" val="28688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2420888"/>
            <a:ext cx="824937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 Dokonuj świadomego </a:t>
            </a:r>
            <a:b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wyboru stron, które czytasz </a:t>
            </a:r>
            <a:b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oglądasz</a:t>
            </a:r>
          </a:p>
        </p:txBody>
      </p:sp>
    </p:spTree>
    <p:extLst>
      <p:ext uri="{BB962C8B-B14F-4D97-AF65-F5344CB8AC3E}">
        <p14:creationId xmlns:p14="http://schemas.microsoft.com/office/powerpoint/2010/main" val="157021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9552" y="2060848"/>
            <a:ext cx="817884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4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Korzystaj z portali </a:t>
            </a:r>
            <a:b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internetowych wskazanych </a:t>
            </a:r>
            <a:b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przez nauczyciela</a:t>
            </a:r>
          </a:p>
        </p:txBody>
      </p:sp>
    </p:spTree>
    <p:extLst>
      <p:ext uri="{BB962C8B-B14F-4D97-AF65-F5344CB8AC3E}">
        <p14:creationId xmlns:p14="http://schemas.microsoft.com/office/powerpoint/2010/main" val="230659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76862" y="2276872"/>
            <a:ext cx="850425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6. Weryfikuj uzyskane </a:t>
            </a:r>
            <a:b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informacje w kilku źródłach </a:t>
            </a:r>
            <a:b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(godnych zaufania)</a:t>
            </a:r>
          </a:p>
        </p:txBody>
      </p:sp>
    </p:spTree>
    <p:extLst>
      <p:ext uri="{BB962C8B-B14F-4D97-AF65-F5344CB8AC3E}">
        <p14:creationId xmlns:p14="http://schemas.microsoft.com/office/powerpoint/2010/main" val="51191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03564" y="2348880"/>
            <a:ext cx="885050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4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Ograniczaj czas poświęcany</a:t>
            </a:r>
          </a:p>
          <a:p>
            <a:pPr algn="ctr"/>
            <a:r>
              <a:rPr lang="pl-PL" sz="4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rzeglądaniu stron </a:t>
            </a:r>
            <a:b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internetowych</a:t>
            </a:r>
          </a:p>
        </p:txBody>
      </p:sp>
    </p:spTree>
    <p:extLst>
      <p:ext uri="{BB962C8B-B14F-4D97-AF65-F5344CB8AC3E}">
        <p14:creationId xmlns:p14="http://schemas.microsoft.com/office/powerpoint/2010/main" val="44209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78862" y="2348880"/>
            <a:ext cx="789992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8. Nie publikuj informacji </a:t>
            </a:r>
            <a:b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zdjęć innych osób </a:t>
            </a:r>
            <a:b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bez ich zgody</a:t>
            </a:r>
          </a:p>
        </p:txBody>
      </p:sp>
    </p:spTree>
    <p:extLst>
      <p:ext uri="{BB962C8B-B14F-4D97-AF65-F5344CB8AC3E}">
        <p14:creationId xmlns:p14="http://schemas.microsoft.com/office/powerpoint/2010/main" val="140276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38084" y="476672"/>
            <a:ext cx="8513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Złośliwe oprogramowanie</a:t>
            </a:r>
            <a:endParaRPr lang="pl-PL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122" name="Picture 2" descr="Ransomware, Wannacry, Malware, Bezpieczeństw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05" y="1628801"/>
            <a:ext cx="8375268" cy="470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1691680" y="6369301"/>
            <a:ext cx="6048672" cy="27699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sz="1200" dirty="0">
                <a:solidFill>
                  <a:schemeClr val="bg1"/>
                </a:solidFill>
                <a:latin typeface="Caladea" pitchFamily="18" charset="-18"/>
              </a:rPr>
              <a:t>Źródło: https://pixabay.com/pl/illustrations/ransomware-wannacry-malware-2318381/</a:t>
            </a:r>
          </a:p>
        </p:txBody>
      </p:sp>
    </p:spTree>
    <p:extLst>
      <p:ext uri="{BB962C8B-B14F-4D97-AF65-F5344CB8AC3E}">
        <p14:creationId xmlns:p14="http://schemas.microsoft.com/office/powerpoint/2010/main" val="170578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000925" y="2777733"/>
            <a:ext cx="517000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Odmiany złośliwego </a:t>
            </a:r>
          </a:p>
          <a:p>
            <a:pPr algn="ctr"/>
            <a:r>
              <a:rPr lang="pl-PL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oprogramowania</a:t>
            </a:r>
            <a:endParaRPr lang="pl-PL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00714" y="1152134"/>
            <a:ext cx="47884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Wirusy komputerowe</a:t>
            </a:r>
            <a:endParaRPr lang="pl-PL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8" name="Łącznik prosty ze strzałką 7"/>
          <p:cNvCxnSpPr/>
          <p:nvPr/>
        </p:nvCxnSpPr>
        <p:spPr>
          <a:xfrm flipV="1">
            <a:off x="3641078" y="986242"/>
            <a:ext cx="1997476" cy="197412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2575443" y="5589240"/>
            <a:ext cx="29290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Ransomware</a:t>
            </a:r>
            <a:endParaRPr lang="pl-PL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315511" y="4889051"/>
            <a:ext cx="15696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Botnet</a:t>
            </a:r>
            <a:endParaRPr lang="pl-PL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3641078" y="356391"/>
            <a:ext cx="47884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Robaki komputerowe</a:t>
            </a:r>
            <a:endParaRPr lang="pl-PL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15" name="Łącznik prosty ze strzałką 14"/>
          <p:cNvCxnSpPr/>
          <p:nvPr/>
        </p:nvCxnSpPr>
        <p:spPr>
          <a:xfrm flipH="1" flipV="1">
            <a:off x="1951377" y="1798465"/>
            <a:ext cx="659263" cy="108012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 flipV="1">
            <a:off x="6967012" y="3288179"/>
            <a:ext cx="443634" cy="212829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 flipV="1">
            <a:off x="5651874" y="2237673"/>
            <a:ext cx="887268" cy="54006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 flipH="1">
            <a:off x="1373239" y="4011454"/>
            <a:ext cx="792088" cy="720079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ostokąt 22"/>
          <p:cNvSpPr/>
          <p:nvPr/>
        </p:nvSpPr>
        <p:spPr>
          <a:xfrm>
            <a:off x="5891309" y="1573559"/>
            <a:ext cx="18517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Trojany</a:t>
            </a:r>
            <a:endParaRPr lang="pl-PL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7095374" y="2555420"/>
            <a:ext cx="20313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Spyware</a:t>
            </a:r>
            <a:endParaRPr lang="pl-PL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6560725" y="5085184"/>
            <a:ext cx="23647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Keylogger</a:t>
            </a:r>
            <a:endParaRPr lang="pl-PL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31" name="Łącznik prosty ze strzałką 30"/>
          <p:cNvCxnSpPr/>
          <p:nvPr/>
        </p:nvCxnSpPr>
        <p:spPr>
          <a:xfrm>
            <a:off x="6208106" y="4212550"/>
            <a:ext cx="887268" cy="82083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/>
          <p:nvPr/>
        </p:nvCxnSpPr>
        <p:spPr>
          <a:xfrm flipH="1">
            <a:off x="3810639" y="4727783"/>
            <a:ext cx="659264" cy="61119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78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23" grpId="0"/>
      <p:bldP spid="25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2"/>
          <p:cNvSpPr txBox="1">
            <a:spLocks noChangeArrowheads="1"/>
          </p:cNvSpPr>
          <p:nvPr/>
        </p:nvSpPr>
        <p:spPr bwMode="auto">
          <a:xfrm>
            <a:off x="539552" y="5589240"/>
            <a:ext cx="8352928" cy="954107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sz="2800" dirty="0" smtClean="0">
                <a:solidFill>
                  <a:schemeClr val="bg1"/>
                </a:solidFill>
                <a:latin typeface="Caladea" pitchFamily="18" charset="-18"/>
                <a:cs typeface="Times New Roman" pitchFamily="18" charset="0"/>
              </a:rPr>
              <a:t>Specjalne, samopowielające się programy, które wyrządzają szkodę na zainfekowanym komputerze.</a:t>
            </a:r>
            <a:endParaRPr lang="pl-PL" sz="2800" dirty="0">
              <a:solidFill>
                <a:schemeClr val="bg1"/>
              </a:solidFill>
              <a:latin typeface="Caladea" pitchFamily="18" charset="-18"/>
              <a:cs typeface="Times New Roman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285041" y="300283"/>
            <a:ext cx="7090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Wirusy komputerowe</a:t>
            </a:r>
            <a:endParaRPr lang="pl-PL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146" name="Picture 2" descr="https://upload.wikimedia.org/wikipedia/commons/9/96/Computer_virus_illustr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739" y="1223613"/>
            <a:ext cx="499255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1078973" y="5282627"/>
            <a:ext cx="7272808" cy="27699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sz="1200" dirty="0" err="1" smtClean="0">
                <a:solidFill>
                  <a:schemeClr val="bg1"/>
                </a:solidFill>
                <a:latin typeface="Caladea" pitchFamily="18" charset="-18"/>
              </a:rPr>
              <a:t>Santeri</a:t>
            </a:r>
            <a:r>
              <a:rPr lang="pl-PL" sz="1200" dirty="0" smtClean="0">
                <a:solidFill>
                  <a:schemeClr val="bg1"/>
                </a:solidFill>
                <a:latin typeface="Caladea" pitchFamily="18" charset="-18"/>
              </a:rPr>
              <a:t> </a:t>
            </a:r>
            <a:r>
              <a:rPr lang="pl-PL" sz="1200" dirty="0" err="1" smtClean="0">
                <a:solidFill>
                  <a:schemeClr val="bg1"/>
                </a:solidFill>
                <a:latin typeface="Caladea" pitchFamily="18" charset="-18"/>
              </a:rPr>
              <a:t>Viinamäki</a:t>
            </a:r>
            <a:r>
              <a:rPr lang="pl-PL" sz="1200" dirty="0" smtClean="0">
                <a:solidFill>
                  <a:schemeClr val="bg1"/>
                </a:solidFill>
                <a:latin typeface="Caladea" pitchFamily="18" charset="-18"/>
              </a:rPr>
              <a:t>, </a:t>
            </a:r>
            <a:r>
              <a:rPr lang="pl-PL" sz="1200" dirty="0">
                <a:solidFill>
                  <a:schemeClr val="bg1"/>
                </a:solidFill>
                <a:latin typeface="Caladea" pitchFamily="18" charset="-18"/>
              </a:rPr>
              <a:t>ź</a:t>
            </a:r>
            <a:r>
              <a:rPr lang="pl-PL" sz="1200" dirty="0" smtClean="0">
                <a:solidFill>
                  <a:schemeClr val="bg1"/>
                </a:solidFill>
                <a:latin typeface="Caladea" pitchFamily="18" charset="-18"/>
              </a:rPr>
              <a:t>ródło</a:t>
            </a:r>
            <a:r>
              <a:rPr lang="pl-PL" sz="1200" dirty="0">
                <a:solidFill>
                  <a:schemeClr val="bg1"/>
                </a:solidFill>
                <a:latin typeface="Caladea" pitchFamily="18" charset="-18"/>
              </a:rPr>
              <a:t>: https://pixabay.com/pl/illustrations/ransomware-wannacry-malware-2318381/</a:t>
            </a:r>
          </a:p>
        </p:txBody>
      </p:sp>
    </p:spTree>
    <p:extLst>
      <p:ext uri="{BB962C8B-B14F-4D97-AF65-F5344CB8AC3E}">
        <p14:creationId xmlns:p14="http://schemas.microsoft.com/office/powerpoint/2010/main" val="337777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90333" y="2852936"/>
            <a:ext cx="70904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Wirusy komputerowe</a:t>
            </a:r>
          </a:p>
          <a:p>
            <a:pPr algn="ctr"/>
            <a:r>
              <a:rPr lang="pl-PL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</a:t>
            </a:r>
            <a:r>
              <a:rPr lang="pl-PL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ogą:</a:t>
            </a:r>
            <a:endParaRPr lang="pl-PL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3" name="Łącznik prosty ze strzałką 2"/>
          <p:cNvCxnSpPr/>
          <p:nvPr/>
        </p:nvCxnSpPr>
        <p:spPr>
          <a:xfrm flipH="1" flipV="1">
            <a:off x="1547664" y="1772816"/>
            <a:ext cx="1332027" cy="106005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2"/>
          <p:cNvSpPr txBox="1">
            <a:spLocks noChangeArrowheads="1"/>
          </p:cNvSpPr>
          <p:nvPr/>
        </p:nvSpPr>
        <p:spPr bwMode="auto">
          <a:xfrm>
            <a:off x="251520" y="1215916"/>
            <a:ext cx="2628171" cy="52322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sz="2800" dirty="0">
                <a:solidFill>
                  <a:schemeClr val="bg1"/>
                </a:solidFill>
                <a:latin typeface="Caladea" pitchFamily="18" charset="-18"/>
                <a:cs typeface="Times New Roman" pitchFamily="18" charset="0"/>
              </a:rPr>
              <a:t>s</a:t>
            </a:r>
            <a:r>
              <a:rPr lang="pl-PL" sz="2800" dirty="0" smtClean="0">
                <a:solidFill>
                  <a:schemeClr val="bg1"/>
                </a:solidFill>
                <a:latin typeface="Caladea" pitchFamily="18" charset="-18"/>
                <a:cs typeface="Times New Roman" pitchFamily="18" charset="0"/>
              </a:rPr>
              <a:t>kasować dane</a:t>
            </a:r>
            <a:endParaRPr lang="pl-PL" sz="2800" dirty="0">
              <a:solidFill>
                <a:schemeClr val="bg1"/>
              </a:solidFill>
              <a:latin typeface="Caladea" pitchFamily="18" charset="-18"/>
              <a:cs typeface="Times New Roman" pitchFamily="18" charset="0"/>
            </a:endParaRPr>
          </a:p>
        </p:txBody>
      </p:sp>
      <p:sp>
        <p:nvSpPr>
          <p:cNvPr id="7" name="pole tekstowe 2"/>
          <p:cNvSpPr txBox="1">
            <a:spLocks noChangeArrowheads="1"/>
          </p:cNvSpPr>
          <p:nvPr/>
        </p:nvSpPr>
        <p:spPr bwMode="auto">
          <a:xfrm>
            <a:off x="3203848" y="40231"/>
            <a:ext cx="3240360" cy="52322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sz="2800" dirty="0">
                <a:solidFill>
                  <a:schemeClr val="bg1"/>
                </a:solidFill>
                <a:latin typeface="Caladea" pitchFamily="18" charset="-18"/>
                <a:cs typeface="Times New Roman" pitchFamily="18" charset="0"/>
              </a:rPr>
              <a:t>w</a:t>
            </a:r>
            <a:r>
              <a:rPr lang="pl-PL" sz="2800" dirty="0" smtClean="0">
                <a:solidFill>
                  <a:schemeClr val="bg1"/>
                </a:solidFill>
                <a:latin typeface="Caladea" pitchFamily="18" charset="-18"/>
                <a:cs typeface="Times New Roman" pitchFamily="18" charset="0"/>
              </a:rPr>
              <a:t>yłączyć komputer</a:t>
            </a:r>
            <a:endParaRPr lang="pl-PL" sz="2800" dirty="0">
              <a:solidFill>
                <a:schemeClr val="bg1"/>
              </a:solidFill>
              <a:latin typeface="Caladea" pitchFamily="18" charset="-18"/>
              <a:cs typeface="Times New Roman" pitchFamily="18" charset="0"/>
            </a:endParaRPr>
          </a:p>
        </p:txBody>
      </p:sp>
      <p:cxnSp>
        <p:nvCxnSpPr>
          <p:cNvPr id="8" name="Łącznik prosty ze strzałką 7"/>
          <p:cNvCxnSpPr/>
          <p:nvPr/>
        </p:nvCxnSpPr>
        <p:spPr>
          <a:xfrm flipH="1" flipV="1">
            <a:off x="4679893" y="818709"/>
            <a:ext cx="1" cy="2014159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2"/>
          <p:cNvSpPr txBox="1">
            <a:spLocks noChangeArrowheads="1"/>
          </p:cNvSpPr>
          <p:nvPr/>
        </p:nvSpPr>
        <p:spPr bwMode="auto">
          <a:xfrm>
            <a:off x="5076056" y="818709"/>
            <a:ext cx="3888432" cy="954107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sz="2800" dirty="0">
                <a:solidFill>
                  <a:schemeClr val="bg1"/>
                </a:solidFill>
                <a:latin typeface="Caladea" pitchFamily="18" charset="-18"/>
                <a:cs typeface="Times New Roman" pitchFamily="18" charset="0"/>
              </a:rPr>
              <a:t>o</a:t>
            </a:r>
            <a:r>
              <a:rPr lang="pl-PL" sz="2800" dirty="0" smtClean="0">
                <a:solidFill>
                  <a:schemeClr val="bg1"/>
                </a:solidFill>
                <a:latin typeface="Caladea" pitchFamily="18" charset="-18"/>
                <a:cs typeface="Times New Roman" pitchFamily="18" charset="0"/>
              </a:rPr>
              <a:t>dgrywać niepożądane dźwięki</a:t>
            </a:r>
            <a:endParaRPr lang="pl-PL" sz="2800" dirty="0">
              <a:solidFill>
                <a:schemeClr val="bg1"/>
              </a:solidFill>
              <a:latin typeface="Caladea" pitchFamily="18" charset="-18"/>
              <a:cs typeface="Times New Roman" pitchFamily="18" charset="0"/>
            </a:endParaRPr>
          </a:p>
        </p:txBody>
      </p:sp>
      <p:cxnSp>
        <p:nvCxnSpPr>
          <p:cNvPr id="14" name="Łącznik prosty ze strzałką 13"/>
          <p:cNvCxnSpPr/>
          <p:nvPr/>
        </p:nvCxnSpPr>
        <p:spPr>
          <a:xfrm flipV="1">
            <a:off x="5969796" y="1797542"/>
            <a:ext cx="1224134" cy="115920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2"/>
          <p:cNvSpPr txBox="1">
            <a:spLocks noChangeArrowheads="1"/>
          </p:cNvSpPr>
          <p:nvPr/>
        </p:nvSpPr>
        <p:spPr bwMode="auto">
          <a:xfrm>
            <a:off x="269461" y="5733256"/>
            <a:ext cx="3888432" cy="954107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sz="2800" dirty="0" smtClean="0">
                <a:solidFill>
                  <a:schemeClr val="bg1"/>
                </a:solidFill>
                <a:latin typeface="Caladea" pitchFamily="18" charset="-18"/>
                <a:cs typeface="Times New Roman" pitchFamily="18" charset="0"/>
              </a:rPr>
              <a:t>wpływać na szybkość pracy komputera</a:t>
            </a:r>
            <a:endParaRPr lang="pl-PL" sz="2800" dirty="0">
              <a:solidFill>
                <a:schemeClr val="bg1"/>
              </a:solidFill>
              <a:latin typeface="Caladea" pitchFamily="18" charset="-18"/>
              <a:cs typeface="Times New Roman" pitchFamily="18" charset="0"/>
            </a:endParaRPr>
          </a:p>
        </p:txBody>
      </p:sp>
      <p:cxnSp>
        <p:nvCxnSpPr>
          <p:cNvPr id="18" name="Łącznik prosty ze strzałką 17"/>
          <p:cNvCxnSpPr/>
          <p:nvPr/>
        </p:nvCxnSpPr>
        <p:spPr>
          <a:xfrm flipH="1">
            <a:off x="2213677" y="3992072"/>
            <a:ext cx="894143" cy="145315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2"/>
          <p:cNvSpPr txBox="1">
            <a:spLocks noChangeArrowheads="1"/>
          </p:cNvSpPr>
          <p:nvPr/>
        </p:nvSpPr>
        <p:spPr bwMode="auto">
          <a:xfrm>
            <a:off x="4474127" y="5948699"/>
            <a:ext cx="4658219" cy="52322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sz="2800" dirty="0">
                <a:solidFill>
                  <a:schemeClr val="bg1"/>
                </a:solidFill>
                <a:latin typeface="Caladea" pitchFamily="18" charset="-18"/>
                <a:cs typeface="Times New Roman" pitchFamily="18" charset="0"/>
              </a:rPr>
              <a:t>u</a:t>
            </a:r>
            <a:r>
              <a:rPr lang="pl-PL" sz="2800" dirty="0" smtClean="0">
                <a:solidFill>
                  <a:schemeClr val="bg1"/>
                </a:solidFill>
                <a:latin typeface="Caladea" pitchFamily="18" charset="-18"/>
                <a:cs typeface="Times New Roman" pitchFamily="18" charset="0"/>
              </a:rPr>
              <a:t>szkodzić system operacyjny</a:t>
            </a:r>
            <a:endParaRPr lang="pl-PL" sz="2800" dirty="0">
              <a:solidFill>
                <a:schemeClr val="bg1"/>
              </a:solidFill>
              <a:latin typeface="Caladea" pitchFamily="18" charset="-18"/>
              <a:cs typeface="Times New Roman" pitchFamily="18" charset="0"/>
            </a:endParaRPr>
          </a:p>
        </p:txBody>
      </p:sp>
      <p:cxnSp>
        <p:nvCxnSpPr>
          <p:cNvPr id="21" name="Łącznik prosty ze strzałką 20"/>
          <p:cNvCxnSpPr/>
          <p:nvPr/>
        </p:nvCxnSpPr>
        <p:spPr>
          <a:xfrm>
            <a:off x="7308588" y="3730099"/>
            <a:ext cx="791804" cy="171512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882596" y="2903458"/>
            <a:ext cx="540667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rzykładowe rodzaje </a:t>
            </a:r>
            <a:br>
              <a:rPr lang="pl-PL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zagrożeń</a:t>
            </a:r>
            <a:endParaRPr lang="pl-PL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63423" y="1152134"/>
            <a:ext cx="44630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Cyberprzemoc</a:t>
            </a:r>
            <a:endParaRPr lang="pl-PL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Łącznik prosty ze strzałką 14"/>
          <p:cNvCxnSpPr/>
          <p:nvPr/>
        </p:nvCxnSpPr>
        <p:spPr>
          <a:xfrm flipH="1" flipV="1">
            <a:off x="1951377" y="1798465"/>
            <a:ext cx="659263" cy="108012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 flipV="1">
            <a:off x="7067452" y="2435405"/>
            <a:ext cx="443634" cy="93610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>
            <a:endCxn id="23" idx="0"/>
          </p:cNvCxnSpPr>
          <p:nvPr/>
        </p:nvCxnSpPr>
        <p:spPr>
          <a:xfrm flipH="1">
            <a:off x="1951378" y="3828239"/>
            <a:ext cx="755753" cy="68562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ostokąt 22"/>
          <p:cNvSpPr/>
          <p:nvPr/>
        </p:nvSpPr>
        <p:spPr>
          <a:xfrm>
            <a:off x="512522" y="4513863"/>
            <a:ext cx="2877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Stalking</a:t>
            </a:r>
            <a:endParaRPr lang="pl-PL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6273304" y="1521466"/>
            <a:ext cx="2685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Trolling</a:t>
            </a:r>
            <a:endParaRPr lang="pl-PL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4057920" y="5160194"/>
            <a:ext cx="51876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Mowa nienawiści</a:t>
            </a:r>
            <a:endParaRPr lang="pl-PL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31" name="Łącznik prosty ze strzałką 30"/>
          <p:cNvCxnSpPr/>
          <p:nvPr/>
        </p:nvCxnSpPr>
        <p:spPr>
          <a:xfrm>
            <a:off x="6208106" y="4212550"/>
            <a:ext cx="887268" cy="82083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43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25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15616" y="116632"/>
            <a:ext cx="7090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Robaki komputerowe</a:t>
            </a:r>
            <a:endParaRPr lang="pl-PL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484354" y="4941168"/>
            <a:ext cx="8352928" cy="1631216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sz="2000" dirty="0" smtClean="0">
                <a:solidFill>
                  <a:schemeClr val="bg1"/>
                </a:solidFill>
                <a:latin typeface="Caladea" pitchFamily="18" charset="-18"/>
                <a:cs typeface="Times New Roman" pitchFamily="18" charset="0"/>
              </a:rPr>
              <a:t>Są uważane za rodzinę wirusów, jednak nie infekują istniejących plików. </a:t>
            </a:r>
            <a:r>
              <a:rPr lang="pl-PL" sz="2000" dirty="0" smtClean="0">
                <a:solidFill>
                  <a:schemeClr val="bg1"/>
                </a:solidFill>
                <a:latin typeface="Caladea" pitchFamily="18" charset="-18"/>
              </a:rPr>
              <a:t>Instalują się </a:t>
            </a:r>
            <a:r>
              <a:rPr lang="pl-PL" sz="2000" dirty="0">
                <a:solidFill>
                  <a:schemeClr val="bg1"/>
                </a:solidFill>
                <a:latin typeface="Caladea" pitchFamily="18" charset="-18"/>
              </a:rPr>
              <a:t>bezpośrednio </a:t>
            </a:r>
            <a:r>
              <a:rPr lang="pl-PL" sz="2000" dirty="0" smtClean="0">
                <a:solidFill>
                  <a:schemeClr val="bg1"/>
                </a:solidFill>
                <a:latin typeface="Caladea" pitchFamily="18" charset="-18"/>
              </a:rPr>
              <a:t>na </a:t>
            </a:r>
            <a:r>
              <a:rPr lang="pl-PL" sz="2000" dirty="0">
                <a:solidFill>
                  <a:schemeClr val="bg1"/>
                </a:solidFill>
                <a:latin typeface="Caladea" pitchFamily="18" charset="-18"/>
              </a:rPr>
              <a:t>komputerach </a:t>
            </a:r>
            <a:r>
              <a:rPr lang="pl-PL" sz="2000" dirty="0" smtClean="0">
                <a:solidFill>
                  <a:schemeClr val="bg1"/>
                </a:solidFill>
                <a:latin typeface="Caladea" pitchFamily="18" charset="-18"/>
              </a:rPr>
              <a:t>użytkowników </a:t>
            </a:r>
            <a:r>
              <a:rPr lang="pl-PL" sz="2000" dirty="0">
                <a:solidFill>
                  <a:schemeClr val="bg1"/>
                </a:solidFill>
                <a:latin typeface="Caladea" pitchFamily="18" charset="-18"/>
              </a:rPr>
              <a:t>jako jeden niezależny kod, zanim znajdą okazję do rozprzestrzenienia się </a:t>
            </a:r>
            <a:r>
              <a:rPr lang="pl-PL" sz="2000" dirty="0" smtClean="0">
                <a:solidFill>
                  <a:schemeClr val="bg1"/>
                </a:solidFill>
                <a:latin typeface="Caladea" pitchFamily="18" charset="-18"/>
              </a:rPr>
              <a:t/>
            </a:r>
            <a:br>
              <a:rPr lang="pl-PL" sz="2000" dirty="0" smtClean="0">
                <a:solidFill>
                  <a:schemeClr val="bg1"/>
                </a:solidFill>
                <a:latin typeface="Caladea" pitchFamily="18" charset="-18"/>
              </a:rPr>
            </a:br>
            <a:r>
              <a:rPr lang="pl-PL" sz="2000" dirty="0" smtClean="0">
                <a:solidFill>
                  <a:schemeClr val="bg1"/>
                </a:solidFill>
                <a:latin typeface="Caladea" pitchFamily="18" charset="-18"/>
              </a:rPr>
              <a:t>lub </a:t>
            </a:r>
            <a:r>
              <a:rPr lang="pl-PL" sz="2000" dirty="0">
                <a:solidFill>
                  <a:schemeClr val="bg1"/>
                </a:solidFill>
                <a:latin typeface="Caladea" pitchFamily="18" charset="-18"/>
              </a:rPr>
              <a:t>przedostania się do innych systemów przy pomocy </a:t>
            </a:r>
            <a:r>
              <a:rPr lang="pl-PL" sz="2000" dirty="0" smtClean="0">
                <a:solidFill>
                  <a:schemeClr val="bg1"/>
                </a:solidFill>
                <a:latin typeface="Caladea" pitchFamily="18" charset="-18"/>
              </a:rPr>
              <a:t>wadliwych sieci </a:t>
            </a:r>
            <a:r>
              <a:rPr lang="pl-PL" sz="2000" dirty="0">
                <a:solidFill>
                  <a:schemeClr val="bg1"/>
                </a:solidFill>
                <a:latin typeface="Caladea" pitchFamily="18" charset="-18"/>
              </a:rPr>
              <a:t>komputerowych.</a:t>
            </a:r>
            <a:endParaRPr lang="pl-PL" sz="2000" dirty="0">
              <a:solidFill>
                <a:schemeClr val="bg1"/>
              </a:solidFill>
              <a:latin typeface="Caladea" pitchFamily="18" charset="-18"/>
              <a:cs typeface="Times New Roman" pitchFamily="18" charset="0"/>
            </a:endParaRPr>
          </a:p>
        </p:txBody>
      </p:sp>
      <p:pic>
        <p:nvPicPr>
          <p:cNvPr id="7170" name="Picture 2" descr="Wirus, Robak, Komputer, Trojan, Ochrona Przed Wirusa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704" y="908720"/>
            <a:ext cx="6569030" cy="369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1672486" y="4664169"/>
            <a:ext cx="5976664" cy="27699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sz="1200" dirty="0" smtClean="0">
                <a:solidFill>
                  <a:schemeClr val="bg1"/>
                </a:solidFill>
                <a:latin typeface="Caladea" pitchFamily="18" charset="-18"/>
              </a:rPr>
              <a:t>źródło</a:t>
            </a:r>
            <a:r>
              <a:rPr lang="pl-PL" sz="1200" dirty="0">
                <a:solidFill>
                  <a:schemeClr val="bg1"/>
                </a:solidFill>
                <a:latin typeface="Caladea" pitchFamily="18" charset="-18"/>
              </a:rPr>
              <a:t>: https://pixabay.com/pl/illustrations/wirus-robak-komputer-trojan-2019480/</a:t>
            </a:r>
          </a:p>
        </p:txBody>
      </p:sp>
    </p:spTree>
    <p:extLst>
      <p:ext uri="{BB962C8B-B14F-4D97-AF65-F5344CB8AC3E}">
        <p14:creationId xmlns:p14="http://schemas.microsoft.com/office/powerpoint/2010/main" val="285567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88829" y="188640"/>
            <a:ext cx="2685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Trojany</a:t>
            </a:r>
            <a:endParaRPr lang="pl-PL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455041" y="5470522"/>
            <a:ext cx="8352928" cy="120032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sz="2400" dirty="0" smtClean="0">
                <a:solidFill>
                  <a:schemeClr val="bg1"/>
                </a:solidFill>
                <a:latin typeface="Caladea" pitchFamily="18" charset="-18"/>
                <a:cs typeface="Times New Roman" pitchFamily="18" charset="0"/>
              </a:rPr>
              <a:t>Ich nazwa nawiązuje do mitologicznego konia trojańskiego. </a:t>
            </a:r>
            <a:r>
              <a:rPr lang="pl-PL" sz="2400" dirty="0">
                <a:solidFill>
                  <a:schemeClr val="bg1"/>
                </a:solidFill>
                <a:latin typeface="Caladea" pitchFamily="18" charset="-18"/>
              </a:rPr>
              <a:t> </a:t>
            </a:r>
            <a:r>
              <a:rPr lang="pl-PL" sz="2400" dirty="0" smtClean="0">
                <a:solidFill>
                  <a:schemeClr val="bg1"/>
                </a:solidFill>
                <a:latin typeface="Caladea" pitchFamily="18" charset="-18"/>
              </a:rPr>
              <a:t>Udają one przydatne aplikacje, </a:t>
            </a:r>
            <a:r>
              <a:rPr lang="pl-PL" sz="2400" dirty="0">
                <a:solidFill>
                  <a:schemeClr val="bg1"/>
                </a:solidFill>
                <a:latin typeface="Caladea" pitchFamily="18" charset="-18"/>
              </a:rPr>
              <a:t>podczas gdy ich prawdziwym celem jest szkodliwa aktywność. </a:t>
            </a:r>
            <a:endParaRPr lang="pl-PL" sz="2400" dirty="0">
              <a:solidFill>
                <a:schemeClr val="bg1"/>
              </a:solidFill>
              <a:latin typeface="Caladea" pitchFamily="18" charset="-18"/>
              <a:cs typeface="Times New Roman" pitchFamily="18" charset="0"/>
            </a:endParaRPr>
          </a:p>
        </p:txBody>
      </p:sp>
      <p:pic>
        <p:nvPicPr>
          <p:cNvPr id="8194" name="Picture 2" descr="File:Trojan-Horse-Virus-Remo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757" y="1106500"/>
            <a:ext cx="3477495" cy="392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1259632" y="5188618"/>
            <a:ext cx="6840760" cy="27699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sz="1200" dirty="0" smtClean="0">
                <a:solidFill>
                  <a:schemeClr val="bg1"/>
                </a:solidFill>
                <a:latin typeface="Caladea" pitchFamily="18" charset="-18"/>
              </a:rPr>
              <a:t>źródło</a:t>
            </a:r>
            <a:r>
              <a:rPr lang="pl-PL" sz="1200" dirty="0">
                <a:solidFill>
                  <a:schemeClr val="bg1"/>
                </a:solidFill>
                <a:latin typeface="Caladea" pitchFamily="18" charset="-18"/>
              </a:rPr>
              <a:t>: https://upload.wikimedia.org/wikipedia/commons/a/a6/Trojan-Horse-Virus-Remover.png</a:t>
            </a:r>
          </a:p>
        </p:txBody>
      </p:sp>
    </p:spTree>
    <p:extLst>
      <p:ext uri="{BB962C8B-B14F-4D97-AF65-F5344CB8AC3E}">
        <p14:creationId xmlns:p14="http://schemas.microsoft.com/office/powerpoint/2010/main" val="268723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183489" y="144592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Spyware</a:t>
            </a:r>
            <a:endParaRPr lang="pl-PL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450462" y="5692298"/>
            <a:ext cx="8352928" cy="830997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sz="2400" dirty="0" smtClean="0">
                <a:solidFill>
                  <a:schemeClr val="bg1"/>
                </a:solidFill>
                <a:latin typeface="Caladea" pitchFamily="18" charset="-18"/>
                <a:cs typeface="Times New Roman" pitchFamily="18" charset="0"/>
              </a:rPr>
              <a:t>Ogólne określenie programów wykradających z komputera dane różnego typu (np. hasła dostępu, pliki).</a:t>
            </a:r>
            <a:endParaRPr lang="pl-PL" sz="2400" dirty="0">
              <a:solidFill>
                <a:schemeClr val="bg1"/>
              </a:solidFill>
              <a:latin typeface="Caladea" pitchFamily="18" charset="-18"/>
              <a:cs typeface="Times New Roman" pitchFamily="18" charset="0"/>
            </a:endParaRPr>
          </a:p>
        </p:txBody>
      </p:sp>
      <p:pic>
        <p:nvPicPr>
          <p:cNvPr id="9218" name="Picture 2" descr="Szpieg, Komputer, Spyware, Nadzór, Haker, Danych, O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026" y="1048104"/>
            <a:ext cx="6055620" cy="403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1457329" y="5361706"/>
            <a:ext cx="6451014" cy="27699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sz="1200" dirty="0" smtClean="0">
                <a:solidFill>
                  <a:schemeClr val="bg1"/>
                </a:solidFill>
                <a:latin typeface="Caladea" pitchFamily="18" charset="-18"/>
              </a:rPr>
              <a:t>źródło</a:t>
            </a:r>
            <a:r>
              <a:rPr lang="pl-PL" sz="1200" dirty="0">
                <a:solidFill>
                  <a:schemeClr val="bg1"/>
                </a:solidFill>
                <a:latin typeface="Caladea" pitchFamily="18" charset="-18"/>
              </a:rPr>
              <a:t>: https://pixabay.com/pl/photos/szpieg-komputer-spyware-nadz%C3%B3r-5279867/</a:t>
            </a:r>
          </a:p>
        </p:txBody>
      </p:sp>
    </p:spTree>
    <p:extLst>
      <p:ext uri="{BB962C8B-B14F-4D97-AF65-F5344CB8AC3E}">
        <p14:creationId xmlns:p14="http://schemas.microsoft.com/office/powerpoint/2010/main" val="301444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529739" y="116632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Botnet</a:t>
            </a:r>
            <a:endParaRPr lang="pl-PL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484354" y="5805264"/>
            <a:ext cx="8352928" cy="830997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sz="2400" dirty="0" smtClean="0">
                <a:solidFill>
                  <a:schemeClr val="bg1"/>
                </a:solidFill>
                <a:latin typeface="Caladea" pitchFamily="18" charset="-18"/>
                <a:cs typeface="Times New Roman" pitchFamily="18" charset="0"/>
              </a:rPr>
              <a:t>Grupa komputerów z zainstalowanym złośliwym oprogramowaniem i kontrolowanych przez jedną osobę. </a:t>
            </a:r>
            <a:endParaRPr lang="pl-PL" sz="2400" dirty="0">
              <a:solidFill>
                <a:schemeClr val="bg1"/>
              </a:solidFill>
              <a:latin typeface="Caladea" pitchFamily="18" charset="-18"/>
              <a:cs typeface="Times New Roman" pitchFamily="18" charset="0"/>
            </a:endParaRPr>
          </a:p>
        </p:txBody>
      </p:sp>
      <p:pic>
        <p:nvPicPr>
          <p:cNvPr id="14338" name="Picture 2" descr="Znalezione obrazy dla zapytania: botnet public dom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801" y="-17381311"/>
            <a:ext cx="7688774" cy="1087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upload.wikimedia.org/wikipedia/commons/c/c0/Botnet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514" y="1039963"/>
            <a:ext cx="6556597" cy="40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1994351" y="5403175"/>
            <a:ext cx="5224921" cy="27699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sz="1200" dirty="0" smtClean="0">
                <a:solidFill>
                  <a:schemeClr val="bg1"/>
                </a:solidFill>
                <a:latin typeface="Caladea" pitchFamily="18" charset="-18"/>
              </a:rPr>
              <a:t>źródło</a:t>
            </a:r>
            <a:r>
              <a:rPr lang="pl-PL" sz="1200" dirty="0">
                <a:solidFill>
                  <a:schemeClr val="bg1"/>
                </a:solidFill>
                <a:latin typeface="Caladea" pitchFamily="18" charset="-18"/>
              </a:rPr>
              <a:t>: https://upload.wikimedia.org/wikipedia/commons/c/c0/Botnet2.gif</a:t>
            </a:r>
          </a:p>
        </p:txBody>
      </p:sp>
    </p:spTree>
    <p:extLst>
      <p:ext uri="{BB962C8B-B14F-4D97-AF65-F5344CB8AC3E}">
        <p14:creationId xmlns:p14="http://schemas.microsoft.com/office/powerpoint/2010/main" val="236334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0229" y="70490"/>
            <a:ext cx="4301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Ransomware</a:t>
            </a:r>
            <a:endParaRPr lang="pl-PL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467544" y="5301208"/>
            <a:ext cx="8352928" cy="132343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sz="2000" dirty="0" smtClean="0">
                <a:solidFill>
                  <a:schemeClr val="bg1"/>
                </a:solidFill>
                <a:latin typeface="Caladea" pitchFamily="18" charset="-18"/>
                <a:cs typeface="Times New Roman" pitchFamily="18" charset="0"/>
              </a:rPr>
              <a:t>Oprogramowanie szyfrujące pliki użytkownika na dysku </a:t>
            </a:r>
            <a:r>
              <a:rPr lang="pl-PL" sz="2000" dirty="0">
                <a:solidFill>
                  <a:schemeClr val="bg1"/>
                </a:solidFill>
                <a:latin typeface="Caladea" pitchFamily="18" charset="-18"/>
                <a:cs typeface="Times New Roman" pitchFamily="18" charset="0"/>
              </a:rPr>
              <a:t>t</a:t>
            </a:r>
            <a:r>
              <a:rPr lang="pl-PL" sz="2000" dirty="0" smtClean="0">
                <a:solidFill>
                  <a:schemeClr val="bg1"/>
                </a:solidFill>
                <a:latin typeface="Caladea" pitchFamily="18" charset="-18"/>
                <a:cs typeface="Times New Roman" pitchFamily="18" charset="0"/>
              </a:rPr>
              <a:t>wardym </a:t>
            </a:r>
            <a:br>
              <a:rPr lang="pl-PL" sz="2000" dirty="0" smtClean="0">
                <a:solidFill>
                  <a:schemeClr val="bg1"/>
                </a:solidFill>
                <a:latin typeface="Caladea" pitchFamily="18" charset="-18"/>
                <a:cs typeface="Times New Roman" pitchFamily="18" charset="0"/>
              </a:rPr>
            </a:br>
            <a:r>
              <a:rPr lang="pl-PL" sz="2000" dirty="0" smtClean="0">
                <a:solidFill>
                  <a:schemeClr val="bg1"/>
                </a:solidFill>
                <a:latin typeface="Caladea" pitchFamily="18" charset="-18"/>
                <a:cs typeface="Times New Roman" pitchFamily="18" charset="0"/>
              </a:rPr>
              <a:t>i dyskach zewnętrznych. Czynność ta dokonywana jest w celu zmuszenia ofiary do zapłacenia okupu. Po spełnieniu wymagań przestępców, dostęp do plików zostaje przywrócony.</a:t>
            </a:r>
            <a:endParaRPr lang="pl-PL" sz="2000" dirty="0">
              <a:solidFill>
                <a:schemeClr val="bg1"/>
              </a:solidFill>
              <a:latin typeface="Caladea" pitchFamily="18" charset="-18"/>
              <a:cs typeface="Times New Roman" pitchFamily="18" charset="0"/>
            </a:endParaRPr>
          </a:p>
        </p:txBody>
      </p:sp>
      <p:pic>
        <p:nvPicPr>
          <p:cNvPr id="11266" name="Picture 2" descr="Ransomware, Cyber, Przestępczości, Atak, Malware, Ha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08721"/>
            <a:ext cx="5400600" cy="38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1039091" y="4972310"/>
            <a:ext cx="7416823" cy="27699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sz="1200" dirty="0" smtClean="0">
                <a:solidFill>
                  <a:schemeClr val="bg1"/>
                </a:solidFill>
                <a:latin typeface="Caladea" pitchFamily="18" charset="-18"/>
              </a:rPr>
              <a:t>źródło</a:t>
            </a:r>
            <a:r>
              <a:rPr lang="pl-PL" sz="1200" dirty="0">
                <a:solidFill>
                  <a:schemeClr val="bg1"/>
                </a:solidFill>
                <a:latin typeface="Caladea" pitchFamily="18" charset="-18"/>
              </a:rPr>
              <a:t>: https://pixabay.com/pl/illustrations/ransomware-cyber-przest%C4%99pczo%C5%9Bci-5231739/</a:t>
            </a:r>
          </a:p>
        </p:txBody>
      </p:sp>
    </p:spTree>
    <p:extLst>
      <p:ext uri="{BB962C8B-B14F-4D97-AF65-F5344CB8AC3E}">
        <p14:creationId xmlns:p14="http://schemas.microsoft.com/office/powerpoint/2010/main" val="398189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63688" y="2780928"/>
            <a:ext cx="58256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Jak się bronić?</a:t>
            </a:r>
            <a:endParaRPr lang="pl-PL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376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3879" y="2852936"/>
            <a:ext cx="895790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48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Zainstaluj oprogramowanie </a:t>
            </a:r>
            <a:br>
              <a:rPr lang="pl-PL" sz="48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8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antywirusowe i firewall  </a:t>
            </a:r>
            <a:endParaRPr lang="pl-PL" sz="48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620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59246" y="2276872"/>
            <a:ext cx="666721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40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</a:t>
            </a:r>
            <a: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Regularnie skanuj</a:t>
            </a:r>
            <a:b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komputer, nośniki danych </a:t>
            </a:r>
            <a:b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pobierane pliki</a:t>
            </a:r>
            <a:endParaRPr lang="pl-PL" sz="40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738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99225" y="2420888"/>
            <a:ext cx="783099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44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pl-PL" sz="4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pl-PL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Aktualizuj bazy danych </a:t>
            </a:r>
            <a:br>
              <a:rPr lang="pl-PL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wirusów i system operacyjny</a:t>
            </a:r>
            <a:endParaRPr lang="pl-PL" sz="4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338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70272" y="2348880"/>
            <a:ext cx="873027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pl-PL" sz="4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pl-PL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Pobieraj pliki z bezpiecznych </a:t>
            </a:r>
            <a:br>
              <a:rPr lang="pl-PL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źródeł</a:t>
            </a:r>
            <a:endParaRPr lang="pl-PL" sz="4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164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60165" y="50901"/>
            <a:ext cx="4801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Cyberprzemoc</a:t>
            </a:r>
            <a:endParaRPr lang="pl-PL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499522" y="5157192"/>
            <a:ext cx="8352928" cy="156966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sz="2400" dirty="0" smtClean="0">
                <a:solidFill>
                  <a:schemeClr val="bg1"/>
                </a:solidFill>
                <a:latin typeface="Caladea" pitchFamily="18" charset="-18"/>
              </a:rPr>
              <a:t>To </a:t>
            </a:r>
            <a:r>
              <a:rPr lang="pl-PL" sz="2400" dirty="0">
                <a:solidFill>
                  <a:schemeClr val="bg1"/>
                </a:solidFill>
                <a:latin typeface="Caladea" pitchFamily="18" charset="-18"/>
              </a:rPr>
              <a:t>obrażanie, </a:t>
            </a:r>
            <a:r>
              <a:rPr lang="pl-PL" sz="2400" dirty="0" smtClean="0">
                <a:solidFill>
                  <a:schemeClr val="bg1"/>
                </a:solidFill>
                <a:latin typeface="Caladea" pitchFamily="18" charset="-18"/>
              </a:rPr>
              <a:t>straszenie lub podszywanie </a:t>
            </a:r>
            <a:r>
              <a:rPr lang="pl-PL" sz="2400" dirty="0">
                <a:solidFill>
                  <a:schemeClr val="bg1"/>
                </a:solidFill>
                <a:latin typeface="Caladea" pitchFamily="18" charset="-18"/>
              </a:rPr>
              <a:t>się pod </a:t>
            </a:r>
            <a:r>
              <a:rPr lang="pl-PL" sz="2400" dirty="0" smtClean="0">
                <a:solidFill>
                  <a:schemeClr val="bg1"/>
                </a:solidFill>
                <a:latin typeface="Caladea" pitchFamily="18" charset="-18"/>
              </a:rPr>
              <a:t>kogoś. </a:t>
            </a:r>
            <a:br>
              <a:rPr lang="pl-PL" sz="2400" dirty="0" smtClean="0">
                <a:solidFill>
                  <a:schemeClr val="bg1"/>
                </a:solidFill>
                <a:latin typeface="Caladea" pitchFamily="18" charset="-18"/>
              </a:rPr>
            </a:br>
            <a:r>
              <a:rPr lang="pl-PL" sz="2400" dirty="0" smtClean="0">
                <a:solidFill>
                  <a:schemeClr val="bg1"/>
                </a:solidFill>
                <a:latin typeface="Caladea" pitchFamily="18" charset="-18"/>
              </a:rPr>
              <a:t>W skład tego zjawiska zalicza się również </a:t>
            </a:r>
            <a:r>
              <a:rPr lang="pl-PL" sz="2400" dirty="0">
                <a:solidFill>
                  <a:schemeClr val="bg1"/>
                </a:solidFill>
                <a:latin typeface="Caladea" pitchFamily="18" charset="-18"/>
              </a:rPr>
              <a:t>publikowanie obraźliwych </a:t>
            </a:r>
            <a:r>
              <a:rPr lang="pl-PL" sz="2400" dirty="0" smtClean="0">
                <a:solidFill>
                  <a:schemeClr val="bg1"/>
                </a:solidFill>
                <a:latin typeface="Caladea" pitchFamily="18" charset="-18"/>
              </a:rPr>
              <a:t>lub ośmieszających treści za </a:t>
            </a:r>
            <a:r>
              <a:rPr lang="pl-PL" sz="2400" dirty="0">
                <a:solidFill>
                  <a:schemeClr val="bg1"/>
                </a:solidFill>
                <a:latin typeface="Caladea" pitchFamily="18" charset="-18"/>
              </a:rPr>
              <a:t>pośrednictwem nowych technologii.</a:t>
            </a:r>
          </a:p>
        </p:txBody>
      </p:sp>
      <p:pic>
        <p:nvPicPr>
          <p:cNvPr id="1026" name="Picture 2" descr="Komputer, Cyberprzemoc, Guy, Chłopiec, Ofiara, Bul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269" y="974229"/>
            <a:ext cx="6476206" cy="390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1019015" y="4880193"/>
            <a:ext cx="7103594" cy="27699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sz="1200" dirty="0">
                <a:solidFill>
                  <a:schemeClr val="bg1"/>
                </a:solidFill>
                <a:latin typeface="Caladea" pitchFamily="18" charset="-18"/>
              </a:rPr>
              <a:t>Źródło: https://pixabay.com/pl/illustrations/komputer-cyberprzemoc-guy-ch%C5%82opiec-5777377/</a:t>
            </a:r>
          </a:p>
        </p:txBody>
      </p:sp>
    </p:spTree>
    <p:extLst>
      <p:ext uri="{BB962C8B-B14F-4D97-AF65-F5344CB8AC3E}">
        <p14:creationId xmlns:p14="http://schemas.microsoft.com/office/powerpoint/2010/main" val="292280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8281" y="2441048"/>
            <a:ext cx="905087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4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pl-PL" sz="40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Nie otwieraj załączników </a:t>
            </a:r>
            <a:b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zawartych w listach elektronicznych </a:t>
            </a:r>
            <a:b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od nieznanych nadawców</a:t>
            </a:r>
            <a:endParaRPr lang="pl-PL" sz="40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192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538839" y="2132856"/>
            <a:ext cx="7992888" cy="35394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l-PL" sz="2400" dirty="0" smtClean="0">
                <a:solidFill>
                  <a:schemeClr val="bg1"/>
                </a:solidFill>
              </a:rPr>
              <a:t>1</a:t>
            </a:r>
            <a:r>
              <a:rPr lang="pl-PL" dirty="0" smtClean="0">
                <a:solidFill>
                  <a:schemeClr val="bg1"/>
                </a:solidFill>
              </a:rPr>
              <a:t>. </a:t>
            </a:r>
            <a:r>
              <a:rPr lang="pl-PL" dirty="0" err="1" smtClean="0">
                <a:solidFill>
                  <a:schemeClr val="bg1"/>
                </a:solidFill>
              </a:rPr>
              <a:t>Grudziecki</a:t>
            </a:r>
            <a:r>
              <a:rPr lang="pl-PL" dirty="0" smtClean="0">
                <a:solidFill>
                  <a:schemeClr val="bg1"/>
                </a:solidFill>
              </a:rPr>
              <a:t> Tomasz</a:t>
            </a:r>
            <a:r>
              <a:rPr lang="pl-PL" i="1" dirty="0" smtClean="0">
                <a:solidFill>
                  <a:schemeClr val="bg1"/>
                </a:solidFill>
              </a:rPr>
              <a:t>, Współczesne zagrożenie w sieci </a:t>
            </a:r>
            <a:r>
              <a:rPr lang="pl-PL" i="1" dirty="0" err="1" smtClean="0">
                <a:solidFill>
                  <a:schemeClr val="bg1"/>
                </a:solidFill>
              </a:rPr>
              <a:t>internet</a:t>
            </a:r>
            <a:r>
              <a:rPr lang="pl-PL" i="1" dirty="0" smtClean="0">
                <a:solidFill>
                  <a:schemeClr val="bg1"/>
                </a:solidFill>
              </a:rPr>
              <a:t> oraz sposoby walki z nimi przy pomocy systemów-pułapek</a:t>
            </a:r>
            <a:r>
              <a:rPr lang="pl-PL" dirty="0">
                <a:solidFill>
                  <a:schemeClr val="bg1"/>
                </a:solidFill>
              </a:rPr>
              <a:t>, źródło: http://</a:t>
            </a:r>
            <a:r>
              <a:rPr lang="pl-PL" dirty="0" smtClean="0">
                <a:solidFill>
                  <a:schemeClr val="bg1"/>
                </a:solidFill>
              </a:rPr>
              <a:t>zeszyty-naukowe.wwsi.edu.pl/zeszyty/zeszyt7/Wspolczesne_Zagrozenia_W_Sieci_Internet_Oraz_Sposoby_Walki_Z_Nimi_Przy_Pomocy_Systemow-Pulapek.pdf  </a:t>
            </a:r>
            <a:r>
              <a:rPr lang="pl-PL" dirty="0">
                <a:solidFill>
                  <a:schemeClr val="bg1"/>
                </a:solidFill>
              </a:rPr>
              <a:t>(dostęp: 01.02.2021 r</a:t>
            </a:r>
            <a:r>
              <a:rPr lang="pl-PL" dirty="0" smtClean="0">
                <a:solidFill>
                  <a:schemeClr val="bg1"/>
                </a:solidFill>
              </a:rPr>
              <a:t>.)</a:t>
            </a:r>
            <a:endParaRPr lang="pl-PL" dirty="0">
              <a:solidFill>
                <a:schemeClr val="bg1"/>
              </a:solidFill>
            </a:endParaRPr>
          </a:p>
          <a:p>
            <a:pPr algn="just"/>
            <a:r>
              <a:rPr lang="pl-PL" sz="2400" i="1" dirty="0" smtClean="0">
                <a:solidFill>
                  <a:schemeClr val="bg1"/>
                </a:solidFill>
              </a:rPr>
              <a:t>2</a:t>
            </a:r>
            <a:r>
              <a:rPr lang="pl-PL" i="1" dirty="0" smtClean="0">
                <a:solidFill>
                  <a:schemeClr val="bg1"/>
                </a:solidFill>
              </a:rPr>
              <a:t>. Zagrożenia w </a:t>
            </a:r>
            <a:r>
              <a:rPr lang="pl-PL" i="1" dirty="0" err="1" smtClean="0">
                <a:solidFill>
                  <a:schemeClr val="bg1"/>
                </a:solidFill>
              </a:rPr>
              <a:t>internecie</a:t>
            </a:r>
            <a:r>
              <a:rPr lang="pl-PL" i="1" dirty="0" smtClean="0">
                <a:solidFill>
                  <a:schemeClr val="bg1"/>
                </a:solidFill>
              </a:rPr>
              <a:t>  - jakie niebezpieczeństwo czyha w </a:t>
            </a:r>
            <a:r>
              <a:rPr lang="pl-PL" i="1" dirty="0" err="1" smtClean="0">
                <a:solidFill>
                  <a:schemeClr val="bg1"/>
                </a:solidFill>
              </a:rPr>
              <a:t>internecie</a:t>
            </a:r>
            <a:r>
              <a:rPr lang="pl-PL" i="1" dirty="0" smtClean="0">
                <a:solidFill>
                  <a:schemeClr val="bg1"/>
                </a:solidFill>
              </a:rPr>
              <a:t>?</a:t>
            </a:r>
            <a:r>
              <a:rPr lang="pl-PL" dirty="0" smtClean="0">
                <a:solidFill>
                  <a:schemeClr val="bg1"/>
                </a:solidFill>
              </a:rPr>
              <a:t>, </a:t>
            </a:r>
            <a:r>
              <a:rPr lang="pl-PL" dirty="0">
                <a:solidFill>
                  <a:schemeClr val="bg1"/>
                </a:solidFill>
              </a:rPr>
              <a:t>źródło: https://</a:t>
            </a:r>
            <a:r>
              <a:rPr lang="pl-PL" dirty="0" smtClean="0">
                <a:solidFill>
                  <a:schemeClr val="bg1"/>
                </a:solidFill>
              </a:rPr>
              <a:t>fundacja.orange.pl/blog/wpis/zagrozenia-w-internecie </a:t>
            </a:r>
            <a:r>
              <a:rPr lang="pl-PL" sz="1400" dirty="0" smtClean="0">
                <a:solidFill>
                  <a:schemeClr val="bg1"/>
                </a:solidFill>
              </a:rPr>
              <a:t>(</a:t>
            </a:r>
            <a:r>
              <a:rPr lang="pl-PL" sz="1400" dirty="0">
                <a:solidFill>
                  <a:schemeClr val="bg1"/>
                </a:solidFill>
              </a:rPr>
              <a:t>dostęp: 01.02.2021 r</a:t>
            </a:r>
            <a:r>
              <a:rPr lang="pl-PL" sz="1400" dirty="0" smtClean="0">
                <a:solidFill>
                  <a:schemeClr val="bg1"/>
                </a:solidFill>
              </a:rPr>
              <a:t>.)</a:t>
            </a:r>
          </a:p>
          <a:p>
            <a:pPr algn="just"/>
            <a:r>
              <a:rPr lang="pl-PL" dirty="0" smtClean="0">
                <a:solidFill>
                  <a:schemeClr val="bg1"/>
                </a:solidFill>
              </a:rPr>
              <a:t>3. </a:t>
            </a:r>
            <a:r>
              <a:rPr lang="pl-PL" i="1" dirty="0" smtClean="0">
                <a:solidFill>
                  <a:schemeClr val="bg1"/>
                </a:solidFill>
              </a:rPr>
              <a:t>Zagrożenia w </a:t>
            </a:r>
            <a:r>
              <a:rPr lang="pl-PL" i="1" dirty="0" err="1" smtClean="0">
                <a:solidFill>
                  <a:schemeClr val="bg1"/>
                </a:solidFill>
              </a:rPr>
              <a:t>internecie</a:t>
            </a:r>
            <a:r>
              <a:rPr lang="pl-PL" i="1" dirty="0" smtClean="0">
                <a:solidFill>
                  <a:schemeClr val="bg1"/>
                </a:solidFill>
              </a:rPr>
              <a:t>. Zapobieganie-reagowanie</a:t>
            </a:r>
            <a:r>
              <a:rPr lang="pl-PL" dirty="0">
                <a:solidFill>
                  <a:schemeClr val="bg1"/>
                </a:solidFill>
              </a:rPr>
              <a:t>, źródło: </a:t>
            </a:r>
            <a:r>
              <a:rPr lang="pl-PL" dirty="0" smtClean="0">
                <a:solidFill>
                  <a:schemeClr val="bg1"/>
                </a:solidFill>
              </a:rPr>
              <a:t>bezpiecznaszkola.men.gov.pl </a:t>
            </a:r>
            <a:r>
              <a:rPr lang="pl-PL" dirty="0">
                <a:solidFill>
                  <a:schemeClr val="bg1"/>
                </a:solidFill>
              </a:rPr>
              <a:t>dostęp: 01.02.2021 r</a:t>
            </a:r>
            <a:r>
              <a:rPr lang="pl-PL" dirty="0" smtClean="0">
                <a:solidFill>
                  <a:schemeClr val="bg1"/>
                </a:solidFill>
              </a:rPr>
              <a:t>.)</a:t>
            </a:r>
          </a:p>
          <a:p>
            <a:pPr algn="just"/>
            <a:r>
              <a:rPr lang="pl-PL" sz="2000" i="1" dirty="0" smtClean="0">
                <a:solidFill>
                  <a:schemeClr val="bg1"/>
                </a:solidFill>
              </a:rPr>
              <a:t>4. </a:t>
            </a:r>
            <a:r>
              <a:rPr lang="pl-PL" i="1" dirty="0" smtClean="0">
                <a:solidFill>
                  <a:schemeClr val="bg1"/>
                </a:solidFill>
              </a:rPr>
              <a:t>Zagrożenia w sieci</a:t>
            </a:r>
            <a:r>
              <a:rPr lang="pl-PL" dirty="0" smtClean="0">
                <a:solidFill>
                  <a:schemeClr val="bg1"/>
                </a:solidFill>
              </a:rPr>
              <a:t>, źródło: https</a:t>
            </a:r>
            <a:r>
              <a:rPr lang="pl-PL" dirty="0">
                <a:solidFill>
                  <a:schemeClr val="bg1"/>
                </a:solidFill>
              </a:rPr>
              <a:t>://</a:t>
            </a:r>
            <a:r>
              <a:rPr lang="pl-PL" dirty="0" smtClean="0">
                <a:solidFill>
                  <a:schemeClr val="bg1"/>
                </a:solidFill>
              </a:rPr>
              <a:t>www.profilaktykawmalopolsce.pl/38-zagrozenia-w-sieci/dorosli/273-rodzaje-zagrozen-w-sieci (dostęp: 01.02.2021 r.)</a:t>
            </a:r>
          </a:p>
        </p:txBody>
      </p:sp>
      <p:sp>
        <p:nvSpPr>
          <p:cNvPr id="4" name="Prostokąt 3"/>
          <p:cNvSpPr/>
          <p:nvPr/>
        </p:nvSpPr>
        <p:spPr>
          <a:xfrm>
            <a:off x="3538557" y="692696"/>
            <a:ext cx="2370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Ź</a:t>
            </a:r>
            <a:r>
              <a:rPr lang="pl-PL" sz="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ródła</a:t>
            </a:r>
            <a:endParaRPr lang="pl-PL" sz="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586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338292" y="2441048"/>
            <a:ext cx="47708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Przygotował:</a:t>
            </a:r>
          </a:p>
          <a:p>
            <a:pPr algn="ctr"/>
            <a:r>
              <a:rPr lang="pl-PL" sz="40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Sylwester Górniak</a:t>
            </a:r>
            <a:endParaRPr lang="pl-PL" sz="40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403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197172" y="108299"/>
            <a:ext cx="2877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Stalking</a:t>
            </a:r>
            <a:endParaRPr lang="pl-PL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459563" y="5157192"/>
            <a:ext cx="8352928" cy="156966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sz="2400" dirty="0">
                <a:solidFill>
                  <a:schemeClr val="bg1"/>
                </a:solidFill>
                <a:latin typeface="Caladea" pitchFamily="18" charset="-18"/>
              </a:rPr>
              <a:t>N</a:t>
            </a:r>
            <a:r>
              <a:rPr lang="pl-PL" sz="2400" dirty="0" smtClean="0">
                <a:solidFill>
                  <a:schemeClr val="bg1"/>
                </a:solidFill>
                <a:latin typeface="Caladea" pitchFamily="18" charset="-18"/>
              </a:rPr>
              <a:t>ękanie </a:t>
            </a:r>
            <a:r>
              <a:rPr lang="pl-PL" sz="2400" dirty="0">
                <a:solidFill>
                  <a:schemeClr val="bg1"/>
                </a:solidFill>
                <a:latin typeface="Caladea" pitchFamily="18" charset="-18"/>
              </a:rPr>
              <a:t>i uporczywe nagabywanie </a:t>
            </a:r>
            <a:r>
              <a:rPr lang="pl-PL" sz="2400" dirty="0" smtClean="0">
                <a:solidFill>
                  <a:schemeClr val="bg1"/>
                </a:solidFill>
                <a:latin typeface="Caladea" pitchFamily="18" charset="-18"/>
              </a:rPr>
              <a:t>danej osoby </a:t>
            </a:r>
            <a:br>
              <a:rPr lang="pl-PL" sz="2400" dirty="0" smtClean="0">
                <a:solidFill>
                  <a:schemeClr val="bg1"/>
                </a:solidFill>
                <a:latin typeface="Caladea" pitchFamily="18" charset="-18"/>
              </a:rPr>
            </a:br>
            <a:r>
              <a:rPr lang="pl-PL" sz="2400" dirty="0" smtClean="0">
                <a:solidFill>
                  <a:schemeClr val="bg1"/>
                </a:solidFill>
                <a:latin typeface="Caladea" pitchFamily="18" charset="-18"/>
              </a:rPr>
              <a:t>za </a:t>
            </a:r>
            <a:r>
              <a:rPr lang="pl-PL" sz="2400" dirty="0">
                <a:solidFill>
                  <a:schemeClr val="bg1"/>
                </a:solidFill>
                <a:latin typeface="Caladea" pitchFamily="18" charset="-18"/>
              </a:rPr>
              <a:t>pośrednictwem nowych technologii. Ofiary </a:t>
            </a:r>
            <a:r>
              <a:rPr lang="pl-PL" sz="2400" dirty="0" err="1">
                <a:solidFill>
                  <a:schemeClr val="bg1"/>
                </a:solidFill>
                <a:latin typeface="Caladea" pitchFamily="18" charset="-18"/>
              </a:rPr>
              <a:t>stalkingu</a:t>
            </a:r>
            <a:r>
              <a:rPr lang="pl-PL" sz="2400" dirty="0">
                <a:solidFill>
                  <a:schemeClr val="bg1"/>
                </a:solidFill>
                <a:latin typeface="Caladea" pitchFamily="18" charset="-18"/>
              </a:rPr>
              <a:t> mogą być namawiane albo zmuszane do wykonania jakiś </a:t>
            </a:r>
            <a:r>
              <a:rPr lang="pl-PL" sz="2400" dirty="0" smtClean="0">
                <a:solidFill>
                  <a:schemeClr val="bg1"/>
                </a:solidFill>
                <a:latin typeface="Caladea" pitchFamily="18" charset="-18"/>
              </a:rPr>
              <a:t>czynności poprzez szantaż lub groźby.</a:t>
            </a:r>
            <a:endParaRPr lang="pl-PL" sz="2400" dirty="0">
              <a:solidFill>
                <a:schemeClr val="bg1"/>
              </a:solidFill>
              <a:latin typeface="Caladea" pitchFamily="18" charset="-18"/>
            </a:endParaRPr>
          </a:p>
        </p:txBody>
      </p:sp>
      <p:pic>
        <p:nvPicPr>
          <p:cNvPr id="2050" name="Picture 2" descr="Spying, Oczy, Dziwny, Weird, Nadzór, Prywatnoś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743" y="999480"/>
            <a:ext cx="5112567" cy="371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993863" y="4855829"/>
            <a:ext cx="6602473" cy="27699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sz="1200" dirty="0">
                <a:solidFill>
                  <a:schemeClr val="bg1"/>
                </a:solidFill>
                <a:latin typeface="Caladea" pitchFamily="18" charset="-18"/>
              </a:rPr>
              <a:t>Źródło: https://pixabay.com/pl/photos/spying-oczy-dziwny-weird-nadz%C3%B3r-4250251/</a:t>
            </a:r>
          </a:p>
        </p:txBody>
      </p:sp>
    </p:spTree>
    <p:extLst>
      <p:ext uri="{BB962C8B-B14F-4D97-AF65-F5344CB8AC3E}">
        <p14:creationId xmlns:p14="http://schemas.microsoft.com/office/powerpoint/2010/main" val="90727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260440" y="116632"/>
            <a:ext cx="2800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Trolling</a:t>
            </a:r>
            <a:endParaRPr lang="pl-PL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461764" y="5445224"/>
            <a:ext cx="8352928" cy="120032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sz="2400" dirty="0">
                <a:solidFill>
                  <a:schemeClr val="bg1"/>
                </a:solidFill>
                <a:latin typeface="Caladea" pitchFamily="18" charset="-18"/>
              </a:rPr>
              <a:t>D</a:t>
            </a:r>
            <a:r>
              <a:rPr lang="pl-PL" sz="2400" dirty="0" smtClean="0">
                <a:solidFill>
                  <a:schemeClr val="bg1"/>
                </a:solidFill>
                <a:latin typeface="Caladea" pitchFamily="18" charset="-18"/>
              </a:rPr>
              <a:t>ziałanie </a:t>
            </a:r>
            <a:r>
              <a:rPr lang="pl-PL" sz="2400" dirty="0">
                <a:solidFill>
                  <a:schemeClr val="bg1"/>
                </a:solidFill>
                <a:latin typeface="Caladea" pitchFamily="18" charset="-18"/>
              </a:rPr>
              <a:t>mające na celu uniemożliwienie </a:t>
            </a:r>
            <a:r>
              <a:rPr lang="pl-PL" sz="2400" dirty="0" smtClean="0">
                <a:solidFill>
                  <a:schemeClr val="bg1"/>
                </a:solidFill>
                <a:latin typeface="Caladea" pitchFamily="18" charset="-18"/>
              </a:rPr>
              <a:t>prowadzenia </a:t>
            </a:r>
            <a:r>
              <a:rPr lang="pl-PL" sz="2400" dirty="0">
                <a:solidFill>
                  <a:schemeClr val="bg1"/>
                </a:solidFill>
                <a:latin typeface="Caladea" pitchFamily="18" charset="-18"/>
              </a:rPr>
              <a:t>dalszej dyskusji czy wymiany opinii. </a:t>
            </a:r>
            <a:r>
              <a:rPr lang="pl-PL" sz="2400" dirty="0" smtClean="0">
                <a:solidFill>
                  <a:schemeClr val="bg1"/>
                </a:solidFill>
                <a:latin typeface="Caladea" pitchFamily="18" charset="-18"/>
              </a:rPr>
              <a:t>Ma ono zazwyczaj miejsce na </a:t>
            </a:r>
            <a:r>
              <a:rPr lang="pl-PL" sz="2400" dirty="0">
                <a:solidFill>
                  <a:schemeClr val="bg1"/>
                </a:solidFill>
                <a:latin typeface="Caladea" pitchFamily="18" charset="-18"/>
              </a:rPr>
              <a:t>czatach, forach internetowych czy grupach dyskusyjnych. </a:t>
            </a:r>
          </a:p>
        </p:txBody>
      </p:sp>
      <p:pic>
        <p:nvPicPr>
          <p:cNvPr id="3076" name="Picture 4" descr="File:Do not trolling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277" y="1039962"/>
            <a:ext cx="4041320" cy="404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2229145" y="5081282"/>
            <a:ext cx="4873583" cy="27699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sz="1200" dirty="0">
                <a:solidFill>
                  <a:schemeClr val="bg1"/>
                </a:solidFill>
                <a:latin typeface="Caladea" pitchFamily="18" charset="-18"/>
              </a:rPr>
              <a:t>Źródło: https://commons.wikimedia.org/wiki/File:Do_not_trolling.svg</a:t>
            </a:r>
          </a:p>
        </p:txBody>
      </p:sp>
    </p:spTree>
    <p:extLst>
      <p:ext uri="{BB962C8B-B14F-4D97-AF65-F5344CB8AC3E}">
        <p14:creationId xmlns:p14="http://schemas.microsoft.com/office/powerpoint/2010/main" val="25698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769650" y="188640"/>
            <a:ext cx="5782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Mowa nienawiści</a:t>
            </a:r>
            <a:endParaRPr lang="pl-PL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498217" y="5223730"/>
            <a:ext cx="8352928" cy="156966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sz="2400" dirty="0">
                <a:solidFill>
                  <a:schemeClr val="bg1"/>
                </a:solidFill>
                <a:latin typeface="Caladea" pitchFamily="18" charset="-18"/>
              </a:rPr>
              <a:t>U</a:t>
            </a:r>
            <a:r>
              <a:rPr lang="pl-PL" sz="2400" dirty="0" smtClean="0">
                <a:solidFill>
                  <a:schemeClr val="bg1"/>
                </a:solidFill>
                <a:latin typeface="Caladea" pitchFamily="18" charset="-18"/>
              </a:rPr>
              <a:t>myślne działanie, które ma </a:t>
            </a:r>
            <a:r>
              <a:rPr lang="pl-PL" sz="2400" dirty="0">
                <a:solidFill>
                  <a:schemeClr val="bg1"/>
                </a:solidFill>
                <a:latin typeface="Caladea" pitchFamily="18" charset="-18"/>
              </a:rPr>
              <a:t>wzbudzać negatywne uczucia wobec osoby, grupy osób bądź innego </a:t>
            </a:r>
            <a:r>
              <a:rPr lang="pl-PL" sz="2400" dirty="0" smtClean="0">
                <a:solidFill>
                  <a:schemeClr val="bg1"/>
                </a:solidFill>
                <a:latin typeface="Caladea" pitchFamily="18" charset="-18"/>
              </a:rPr>
              <a:t>podmiotu</a:t>
            </a:r>
            <a:r>
              <a:rPr lang="pl-PL" sz="2400" dirty="0">
                <a:solidFill>
                  <a:schemeClr val="bg1"/>
                </a:solidFill>
                <a:latin typeface="Caladea" pitchFamily="18" charset="-18"/>
              </a:rPr>
              <a:t>. Mowa nienawiści promuje uprzedzenia </a:t>
            </a:r>
            <a:r>
              <a:rPr lang="pl-PL" sz="2400" dirty="0" smtClean="0">
                <a:solidFill>
                  <a:schemeClr val="bg1"/>
                </a:solidFill>
                <a:latin typeface="Caladea" pitchFamily="18" charset="-18"/>
              </a:rPr>
              <a:t>i </a:t>
            </a:r>
            <a:r>
              <a:rPr lang="pl-PL" sz="2400" dirty="0">
                <a:solidFill>
                  <a:schemeClr val="bg1"/>
                </a:solidFill>
                <a:latin typeface="Caladea" pitchFamily="18" charset="-18"/>
              </a:rPr>
              <a:t>stereotypy, generuje społeczne konflikty </a:t>
            </a:r>
            <a:r>
              <a:rPr lang="pl-PL" sz="2400" dirty="0" smtClean="0">
                <a:solidFill>
                  <a:schemeClr val="bg1"/>
                </a:solidFill>
                <a:latin typeface="Caladea" pitchFamily="18" charset="-18"/>
              </a:rPr>
              <a:t>i </a:t>
            </a:r>
            <a:r>
              <a:rPr lang="pl-PL" sz="2400" dirty="0">
                <a:solidFill>
                  <a:schemeClr val="bg1"/>
                </a:solidFill>
                <a:latin typeface="Caladea" pitchFamily="18" charset="-18"/>
              </a:rPr>
              <a:t>nieporozumienia. </a:t>
            </a:r>
          </a:p>
        </p:txBody>
      </p:sp>
      <p:pic>
        <p:nvPicPr>
          <p:cNvPr id="4098" name="Picture 2" descr="Klawiatura z klawiszem czatu nienawiści.  Zdjęc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539" y="1111970"/>
            <a:ext cx="564646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1287723" y="4942782"/>
            <a:ext cx="6882095" cy="27699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sz="1200" dirty="0">
                <a:solidFill>
                  <a:schemeClr val="bg1"/>
                </a:solidFill>
                <a:latin typeface="Caladea" pitchFamily="18" charset="-18"/>
              </a:rPr>
              <a:t>Źródło</a:t>
            </a:r>
            <a:r>
              <a:rPr lang="pl-PL" sz="1200" dirty="0" smtClean="0">
                <a:solidFill>
                  <a:schemeClr val="bg1"/>
                </a:solidFill>
                <a:latin typeface="Caladea" pitchFamily="18" charset="-18"/>
              </a:rPr>
              <a:t>: </a:t>
            </a:r>
            <a:r>
              <a:rPr lang="pl-PL" sz="1200" dirty="0" err="1">
                <a:solidFill>
                  <a:schemeClr val="bg1"/>
                </a:solidFill>
                <a:latin typeface="Caladea" pitchFamily="18" charset="-18"/>
                <a:cs typeface="Arial" pitchFamily="34" charset="0"/>
              </a:rPr>
              <a:t>Shutterstock</a:t>
            </a:r>
            <a:r>
              <a:rPr lang="pl-PL" sz="1200" dirty="0">
                <a:solidFill>
                  <a:schemeClr val="bg1"/>
                </a:solidFill>
                <a:latin typeface="Caladea" pitchFamily="18" charset="-18"/>
                <a:cs typeface="Arial" pitchFamily="34" charset="0"/>
              </a:rPr>
              <a:t>, NTB </a:t>
            </a:r>
            <a:r>
              <a:rPr lang="pl-PL" sz="1200" dirty="0" err="1" smtClean="0">
                <a:solidFill>
                  <a:schemeClr val="bg1"/>
                </a:solidFill>
                <a:latin typeface="Caladea" pitchFamily="18" charset="-18"/>
                <a:cs typeface="Arial" pitchFamily="34" charset="0"/>
              </a:rPr>
              <a:t>scanpix</a:t>
            </a:r>
            <a:r>
              <a:rPr lang="pl-PL" sz="1200" dirty="0">
                <a:solidFill>
                  <a:schemeClr val="bg1"/>
                </a:solidFill>
                <a:latin typeface="Caladea" pitchFamily="18" charset="-18"/>
                <a:cs typeface="Arial" pitchFamily="34" charset="0"/>
              </a:rPr>
              <a:t>, https://api.ndla.no/image-api/raw/348942287.jpg?width=10720</a:t>
            </a:r>
          </a:p>
        </p:txBody>
      </p:sp>
    </p:spTree>
    <p:extLst>
      <p:ext uri="{BB962C8B-B14F-4D97-AF65-F5344CB8AC3E}">
        <p14:creationId xmlns:p14="http://schemas.microsoft.com/office/powerpoint/2010/main" val="25698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63688" y="2780928"/>
            <a:ext cx="58256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Jak się bronić?</a:t>
            </a:r>
            <a:endParaRPr lang="pl-PL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822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-452327" y="836712"/>
            <a:ext cx="9791463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914400" indent="-914400" algn="ctr">
              <a:buAutoNum type="arabicPeriod"/>
            </a:pPr>
            <a: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Zachowaj ostrożność przy </a:t>
            </a:r>
            <a:b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nawiązywaniu kontaktów </a:t>
            </a:r>
            <a:b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 osobami poznanymi w Internecie.</a:t>
            </a:r>
            <a:r>
              <a:rPr lang="pl-PL" sz="4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endParaRPr lang="pl-PL" sz="4000" b="1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Pod żadnym pozorem nie spotykaj </a:t>
            </a:r>
            <a:b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się z takimi osobami bez </a:t>
            </a:r>
            <a:b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wcześniejszej rozmowy </a:t>
            </a:r>
            <a:b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 ten temat z rodzicami! </a:t>
            </a:r>
          </a:p>
        </p:txBody>
      </p:sp>
    </p:spTree>
    <p:extLst>
      <p:ext uri="{BB962C8B-B14F-4D97-AF65-F5344CB8AC3E}">
        <p14:creationId xmlns:p14="http://schemas.microsoft.com/office/powerpoint/2010/main" val="84466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5006" y="1916832"/>
            <a:ext cx="852348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Nie podawaj swoich danych </a:t>
            </a:r>
            <a:b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nie ufaj do końca swoim </a:t>
            </a:r>
            <a:b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rozmówcom. Ograniczaj dostęp </a:t>
            </a:r>
            <a:b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udostępnianych zdjęć i informacji!</a:t>
            </a:r>
          </a:p>
        </p:txBody>
      </p:sp>
    </p:spTree>
    <p:extLst>
      <p:ext uri="{BB962C8B-B14F-4D97-AF65-F5344CB8AC3E}">
        <p14:creationId xmlns:p14="http://schemas.microsoft.com/office/powerpoint/2010/main" val="320014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277</TotalTime>
  <Words>468</Words>
  <Application>Microsoft Office PowerPoint</Application>
  <PresentationFormat>Pokaz na ekranie (4:3)</PresentationFormat>
  <Paragraphs>84</Paragraphs>
  <Slides>32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3" baseType="lpstr">
      <vt:lpstr>Papier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Sylwester</dc:creator>
  <cp:lastModifiedBy>Sylwester</cp:lastModifiedBy>
  <cp:revision>34</cp:revision>
  <dcterms:created xsi:type="dcterms:W3CDTF">2020-02-09T20:07:34Z</dcterms:created>
  <dcterms:modified xsi:type="dcterms:W3CDTF">2021-02-07T19:19:30Z</dcterms:modified>
</cp:coreProperties>
</file>