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81" r:id="rId3"/>
    <p:sldId id="258" r:id="rId4"/>
    <p:sldId id="259" r:id="rId5"/>
    <p:sldId id="260" r:id="rId6"/>
    <p:sldId id="263" r:id="rId7"/>
    <p:sldId id="273" r:id="rId8"/>
    <p:sldId id="265" r:id="rId9"/>
    <p:sldId id="266" r:id="rId10"/>
    <p:sldId id="267" r:id="rId11"/>
    <p:sldId id="268" r:id="rId12"/>
    <p:sldId id="269" r:id="rId13"/>
    <p:sldId id="270" r:id="rId14"/>
    <p:sldId id="277" r:id="rId15"/>
    <p:sldId id="278" r:id="rId16"/>
    <p:sldId id="279" r:id="rId17"/>
    <p:sldId id="271" r:id="rId18"/>
    <p:sldId id="280" r:id="rId19"/>
    <p:sldId id="272" r:id="rId20"/>
    <p:sldId id="282" r:id="rId21"/>
    <p:sldId id="276" r:id="rId22"/>
  </p:sldIdLst>
  <p:sldSz cx="9144000" cy="6858000" type="screen4x3"/>
  <p:notesSz cx="6808788" cy="982345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009900"/>
    <a:srgbClr val="11DAEF"/>
    <a:srgbClr val="C0EC34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2736" y="-102"/>
      </p:cViewPr>
      <p:guideLst>
        <p:guide orient="horz" pos="3094"/>
        <p:guide pos="214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1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1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0DD68-9241-48CB-8670-F0F9FA2B8CE2}" type="datetimeFigureOut">
              <a:rPr lang="pl-PL" smtClean="0"/>
              <a:pPr/>
              <a:t>2013-09-23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49325" y="736600"/>
            <a:ext cx="4910138" cy="3684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0879" y="4666139"/>
            <a:ext cx="5447030" cy="4420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30572"/>
            <a:ext cx="2950475" cy="491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6737" y="9330572"/>
            <a:ext cx="2950475" cy="491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77297-232B-43A7-B590-64720A6EF56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2A0A-2CF4-4968-B50D-29AEBF1B0D26}" type="datetimeFigureOut">
              <a:rPr lang="pl-PL" smtClean="0"/>
              <a:pPr/>
              <a:t>2013-09-23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7403-E8EF-4C83-B9EC-3CA2EBD073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2A0A-2CF4-4968-B50D-29AEBF1B0D26}" type="datetimeFigureOut">
              <a:rPr lang="pl-PL" smtClean="0"/>
              <a:pPr/>
              <a:t>2013-09-23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7403-E8EF-4C83-B9EC-3CA2EBD073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2A0A-2CF4-4968-B50D-29AEBF1B0D26}" type="datetimeFigureOut">
              <a:rPr lang="pl-PL" smtClean="0"/>
              <a:pPr/>
              <a:t>2013-09-23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7403-E8EF-4C83-B9EC-3CA2EBD073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2A0A-2CF4-4968-B50D-29AEBF1B0D26}" type="datetimeFigureOut">
              <a:rPr lang="pl-PL" smtClean="0"/>
              <a:pPr/>
              <a:t>2013-09-23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7403-E8EF-4C83-B9EC-3CA2EBD073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2A0A-2CF4-4968-B50D-29AEBF1B0D26}" type="datetimeFigureOut">
              <a:rPr lang="pl-PL" smtClean="0"/>
              <a:pPr/>
              <a:t>2013-09-23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7403-E8EF-4C83-B9EC-3CA2EBD073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2A0A-2CF4-4968-B50D-29AEBF1B0D26}" type="datetimeFigureOut">
              <a:rPr lang="pl-PL" smtClean="0"/>
              <a:pPr/>
              <a:t>2013-09-23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7403-E8EF-4C83-B9EC-3CA2EBD073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2A0A-2CF4-4968-B50D-29AEBF1B0D26}" type="datetimeFigureOut">
              <a:rPr lang="pl-PL" smtClean="0"/>
              <a:pPr/>
              <a:t>2013-09-23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7403-E8EF-4C83-B9EC-3CA2EBD073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2A0A-2CF4-4968-B50D-29AEBF1B0D26}" type="datetimeFigureOut">
              <a:rPr lang="pl-PL" smtClean="0"/>
              <a:pPr/>
              <a:t>2013-09-23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7403-E8EF-4C83-B9EC-3CA2EBD073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2A0A-2CF4-4968-B50D-29AEBF1B0D26}" type="datetimeFigureOut">
              <a:rPr lang="pl-PL" smtClean="0"/>
              <a:pPr/>
              <a:t>2013-09-23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7403-E8EF-4C83-B9EC-3CA2EBD073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2A0A-2CF4-4968-B50D-29AEBF1B0D26}" type="datetimeFigureOut">
              <a:rPr lang="pl-PL" smtClean="0"/>
              <a:pPr/>
              <a:t>2013-09-23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7403-E8EF-4C83-B9EC-3CA2EBD073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2A0A-2CF4-4968-B50D-29AEBF1B0D26}" type="datetimeFigureOut">
              <a:rPr lang="pl-PL" smtClean="0"/>
              <a:pPr/>
              <a:t>2013-09-23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7403-E8EF-4C83-B9EC-3CA2EBD073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E2A0A-2CF4-4968-B50D-29AEBF1B0D26}" type="datetimeFigureOut">
              <a:rPr lang="pl-PL" smtClean="0"/>
              <a:pPr/>
              <a:t>2013-09-23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E7403-E8EF-4C83-B9EC-3CA2EBD0733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hyperlink" Target="http://spdobrzyca4.superszkolna.pl/galeria/zdjecia/6486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cms-files.superszkolna.pl/sites/125/galeria/15811/orign/ss850934_kopiowanie__kopia.jpg" TargetMode="External"/><Relationship Id="rId12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11" Type="http://schemas.openxmlformats.org/officeDocument/2006/relationships/hyperlink" Target="http://cms-files.superszkolna.pl/sites/125/galeria/15368/orign/cam00216_800x600.jpg" TargetMode="External"/><Relationship Id="rId5" Type="http://schemas.openxmlformats.org/officeDocument/2006/relationships/hyperlink" Target="http://cms-files.superszkolna.pl/sites/125/galeria/16175/orign/100_4462_800x600.jpg" TargetMode="External"/><Relationship Id="rId10" Type="http://schemas.openxmlformats.org/officeDocument/2006/relationships/image" Target="../media/image6.jpeg"/><Relationship Id="rId4" Type="http://schemas.openxmlformats.org/officeDocument/2006/relationships/image" Target="../media/image3.jpeg"/><Relationship Id="rId9" Type="http://schemas.openxmlformats.org/officeDocument/2006/relationships/hyperlink" Target="http://cms-files.superszkolna.pl/sites/125/galeria/16170/orign/p1000811_800x600.jpg" TargetMode="External"/><Relationship Id="rId1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spdobrzyca4.superszkolna.pl/wiadomosci/1/wiadomosc/72366/z_wizyta_w_schronisku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jpeg"/><Relationship Id="rId4" Type="http://schemas.openxmlformats.org/officeDocument/2006/relationships/hyperlink" Target="http://spdobrzyca4.superszkolna.pl/wiadomosci/1/wiadomosc/72367/wspomnienie_z_toruni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0" name="Picture 20" descr="http://t3.gstatic.com/images?q=tbn:ANd9GcRGqi_XSjxW87YQsTnpNlUy1SgbdeqW9FjOOVBn1PnfLugVENKO_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3643314"/>
            <a:ext cx="1725660" cy="285752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FF0000"/>
                </a:solidFill>
              </a:rPr>
              <a:t/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>
                <a:solidFill>
                  <a:srgbClr val="FF0000"/>
                </a:solidFill>
              </a:rPr>
              <a:t/>
            </a:r>
            <a:br>
              <a:rPr lang="pl-PL" b="1" dirty="0">
                <a:solidFill>
                  <a:srgbClr val="FF0000"/>
                </a:solidFill>
              </a:rPr>
            </a:br>
            <a:r>
              <a:rPr lang="pl-PL" b="1" dirty="0" smtClean="0">
                <a:solidFill>
                  <a:srgbClr val="FF0000"/>
                </a:solidFill>
              </a:rPr>
              <a:t>ZEBRANIE  Z  RODZICAMI</a:t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>
                <a:solidFill>
                  <a:srgbClr val="FF0000"/>
                </a:solidFill>
              </a:rPr>
              <a:t>11 września 2013r.</a:t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>
                <a:solidFill>
                  <a:srgbClr val="FF0000"/>
                </a:solidFill>
              </a:rPr>
              <a:t/>
            </a:r>
            <a:br>
              <a:rPr lang="pl-PL" b="1" dirty="0">
                <a:solidFill>
                  <a:srgbClr val="FF0000"/>
                </a:solidFill>
              </a:rPr>
            </a:b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9" name="Symbol zastępczy zawartości 8"/>
          <p:cNvSpPr>
            <a:spLocks noGrp="1"/>
          </p:cNvSpPr>
          <p:nvPr>
            <p:ph sz="half" idx="2"/>
          </p:nvPr>
        </p:nvSpPr>
        <p:spPr>
          <a:xfrm>
            <a:off x="500034" y="1600200"/>
            <a:ext cx="8186766" cy="4525963"/>
          </a:xfrm>
        </p:spPr>
        <p:txBody>
          <a:bodyPr/>
          <a:lstStyle/>
          <a:p>
            <a:pPr>
              <a:buNone/>
            </a:pP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</a:rPr>
              <a:t>Temat:    Organizacja roku szkolnego 2012/13</a:t>
            </a:r>
            <a:endParaRPr lang="pl-PL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20482" name="Picture 2" descr="http://bezpieczna-szkola.com/uploads/images/logob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571612"/>
            <a:ext cx="3857652" cy="4929222"/>
          </a:xfrm>
          <a:prstGeom prst="rect">
            <a:avLst/>
          </a:prstGeom>
          <a:noFill/>
        </p:spPr>
      </p:pic>
      <p:pic>
        <p:nvPicPr>
          <p:cNvPr id="20486" name="Picture 6" descr="http://cms-files.superszkolna.pl/sites/125/logo/h120/image335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10" y="1571612"/>
            <a:ext cx="1928826" cy="2071702"/>
          </a:xfrm>
          <a:prstGeom prst="rect">
            <a:avLst/>
          </a:prstGeom>
          <a:noFill/>
        </p:spPr>
      </p:pic>
      <p:pic>
        <p:nvPicPr>
          <p:cNvPr id="20488" name="Picture 8" descr="http://cms-files.superszkolna.pl/sites/125/galeria/16175/w120x90/100_4462_800x600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43635" y="1571612"/>
            <a:ext cx="2762269" cy="2071702"/>
          </a:xfrm>
          <a:prstGeom prst="rect">
            <a:avLst/>
          </a:prstGeom>
          <a:noFill/>
        </p:spPr>
      </p:pic>
      <p:pic>
        <p:nvPicPr>
          <p:cNvPr id="20492" name="Picture 12" descr="http://cms-files.superszkolna.pl/sites/125/galeria/15811/w120x90/ss850934_kopiowanie__kopia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14810" y="3643314"/>
            <a:ext cx="1905013" cy="1428760"/>
          </a:xfrm>
          <a:prstGeom prst="rect">
            <a:avLst/>
          </a:prstGeom>
          <a:noFill/>
        </p:spPr>
      </p:pic>
      <p:pic>
        <p:nvPicPr>
          <p:cNvPr id="20494" name="Picture 14" descr="http://cms-files.superszkolna.pl/sites/125/galeria/16170/w120x90/p1000811_800x600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43636" y="3643314"/>
            <a:ext cx="1905013" cy="1428760"/>
          </a:xfrm>
          <a:prstGeom prst="rect">
            <a:avLst/>
          </a:prstGeom>
          <a:noFill/>
        </p:spPr>
      </p:pic>
      <p:pic>
        <p:nvPicPr>
          <p:cNvPr id="20496" name="Picture 16" descr="http://cms-files.superszkolna.pl/sites/125/galeria/15368/w120x90/cam00216_800x600.jpg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14810" y="5072074"/>
            <a:ext cx="1928826" cy="1446620"/>
          </a:xfrm>
          <a:prstGeom prst="rect">
            <a:avLst/>
          </a:prstGeom>
          <a:noFill/>
        </p:spPr>
      </p:pic>
      <p:pic>
        <p:nvPicPr>
          <p:cNvPr id="20498" name="Picture 18" descr="http://cms-files.superszkolna.pl/sites/125/galeria/6486/w120x90/gminny_turniej_w_pice_halowej_sp_071_800x600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143636" y="5072074"/>
            <a:ext cx="1928826" cy="1446620"/>
          </a:xfrm>
          <a:prstGeom prst="rect">
            <a:avLst/>
          </a:prstGeom>
          <a:noFill/>
        </p:spPr>
      </p:pic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357158" y="5500702"/>
            <a:ext cx="3786214" cy="1000132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l-PL" sz="24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Szkoła Podstawowa                                    w Dobrzycy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C00000"/>
                </a:solidFill>
              </a:rPr>
              <a:t>Oferta edukacyjna szkoły  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/>
              <a:t>Zajęcia sportowe w ramach Szkolnego Klubu Sportowego, Koła Turystycznego, Zespołu Wokalnego</a:t>
            </a:r>
          </a:p>
          <a:p>
            <a:pPr algn="just"/>
            <a:r>
              <a:rPr lang="pl-PL" dirty="0" smtClean="0"/>
              <a:t>Zajęcia specjalistyczne w ramach pomocy psychologiczno-pedagogicznej</a:t>
            </a:r>
          </a:p>
          <a:p>
            <a:pPr algn="just"/>
            <a:r>
              <a:rPr lang="pl-PL" dirty="0" smtClean="0"/>
              <a:t>Zajęcia i opieka świetlicowa dla uczniów oczekujących na zajęcia szkolne i uczniów dojeżdżających w ramach tzw. </a:t>
            </a:r>
            <a:r>
              <a:rPr lang="pl-PL" i="1" dirty="0" smtClean="0"/>
              <a:t>godzin kartowych</a:t>
            </a:r>
          </a:p>
          <a:p>
            <a:pPr algn="just"/>
            <a:r>
              <a:rPr lang="pl-PL" dirty="0" smtClean="0"/>
              <a:t>Zajęcia organizowane przez instytucje pozaszkolne, i wiele innych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t1.gstatic.com/images?q=tbn:ANd9GcR7qbbvtGYBvTs9VJcm0u8KBdArQr-n6JldomLtZiEb0LyhqYQ8a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02915" y="1285860"/>
            <a:ext cx="2041085" cy="178595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009900"/>
                </a:solidFill>
              </a:rPr>
              <a:t>Plan zebrań z Rodzicami 2013/14</a:t>
            </a:r>
            <a:endParaRPr lang="pl-PL" b="1" dirty="0">
              <a:solidFill>
                <a:srgbClr val="0099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1500174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pl-PL" dirty="0" smtClean="0"/>
              <a:t>11 września 2013r. godz. 17.00  (środa) </a:t>
            </a:r>
            <a:endParaRPr lang="pl-PL" dirty="0" smtClean="0"/>
          </a:p>
          <a:p>
            <a:r>
              <a:rPr lang="pl-PL" dirty="0" smtClean="0"/>
              <a:t>06 listopada 2013r. godz. 17.00 (środa)</a:t>
            </a:r>
            <a:endParaRPr lang="pl-PL" dirty="0" smtClean="0"/>
          </a:p>
          <a:p>
            <a:r>
              <a:rPr lang="pl-PL" dirty="0" smtClean="0"/>
              <a:t>18 grudnia 2013r. godz. 17.00 (środa)</a:t>
            </a:r>
          </a:p>
          <a:p>
            <a:r>
              <a:rPr lang="pl-PL" dirty="0" smtClean="0"/>
              <a:t>29 stycznia 2014r. godz. 17.00 (środa)</a:t>
            </a:r>
          </a:p>
          <a:p>
            <a:pPr>
              <a:buNone/>
            </a:pPr>
            <a:r>
              <a:rPr lang="pl-PL" dirty="0" smtClean="0"/>
              <a:t>Dodatkowo :</a:t>
            </a:r>
          </a:p>
          <a:p>
            <a:pPr algn="just">
              <a:buNone/>
            </a:pPr>
            <a:r>
              <a:rPr lang="pl-PL" dirty="0" smtClean="0"/>
              <a:t>    możliwość indywidualnych konsultacji rodzica                                  z wychowawcą, nauczycielami uczącymi dziecko, pedagogiem w każdą pierwszą środę miesiąca w czasie trwania zajęć lekcyjnych. W nagłych wypadkach                           po ustaleniu telefonicznym  z wychowawcą klasy</a:t>
            </a:r>
          </a:p>
          <a:p>
            <a:pPr algn="just">
              <a:buNone/>
            </a:pPr>
            <a:endParaRPr lang="pl-PL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C00000"/>
                </a:solidFill>
              </a:rPr>
              <a:t>Plan pracy w roku szkolnym 2013/14</a:t>
            </a:r>
            <a:br>
              <a:rPr lang="pl-PL" b="1" dirty="0" smtClean="0">
                <a:solidFill>
                  <a:srgbClr val="C00000"/>
                </a:solidFill>
              </a:rPr>
            </a:br>
            <a:r>
              <a:rPr lang="pl-PL" sz="2000" b="1" dirty="0" smtClean="0">
                <a:solidFill>
                  <a:srgbClr val="C00000"/>
                </a:solidFill>
              </a:rPr>
              <a:t>( dostępny na szkolnej stronie internetowej – http://spdobrzyca4.superszkolna.pl )</a:t>
            </a:r>
            <a:endParaRPr lang="pl-PL" sz="2000" b="1" i="1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1643050"/>
            <a:ext cx="8358246" cy="4483113"/>
          </a:xfrm>
          <a:solidFill>
            <a:srgbClr val="92D050"/>
          </a:solidFill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b="1" dirty="0"/>
              <a:t>Plan opracowany został w oparciu o:</a:t>
            </a:r>
          </a:p>
          <a:p>
            <a:pPr>
              <a:buNone/>
            </a:pPr>
            <a:endParaRPr lang="pl-PL" b="1" dirty="0"/>
          </a:p>
          <a:p>
            <a:pPr lvl="0"/>
            <a:r>
              <a:rPr lang="pl-PL" dirty="0"/>
              <a:t>Podstawowe kierunki realizacji polityki oświatowej państwa w roku szkolnym </a:t>
            </a:r>
            <a:r>
              <a:rPr lang="pl-PL" dirty="0" smtClean="0"/>
              <a:t>2013/2014.</a:t>
            </a:r>
            <a:endParaRPr lang="pl-PL" b="1" dirty="0"/>
          </a:p>
          <a:p>
            <a:pPr lvl="0"/>
            <a:r>
              <a:rPr lang="pl-PL" dirty="0"/>
              <a:t>Plan Nadzoru Pedagogicznego Zachodniopomorskiego Kuratora Oświaty na rok szkolny </a:t>
            </a:r>
            <a:r>
              <a:rPr lang="pl-PL" dirty="0" smtClean="0"/>
              <a:t>2013/2014.</a:t>
            </a:r>
            <a:endParaRPr lang="pl-PL" b="1" dirty="0"/>
          </a:p>
          <a:p>
            <a:pPr lvl="0"/>
            <a:r>
              <a:rPr lang="pl-PL" dirty="0"/>
              <a:t>Koncepcję pracy </a:t>
            </a:r>
            <a:r>
              <a:rPr lang="pl-PL" dirty="0" smtClean="0"/>
              <a:t>Szkoły Podstawowej w Dobrzycy.</a:t>
            </a:r>
            <a:endParaRPr lang="pl-PL" b="1" dirty="0"/>
          </a:p>
          <a:p>
            <a:pPr lvl="0"/>
            <a:r>
              <a:rPr lang="pl-PL" dirty="0"/>
              <a:t>Wnioski sformułowane na posiedzeniu rady pedagogicznej podsumowującym rok szkolny </a:t>
            </a:r>
            <a:r>
              <a:rPr lang="pl-PL" dirty="0" smtClean="0"/>
              <a:t>2012/2013.</a:t>
            </a:r>
            <a:endParaRPr lang="pl-PL" b="1" dirty="0"/>
          </a:p>
        </p:txBody>
      </p:sp>
      <p:sp>
        <p:nvSpPr>
          <p:cNvPr id="26626" name="AutoShape 2" descr="data:image/jpeg;base64,/9j/4AAQSkZJRgABAQAAAQABAAD/2wCEAAkGBhQSERUTEhQWFRQUFxQYFBcXFxkeFxQaHBgcFxUcICAaHCYeFxwkHBocHy8gIykpLCwsGB4xNTAqNSYrLCkBCQoKDgwOGg8PGjUlHyQuLCwsLDA1LC0pNSwsLC4pKjUpLCkuLCw0KSkqKSkpLS0qNSksKS0pKSwsLCwsLCwsLP/AABEIAIoAhAMBIgACEQEDEQH/xAAcAAEAAgMBAQEAAAAAAAAAAAAABQYDBAcBAgj/xABIEAABAwICBgUHCAgEBwAAAAABAAIDBBEFEgYHITFRcRNBYYGRFCIyQoKhsSMzUmJykrLBJDRDRFPR0vAVY6LCFiVVg5Sz0//EABsBAQACAwEBAAAAAAAAAAAAAAACAwEEBQYH/8QALhEAAgECBQIDCAMBAAAAAAAAAAECAxEEEiExUQVBYYHwFCJxkaGx4fETMlIz/9oADAMBAAIRAxEAPwDqekeMeTU7pGtzyEtZCz+JK8hkTey7iLnqFyuWaVYbJhkzao4jO+rvBLNEb9DUAyFj2gAgNaBmAaRsG63V0Cpd5Ri0MX7OijM7+BmlzRwA8C1gld3jguda4JxNWvYTsjZGzYev0/i5cijBUqKk1/Z/Q6/TsH7ZVlT4i359ue52tFzOmwqtytdFjMmYgEtliY5oJG0X2k7exZDLj0W1ktFVDgW5Ce4FpWs8FPsyiWGnF+l97HSEXM3axMUp/wBawkuA9J8LzYDr2ZXj/UFs0OvGhcbTtnpje3ykd2+LCdncqpYaquxVKlOKu07c9vmdDWOapay2dzW32DMQLnvVH0g1jCQR0+EllTVVAu1zTeOnZuL38COpptxOywdFHU9DKx766plqKt7XXffY1xBta4vYHq2DsVtHBynrLQRp5ldu3rw/R1FFWtW+JunwymfJ6YYY3HiYnuiJ5nJfvVlWpOOWTi+xWERFEBERAEREAREQFa0Ne0+XVklhnqpgCfVjpx0A7vMe72lxjHMQM875Tvle53IE3A7hYdytE2mkcGCx0jXjp3GYVI64flnmTNwcTstwJ7L0zFsMqqZjJamnfHFIA5klrtaD6Ifb5t3YV2sQr2hHsep6HOjhKbq15Wc9Ffhb/BN88EjDjMrdzlI02mErd/xVWgrA4XBDhxC2GygrSvOJ7LJh66vZF6otYbm7yQpT/i6nqBaeOOS/02tJ8bX965ogU1iJrc1KnR8NJ3irPwOpUM1JSh0lLCyJ0ux5bvOXq27htXyNJBmBJ2A3K51LiDi1jWkgMbbmSS5x8TbkAtSuxNzInm+5rvgrfaG2kjRl0eFOEpyfL14/R1rVdXsiwaKaVzWR5qhxc42DQaiQC5O5WWm0qo5DaOqp3ng2aMn3OXIqXStkuj/kUMEjpegDAI3RPu7PdxLWv6Rl9rtrVaKF2EVmWMx0xls0GOSIRy3sL7HNa5x5XSWEzylKV1qz51msdGZO07nA8iF66UDeQOZVCm1X4a791YPsl4/3LXdqhwwn9XPdJJ/UoexR/wBfT8jMXqrxyni+cniZ9uRjfiew+Ch63WThsXp1kHsPz/8ArzKCh1VYa392aftOef8AcpOl0LoY/QpIBzjafxXUlg6fdsZmR8mueleS2khqat/CKI25kncO2ywnGcZq/Qhgw+M+tI7pZhyAs3xA5q2xxhos0AAdQFh4DYvpXRoUo7L5mLs/PultFUCtmY+qqJnROawvLiLnI15sAbNF3HYF4rtTYH5VU10lr2q5Gbj6scY6gi304pWInQKrV1h8lQKh1NGZQ/OTtAc7fdzQcrtu3aN6sT2AgggEEEEHcQd47V6i8w5yluy4pWN6oqCoJcxjqeQ+vAco47W2LD4KkYnqdrormGSKpb1A3ik/NnvXbEVsa81vr8fVzZoYqtQ/5ya+3y2PzPidBUUv6zTzQjZ5zmEx/fbdvdda0GJNd6Lmu7Bv/mv1DZcj1yaORxGmqYomMGaSKUsY1ty8B0ZdYC+1pF/rK6E4TdranfwXXsQ6kadS1m0r7fgo4Kwy4e6plgpGXzVErGbBfK293u5Abe4r4ZNbkug6mtHHSSvxGRtmAGKluN43SyDn6IP2lmKye++337Hd63j408I4L+09PLv9NPMg9NtTzaKmdUsmbIGOjAY6PI7z3tjHnsfYkFwPojcVgrNXWJxstnjljHqySNkaOwNmYCO4hdJ1rvJpYIW/vFZSx92cyfFgW5i82Z4YOs3PfuW/h605U7yPmzWppaC0NRDSNbVFucuJa1pJyMIFm3JPXc2BIF7disN140cF6pt3MBFimq2MF3va0cXOA+KiqrTahj9Orpx2CVrj4NJKAmkUBR6awT/qzZqgbs0cL8ne+QNaPFTccpy3cMvWRcG1uXYlgVrVdHnhrJBukr6tw29V2ge4LxbGpiJwwpj3b5ZJpPvPP8kXLxDX8stSa2LwiItMkEREAWrimFx1ML4Zmh8cgs5p6x+RBsQeogFbSInbVA5RS6jf0j5WpMlGDcR5bSvHUx7hsy8XDafq7x1Onp2xsaxjQ1jQGta0WDQBYAAbhZZEVk6sp7k51J1Hebb+OpQ9PH58RwuHb5sk9Q7gBHHdp+9s71uUMfSyFzgCNpIIuOAG3+9ihsYqOlxmYgm1NTRRbtgdKTK/vyZFNUWJMjbYtffecrS8nuaC48gDuXXorLTivXJQ9z4rNC6SQ5jG5p4xyys/A8BRk+q6jedrqi1728okI95K26nWJQRnLJUZDwdDUNPgYrrRm1u4a39u532YpPzaFesxg+YtT+Gg3MLnH60rz+e1TeH6GUUFjFSwtI68gJ8XXVdGuGlebQQVUx4Mh2/Erdg0srprdDhkjQfWqJWx25ixd7ll5u4LbZaOkFR0dJUP+jDM7vEbiPetahgrXbZ5IYx9CCNzj3vlJHgzvWnrFnyYXVm/7It+8Q381FLUG/quiy4RRj/Kv4uLvzXqk9EKXo6ClZ9GngB59G2/vuvFw6rTnJ+LLETCIiqMhERAEREAXjivVX9PsVNPh9Q9nzjmdHFxzyERstxsXX5AqUI5pKK7goui8nS+UVRv+lVE0jb/AMNrujiHcGm3ZZTgKwYThnRxRwsBIjY1uzbuFllGLUkLv0iojjcPUe7Ke8OsV37cFRZKaQvjGYb+o7vD+96eRx/QZ91v8lCSawMPaNtZB3PB/DdaFRrZwxv7zm7GRyk+9oHvSzBcBw6uHUllR4ta8MptTUtZUH6kOzxubDmpamxSvm3UcdO07nTzZnfciafxBMrBYlStbz/+WOYN8ssLB23ff8lbqWN4Hyjw931WZWjkC5x8Se5U3WYOkkw6Ab5axjuYYNv4gsx3B0unhDGNaNzQAO4WRZEXnW7u5aEREAREQBERAFRNPZumrKSmG6LNVS+zeODld7nH2Cr2VzTBHGrqaiq9WeQti7IIfk2csxDn+0OK3MHC883BGRaMKgysv9Lb3dS25Ghws4AjgRceB2LHUSljbtY59vVZlzd2YgHxCrtRrJoonZJ3S07uE0ErT7mkHnuXUSb2IEy/AKYm5p4T/wBpn9K+4cGgZ6MELeUTAfGyhWaycOO6si78w+LV5JrNw1u+rj7g8/hYVmzBZxut1cOpFSJtcOHg5Y3SzOO4RxOuT7WU+5SmG41V1O1tL5NGfXqT8oeUTbH7zmplfcFjVF0hHS4/hkX8Jk03K9//AJj3K8tGzfft4+CouCjptJZ3dVNTMYOxxDT8C5RbtGT4TB1FERcAtCIiAIiIAiIgK1rCxgwUbmxm01S5tPDvuHynJcW+i27uYHFeYLhDaeJsbR6LWtHYALAKHqZfLsXPXDhjbDg6pkG3nkZs7HX7FaF2MPTyU146lbYWOena9uV7WvbwcAR4G4UfjGHTu8+mn6KQeq9ueGTsc3e0/WYQeN+qs1GmmIUxtVYa6Ro3yUry9p7bWJaPtWWylfYwTNVq9w+Ta6khv9VuX8Nlhi1Z4a03FJH3lxHDcSoVmuan9elq2Hh0YP5hblPrNEvzFBXS8obDxuQOal7wLTh+DQQC0EMcX2GNB8QLrcVehxKvl9Gkip2n1p5s7h7EQIP3gpOmoH75pjIeDWhkY9lpLj7Tndygwbyo2qUdNV4lV7xJUOa0/VYSG+53uVqx7EPJ6Wabd0UUjxzDTl/1WUJqSw/o8MY475C5547XG3usq6ztRk/IytzoCIi4ZYEREAREQBQ2l2kIoqSSc7XAZYm9ckjtkbRxu63cCepTK5hrA0i6LEYDU09SaOlGcSMizMfUOHmG9wCGDdtvmvs2C9+Hp/yVEmYbsif0RwQ0tKxj9sriZJ3dbpXnNITyPm8mhTSrOG6ycPm9GqjaeEl4zy88AHuJVhp6pjx5j2vvuyuB+C7T8SsyohRYB9dIeJ8SvklEWAES6+ZpQwXeQ0cXEAe9ZBSNcWIlmHGJvp1MkcTQN525j+G3eFedFMPEFJFENzGNaO3KA2/fa65bpJXsxDGaSCJ7ZIaVrppCwgtzXBtcdYsxvMrssEeVrRwAHuWtjXlpKPLJR3PtERcgmEREAREQBa1fSmRuUG3HtWyilCThJSQKdiOgkUvzlNDJ25W38SAVXKjVPSA5mwywnjHJI34khdURdCPUZrdJkMiOTt0Ekj+ZxCui7DLmHwF1k/wDEG+hish+3DG743XUJ4muHnAHmLqPr6Zobsa0beoDgtqljI1Gk47mHGxQf8LxT/qg/wDFg/pQ4PiR9LFHezTQj4AKyu3nn+az0rAbXF9oW/ljwQKdJofUv+dxSscOsNIYD4Gy+GaraV1ulNRUH/Mmcbn2cq6f5Gz6DfuhbTW2FhsXMl1CMV7sSeUqGjWhkNM8GGnbENmZwHnEDaASTmIvZXBEXOr15Vndk0rBERUGT//Z"/>
          <p:cNvSpPr>
            <a:spLocks noChangeAspect="1" noChangeArrowheads="1"/>
          </p:cNvSpPr>
          <p:nvPr/>
        </p:nvSpPr>
        <p:spPr bwMode="auto">
          <a:xfrm>
            <a:off x="0" y="-623888"/>
            <a:ext cx="1257300" cy="13144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6628" name="AutoShape 4" descr="data:image/jpeg;base64,/9j/4AAQSkZJRgABAQAAAQABAAD/2wCEAAkGBhQSERUTEhQWFRQUFxQYFBcXFxkeFxQaHBgcFxUcICAaHCYeFxwkHBocHy8gIykpLCwsGB4xNTAqNSYrLCkBCQoKDgwOGg8PGjUlHyQuLCwsLDA1LC0pNSwsLC4pKjUpLCkuLCw0KSkqKSkpLS0qNSksKS0pKSwsLCwsLCwsLP/AABEIAIoAhAMBIgACEQEDEQH/xAAcAAEAAgMBAQEAAAAAAAAAAAAABQYDBAcBAgj/xABIEAABAwICBgUHCAgEBwAAAAABAAIDBBEFEgYHITFRcRNBYYGRFCIyQoKhsSMzUmJykrLBJDRDRFPR0vAVY6LCFiVVg5Sz0//EABsBAQACAwEBAAAAAAAAAAAAAAACAwEEBQYH/8QALhEAAgECBQIDCAMBAAAAAAAAAAECAxEEEiExUQVBYYHwFCJxkaGx4fETMlIz/9oADAMBAAIRAxEAPwDqekeMeTU7pGtzyEtZCz+JK8hkTey7iLnqFyuWaVYbJhkzao4jO+rvBLNEb9DUAyFj2gAgNaBmAaRsG63V0Cpd5Ri0MX7OijM7+BmlzRwA8C1gld3jguda4JxNWvYTsjZGzYev0/i5cijBUqKk1/Z/Q6/TsH7ZVlT4i359ue52tFzOmwqtytdFjMmYgEtliY5oJG0X2k7exZDLj0W1ktFVDgW5Ce4FpWs8FPsyiWGnF+l97HSEXM3axMUp/wBawkuA9J8LzYDr2ZXj/UFs0OvGhcbTtnpje3ykd2+LCdncqpYaquxVKlOKu07c9vmdDWOapay2dzW32DMQLnvVH0g1jCQR0+EllTVVAu1zTeOnZuL38COpptxOywdFHU9DKx766plqKt7XXffY1xBta4vYHq2DsVtHBynrLQRp5ldu3rw/R1FFWtW+JunwymfJ6YYY3HiYnuiJ5nJfvVlWpOOWTi+xWERFEBERAEREAREQFa0Ne0+XVklhnqpgCfVjpx0A7vMe72lxjHMQM875Tvle53IE3A7hYdytE2mkcGCx0jXjp3GYVI64flnmTNwcTstwJ7L0zFsMqqZjJamnfHFIA5klrtaD6Ifb5t3YV2sQr2hHsep6HOjhKbq15Wc9Ffhb/BN88EjDjMrdzlI02mErd/xVWgrA4XBDhxC2GygrSvOJ7LJh66vZF6otYbm7yQpT/i6nqBaeOOS/02tJ8bX965ogU1iJrc1KnR8NJ3irPwOpUM1JSh0lLCyJ0ux5bvOXq27htXyNJBmBJ2A3K51LiDi1jWkgMbbmSS5x8TbkAtSuxNzInm+5rvgrfaG2kjRl0eFOEpyfL14/R1rVdXsiwaKaVzWR5qhxc42DQaiQC5O5WWm0qo5DaOqp3ng2aMn3OXIqXStkuj/kUMEjpegDAI3RPu7PdxLWv6Rl9rtrVaKF2EVmWMx0xls0GOSIRy3sL7HNa5x5XSWEzylKV1qz51msdGZO07nA8iF66UDeQOZVCm1X4a791YPsl4/3LXdqhwwn9XPdJJ/UoexR/wBfT8jMXqrxyni+cniZ9uRjfiew+Ch63WThsXp1kHsPz/8ArzKCh1VYa392aftOef8AcpOl0LoY/QpIBzjafxXUlg6fdsZmR8mueleS2khqat/CKI25kncO2ywnGcZq/Qhgw+M+tI7pZhyAs3xA5q2xxhos0AAdQFh4DYvpXRoUo7L5mLs/PultFUCtmY+qqJnROawvLiLnI15sAbNF3HYF4rtTYH5VU10lr2q5Gbj6scY6gi304pWInQKrV1h8lQKh1NGZQ/OTtAc7fdzQcrtu3aN6sT2AgggEEEEHcQd47V6i8w5yluy4pWN6oqCoJcxjqeQ+vAco47W2LD4KkYnqdrormGSKpb1A3ik/NnvXbEVsa81vr8fVzZoYqtQ/5ya+3y2PzPidBUUv6zTzQjZ5zmEx/fbdvdda0GJNd6Lmu7Bv/mv1DZcj1yaORxGmqYomMGaSKUsY1ty8B0ZdYC+1pF/rK6E4TdranfwXXsQ6kadS1m0r7fgo4Kwy4e6plgpGXzVErGbBfK293u5Abe4r4ZNbkug6mtHHSSvxGRtmAGKluN43SyDn6IP2lmKye++337Hd63j408I4L+09PLv9NPMg9NtTzaKmdUsmbIGOjAY6PI7z3tjHnsfYkFwPojcVgrNXWJxstnjljHqySNkaOwNmYCO4hdJ1rvJpYIW/vFZSx92cyfFgW5i82Z4YOs3PfuW/h605U7yPmzWppaC0NRDSNbVFucuJa1pJyMIFm3JPXc2BIF7disN140cF6pt3MBFimq2MF3va0cXOA+KiqrTahj9Orpx2CVrj4NJKAmkUBR6awT/qzZqgbs0cL8ne+QNaPFTccpy3cMvWRcG1uXYlgVrVdHnhrJBukr6tw29V2ge4LxbGpiJwwpj3b5ZJpPvPP8kXLxDX8stSa2LwiItMkEREAWrimFx1ML4Zmh8cgs5p6x+RBsQeogFbSInbVA5RS6jf0j5WpMlGDcR5bSvHUx7hsy8XDafq7x1Onp2xsaxjQ1jQGta0WDQBYAAbhZZEVk6sp7k51J1Hebb+OpQ9PH58RwuHb5sk9Q7gBHHdp+9s71uUMfSyFzgCNpIIuOAG3+9ihsYqOlxmYgm1NTRRbtgdKTK/vyZFNUWJMjbYtffecrS8nuaC48gDuXXorLTivXJQ9z4rNC6SQ5jG5p4xyys/A8BRk+q6jedrqi1728okI95K26nWJQRnLJUZDwdDUNPgYrrRm1u4a39u532YpPzaFesxg+YtT+Gg3MLnH60rz+e1TeH6GUUFjFSwtI68gJ8XXVdGuGlebQQVUx4Mh2/Erdg0srprdDhkjQfWqJWx25ixd7ll5u4LbZaOkFR0dJUP+jDM7vEbiPetahgrXbZ5IYx9CCNzj3vlJHgzvWnrFnyYXVm/7It+8Q381FLUG/quiy4RRj/Kv4uLvzXqk9EKXo6ClZ9GngB59G2/vuvFw6rTnJ+LLETCIiqMhERAEREAXjivVX9PsVNPh9Q9nzjmdHFxzyERstxsXX5AqUI5pKK7goui8nS+UVRv+lVE0jb/AMNrujiHcGm3ZZTgKwYThnRxRwsBIjY1uzbuFllGLUkLv0iojjcPUe7Ke8OsV37cFRZKaQvjGYb+o7vD+96eRx/QZ91v8lCSawMPaNtZB3PB/DdaFRrZwxv7zm7GRyk+9oHvSzBcBw6uHUllR4ta8MptTUtZUH6kOzxubDmpamxSvm3UcdO07nTzZnfciafxBMrBYlStbz/+WOYN8ssLB23ff8lbqWN4Hyjw931WZWjkC5x8Se5U3WYOkkw6Ab5axjuYYNv4gsx3B0unhDGNaNzQAO4WRZEXnW7u5aEREAREQBERAFRNPZumrKSmG6LNVS+zeODld7nH2Cr2VzTBHGrqaiq9WeQti7IIfk2csxDn+0OK3MHC883BGRaMKgysv9Lb3dS25Ghws4AjgRceB2LHUSljbtY59vVZlzd2YgHxCrtRrJoonZJ3S07uE0ErT7mkHnuXUSb2IEy/AKYm5p4T/wBpn9K+4cGgZ6MELeUTAfGyhWaycOO6si78w+LV5JrNw1u+rj7g8/hYVmzBZxut1cOpFSJtcOHg5Y3SzOO4RxOuT7WU+5SmG41V1O1tL5NGfXqT8oeUTbH7zmplfcFjVF0hHS4/hkX8Jk03K9//AJj3K8tGzfft4+CouCjptJZ3dVNTMYOxxDT8C5RbtGT4TB1FERcAtCIiAIiIAiIgK1rCxgwUbmxm01S5tPDvuHynJcW+i27uYHFeYLhDaeJsbR6LWtHYALAKHqZfLsXPXDhjbDg6pkG3nkZs7HX7FaF2MPTyU146lbYWOena9uV7WvbwcAR4G4UfjGHTu8+mn6KQeq9ueGTsc3e0/WYQeN+qs1GmmIUxtVYa6Ro3yUry9p7bWJaPtWWylfYwTNVq9w+Ta6khv9VuX8Nlhi1Z4a03FJH3lxHDcSoVmuan9elq2Hh0YP5hblPrNEvzFBXS8obDxuQOal7wLTh+DQQC0EMcX2GNB8QLrcVehxKvl9Gkip2n1p5s7h7EQIP3gpOmoH75pjIeDWhkY9lpLj7Tndygwbyo2qUdNV4lV7xJUOa0/VYSG+53uVqx7EPJ6Wabd0UUjxzDTl/1WUJqSw/o8MY475C5547XG3usq6ztRk/IytzoCIi4ZYEREAREQBQ2l2kIoqSSc7XAZYm9ckjtkbRxu63cCepTK5hrA0i6LEYDU09SaOlGcSMizMfUOHmG9wCGDdtvmvs2C9+Hp/yVEmYbsif0RwQ0tKxj9sriZJ3dbpXnNITyPm8mhTSrOG6ycPm9GqjaeEl4zy88AHuJVhp6pjx5j2vvuyuB+C7T8SsyohRYB9dIeJ8SvklEWAES6+ZpQwXeQ0cXEAe9ZBSNcWIlmHGJvp1MkcTQN525j+G3eFedFMPEFJFENzGNaO3KA2/fa65bpJXsxDGaSCJ7ZIaVrppCwgtzXBtcdYsxvMrssEeVrRwAHuWtjXlpKPLJR3PtERcgmEREAREQBa1fSmRuUG3HtWyilCThJSQKdiOgkUvzlNDJ25W38SAVXKjVPSA5mwywnjHJI34khdURdCPUZrdJkMiOTt0Ekj+ZxCui7DLmHwF1k/wDEG+hish+3DG743XUJ4muHnAHmLqPr6Zobsa0beoDgtqljI1Gk47mHGxQf8LxT/qg/wDFg/pQ4PiR9LFHezTQj4AKyu3nn+az0rAbXF9oW/ljwQKdJofUv+dxSscOsNIYD4Gy+GaraV1ulNRUH/Mmcbn2cq6f5Gz6DfuhbTW2FhsXMl1CMV7sSeUqGjWhkNM8GGnbENmZwHnEDaASTmIvZXBEXOr15Vndk0rBERUGT//Z"/>
          <p:cNvSpPr>
            <a:spLocks noChangeAspect="1" noChangeArrowheads="1"/>
          </p:cNvSpPr>
          <p:nvPr/>
        </p:nvSpPr>
        <p:spPr bwMode="auto">
          <a:xfrm>
            <a:off x="0" y="-623888"/>
            <a:ext cx="1257300" cy="13144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6630" name="AutoShape 6" descr="data:image/jpeg;base64,/9j/4AAQSkZJRgABAQAAAQABAAD/2wCEAAkGBhQSERUTEhQWFRQUFxQYFBcXFxkeFxQaHBgcFxUcICAaHCYeFxwkHBocHy8gIykpLCwsGB4xNTAqNSYrLCkBCQoKDgwOGg8PGjUlHyQuLCwsLDA1LC0pNSwsLC4pKjUpLCkuLCw0KSkqKSkpLS0qNSksKS0pKSwsLCwsLCwsLP/AABEIAIoAhAMBIgACEQEDEQH/xAAcAAEAAgMBAQEAAAAAAAAAAAAABQYDBAcBAgj/xABIEAABAwICBgUHCAgEBwAAAAABAAIDBBEFEgYHITFRcRNBYYGRFCIyQoKhsSMzUmJykrLBJDRDRFPR0vAVY6LCFiVVg5Sz0//EABsBAQACAwEBAAAAAAAAAAAAAAACAwEEBQYH/8QALhEAAgECBQIDCAMBAAAAAAAAAAECAxEEEiExUQVBYYHwFCJxkaGx4fETMlIz/9oADAMBAAIRAxEAPwDqekeMeTU7pGtzyEtZCz+JK8hkTey7iLnqFyuWaVYbJhkzao4jO+rvBLNEb9DUAyFj2gAgNaBmAaRsG63V0Cpd5Ri0MX7OijM7+BmlzRwA8C1gld3jguda4JxNWvYTsjZGzYev0/i5cijBUqKk1/Z/Q6/TsH7ZVlT4i359ue52tFzOmwqtytdFjMmYgEtliY5oJG0X2k7exZDLj0W1ktFVDgW5Ce4FpWs8FPsyiWGnF+l97HSEXM3axMUp/wBawkuA9J8LzYDr2ZXj/UFs0OvGhcbTtnpje3ykd2+LCdncqpYaquxVKlOKu07c9vmdDWOapay2dzW32DMQLnvVH0g1jCQR0+EllTVVAu1zTeOnZuL38COpptxOywdFHU9DKx766plqKt7XXffY1xBta4vYHq2DsVtHBynrLQRp5ldu3rw/R1FFWtW+JunwymfJ6YYY3HiYnuiJ5nJfvVlWpOOWTi+xWERFEBERAEREAREQFa0Ne0+XVklhnqpgCfVjpx0A7vMe72lxjHMQM875Tvle53IE3A7hYdytE2mkcGCx0jXjp3GYVI64flnmTNwcTstwJ7L0zFsMqqZjJamnfHFIA5klrtaD6Ifb5t3YV2sQr2hHsep6HOjhKbq15Wc9Ffhb/BN88EjDjMrdzlI02mErd/xVWgrA4XBDhxC2GygrSvOJ7LJh66vZF6otYbm7yQpT/i6nqBaeOOS/02tJ8bX965ogU1iJrc1KnR8NJ3irPwOpUM1JSh0lLCyJ0ux5bvOXq27htXyNJBmBJ2A3K51LiDi1jWkgMbbmSS5x8TbkAtSuxNzInm+5rvgrfaG2kjRl0eFOEpyfL14/R1rVdXsiwaKaVzWR5qhxc42DQaiQC5O5WWm0qo5DaOqp3ng2aMn3OXIqXStkuj/kUMEjpegDAI3RPu7PdxLWv6Rl9rtrVaKF2EVmWMx0xls0GOSIRy3sL7HNa5x5XSWEzylKV1qz51msdGZO07nA8iF66UDeQOZVCm1X4a791YPsl4/3LXdqhwwn9XPdJJ/UoexR/wBfT8jMXqrxyni+cniZ9uRjfiew+Ch63WThsXp1kHsPz/8ArzKCh1VYa392aftOef8AcpOl0LoY/QpIBzjafxXUlg6fdsZmR8mueleS2khqat/CKI25kncO2ywnGcZq/Qhgw+M+tI7pZhyAs3xA5q2xxhos0AAdQFh4DYvpXRoUo7L5mLs/PultFUCtmY+qqJnROawvLiLnI15sAbNF3HYF4rtTYH5VU10lr2q5Gbj6scY6gi304pWInQKrV1h8lQKh1NGZQ/OTtAc7fdzQcrtu3aN6sT2AgggEEEEHcQd47V6i8w5yluy4pWN6oqCoJcxjqeQ+vAco47W2LD4KkYnqdrormGSKpb1A3ik/NnvXbEVsa81vr8fVzZoYqtQ/5ya+3y2PzPidBUUv6zTzQjZ5zmEx/fbdvdda0GJNd6Lmu7Bv/mv1DZcj1yaORxGmqYomMGaSKUsY1ty8B0ZdYC+1pF/rK6E4TdranfwXXsQ6kadS1m0r7fgo4Kwy4e6plgpGXzVErGbBfK293u5Abe4r4ZNbkug6mtHHSSvxGRtmAGKluN43SyDn6IP2lmKye++337Hd63j408I4L+09PLv9NPMg9NtTzaKmdUsmbIGOjAY6PI7z3tjHnsfYkFwPojcVgrNXWJxstnjljHqySNkaOwNmYCO4hdJ1rvJpYIW/vFZSx92cyfFgW5i82Z4YOs3PfuW/h605U7yPmzWppaC0NRDSNbVFucuJa1pJyMIFm3JPXc2BIF7disN140cF6pt3MBFimq2MF3va0cXOA+KiqrTahj9Orpx2CVrj4NJKAmkUBR6awT/qzZqgbs0cL8ne+QNaPFTccpy3cMvWRcG1uXYlgVrVdHnhrJBukr6tw29V2ge4LxbGpiJwwpj3b5ZJpPvPP8kXLxDX8stSa2LwiItMkEREAWrimFx1ML4Zmh8cgs5p6x+RBsQeogFbSInbVA5RS6jf0j5WpMlGDcR5bSvHUx7hsy8XDafq7x1Onp2xsaxjQ1jQGta0WDQBYAAbhZZEVk6sp7k51J1Hebb+OpQ9PH58RwuHb5sk9Q7gBHHdp+9s71uUMfSyFzgCNpIIuOAG3+9ihsYqOlxmYgm1NTRRbtgdKTK/vyZFNUWJMjbYtffecrS8nuaC48gDuXXorLTivXJQ9z4rNC6SQ5jG5p4xyys/A8BRk+q6jedrqi1728okI95K26nWJQRnLJUZDwdDUNPgYrrRm1u4a39u532YpPzaFesxg+YtT+Gg3MLnH60rz+e1TeH6GUUFjFSwtI68gJ8XXVdGuGlebQQVUx4Mh2/Erdg0srprdDhkjQfWqJWx25ixd7ll5u4LbZaOkFR0dJUP+jDM7vEbiPetahgrXbZ5IYx9CCNzj3vlJHgzvWnrFnyYXVm/7It+8Q381FLUG/quiy4RRj/Kv4uLvzXqk9EKXo6ClZ9GngB59G2/vuvFw6rTnJ+LLETCIiqMhERAEREAXjivVX9PsVNPh9Q9nzjmdHFxzyERstxsXX5AqUI5pKK7goui8nS+UVRv+lVE0jb/AMNrujiHcGm3ZZTgKwYThnRxRwsBIjY1uzbuFllGLUkLv0iojjcPUe7Ke8OsV37cFRZKaQvjGYb+o7vD+96eRx/QZ91v8lCSawMPaNtZB3PB/DdaFRrZwxv7zm7GRyk+9oHvSzBcBw6uHUllR4ta8MptTUtZUH6kOzxubDmpamxSvm3UcdO07nTzZnfciafxBMrBYlStbz/+WOYN8ssLB23ff8lbqWN4Hyjw931WZWjkC5x8Se5U3WYOkkw6Ab5axjuYYNv4gsx3B0unhDGNaNzQAO4WRZEXnW7u5aEREAREQBERAFRNPZumrKSmG6LNVS+zeODld7nH2Cr2VzTBHGrqaiq9WeQti7IIfk2csxDn+0OK3MHC883BGRaMKgysv9Lb3dS25Ghws4AjgRceB2LHUSljbtY59vVZlzd2YgHxCrtRrJoonZJ3S07uE0ErT7mkHnuXUSb2IEy/AKYm5p4T/wBpn9K+4cGgZ6MELeUTAfGyhWaycOO6si78w+LV5JrNw1u+rj7g8/hYVmzBZxut1cOpFSJtcOHg5Y3SzOO4RxOuT7WU+5SmG41V1O1tL5NGfXqT8oeUTbH7zmplfcFjVF0hHS4/hkX8Jk03K9//AJj3K8tGzfft4+CouCjptJZ3dVNTMYOxxDT8C5RbtGT4TB1FERcAtCIiAIiIAiIgK1rCxgwUbmxm01S5tPDvuHynJcW+i27uYHFeYLhDaeJsbR6LWtHYALAKHqZfLsXPXDhjbDg6pkG3nkZs7HX7FaF2MPTyU146lbYWOena9uV7WvbwcAR4G4UfjGHTu8+mn6KQeq9ueGTsc3e0/WYQeN+qs1GmmIUxtVYa6Ro3yUry9p7bWJaPtWWylfYwTNVq9w+Ta6khv9VuX8Nlhi1Z4a03FJH3lxHDcSoVmuan9elq2Hh0YP5hblPrNEvzFBXS8obDxuQOal7wLTh+DQQC0EMcX2GNB8QLrcVehxKvl9Gkip2n1p5s7h7EQIP3gpOmoH75pjIeDWhkY9lpLj7Tndygwbyo2qUdNV4lV7xJUOa0/VYSG+53uVqx7EPJ6Wabd0UUjxzDTl/1WUJqSw/o8MY475C5547XG3usq6ztRk/IytzoCIi4ZYEREAREQBQ2l2kIoqSSc7XAZYm9ckjtkbRxu63cCepTK5hrA0i6LEYDU09SaOlGcSMizMfUOHmG9wCGDdtvmvs2C9+Hp/yVEmYbsif0RwQ0tKxj9sriZJ3dbpXnNITyPm8mhTSrOG6ycPm9GqjaeEl4zy88AHuJVhp6pjx5j2vvuyuB+C7T8SsyohRYB9dIeJ8SvklEWAES6+ZpQwXeQ0cXEAe9ZBSNcWIlmHGJvp1MkcTQN525j+G3eFedFMPEFJFENzGNaO3KA2/fa65bpJXsxDGaSCJ7ZIaVrppCwgtzXBtcdYsxvMrssEeVrRwAHuWtjXlpKPLJR3PtERcgmEREAREQBa1fSmRuUG3HtWyilCThJSQKdiOgkUvzlNDJ25W38SAVXKjVPSA5mwywnjHJI34khdURdCPUZrdJkMiOTt0Ekj+ZxCui7DLmHwF1k/wDEG+hish+3DG743XUJ4muHnAHmLqPr6Zobsa0beoDgtqljI1Gk47mHGxQf8LxT/qg/wDFg/pQ4PiR9LFHezTQj4AKyu3nn+az0rAbXF9oW/ljwQKdJofUv+dxSscOsNIYD4Gy+GaraV1ulNRUH/Mmcbn2cq6f5Gz6DfuhbTW2FhsXMl1CMV7sSeUqGjWhkNM8GGnbENmZwHnEDaASTmIvZXBEXOr15Vndk0rBERUGT//Z"/>
          <p:cNvSpPr>
            <a:spLocks noChangeAspect="1" noChangeArrowheads="1"/>
          </p:cNvSpPr>
          <p:nvPr/>
        </p:nvSpPr>
        <p:spPr bwMode="auto">
          <a:xfrm>
            <a:off x="0" y="-623888"/>
            <a:ext cx="1257300" cy="13144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6632" name="AutoShape 8" descr="data:image/jpeg;base64,/9j/4AAQSkZJRgABAQAAAQABAAD/2wCEAAkGBhQSERUTEhQWFRQUFxQYFBcXFxkeFxQaHBgcFxUcICAaHCYeFxwkHBocHy8gIykpLCwsGB4xNTAqNSYrLCkBCQoKDgwOGg8PGjUlHyQuLCwsLDA1LC0pNSwsLC4pKjUpLCkuLCw0KSkqKSkpLS0qNSksKS0pKSwsLCwsLCwsLP/AABEIAIoAhAMBIgACEQEDEQH/xAAcAAEAAgMBAQEAAAAAAAAAAAAABQYDBAcBAgj/xABIEAABAwICBgUHCAgEBwAAAAABAAIDBBEFEgYHITFRcRNBYYGRFCIyQoKhsSMzUmJykrLBJDRDRFPR0vAVY6LCFiVVg5Sz0//EABsBAQACAwEBAAAAAAAAAAAAAAACAwEEBQYH/8QALhEAAgECBQIDCAMBAAAAAAAAAAECAxEEEiExUQVBYYHwFCJxkaGx4fETMlIz/9oADAMBAAIRAxEAPwDqekeMeTU7pGtzyEtZCz+JK8hkTey7iLnqFyuWaVYbJhkzao4jO+rvBLNEb9DUAyFj2gAgNaBmAaRsG63V0Cpd5Ri0MX7OijM7+BmlzRwA8C1gld3jguda4JxNWvYTsjZGzYev0/i5cijBUqKk1/Z/Q6/TsH7ZVlT4i359ue52tFzOmwqtytdFjMmYgEtliY5oJG0X2k7exZDLj0W1ktFVDgW5Ce4FpWs8FPsyiWGnF+l97HSEXM3axMUp/wBawkuA9J8LzYDr2ZXj/UFs0OvGhcbTtnpje3ykd2+LCdncqpYaquxVKlOKu07c9vmdDWOapay2dzW32DMQLnvVH0g1jCQR0+EllTVVAu1zTeOnZuL38COpptxOywdFHU9DKx766plqKt7XXffY1xBta4vYHq2DsVtHBynrLQRp5ldu3rw/R1FFWtW+JunwymfJ6YYY3HiYnuiJ5nJfvVlWpOOWTi+xWERFEBERAEREAREQFa0Ne0+XVklhnqpgCfVjpx0A7vMe72lxjHMQM875Tvle53IE3A7hYdytE2mkcGCx0jXjp3GYVI64flnmTNwcTstwJ7L0zFsMqqZjJamnfHFIA5klrtaD6Ifb5t3YV2sQr2hHsep6HOjhKbq15Wc9Ffhb/BN88EjDjMrdzlI02mErd/xVWgrA4XBDhxC2GygrSvOJ7LJh66vZF6otYbm7yQpT/i6nqBaeOOS/02tJ8bX965ogU1iJrc1KnR8NJ3irPwOpUM1JSh0lLCyJ0ux5bvOXq27htXyNJBmBJ2A3K51LiDi1jWkgMbbmSS5x8TbkAtSuxNzInm+5rvgrfaG2kjRl0eFOEpyfL14/R1rVdXsiwaKaVzWR5qhxc42DQaiQC5O5WWm0qo5DaOqp3ng2aMn3OXIqXStkuj/kUMEjpegDAI3RPu7PdxLWv6Rl9rtrVaKF2EVmWMx0xls0GOSIRy3sL7HNa5x5XSWEzylKV1qz51msdGZO07nA8iF66UDeQOZVCm1X4a791YPsl4/3LXdqhwwn9XPdJJ/UoexR/wBfT8jMXqrxyni+cniZ9uRjfiew+Ch63WThsXp1kHsPz/8ArzKCh1VYa392aftOef8AcpOl0LoY/QpIBzjafxXUlg6fdsZmR8mueleS2khqat/CKI25kncO2ywnGcZq/Qhgw+M+tI7pZhyAs3xA5q2xxhos0AAdQFh4DYvpXRoUo7L5mLs/PultFUCtmY+qqJnROawvLiLnI15sAbNF3HYF4rtTYH5VU10lr2q5Gbj6scY6gi304pWInQKrV1h8lQKh1NGZQ/OTtAc7fdzQcrtu3aN6sT2AgggEEEEHcQd47V6i8w5yluy4pWN6oqCoJcxjqeQ+vAco47W2LD4KkYnqdrormGSKpb1A3ik/NnvXbEVsa81vr8fVzZoYqtQ/5ya+3y2PzPidBUUv6zTzQjZ5zmEx/fbdvdda0GJNd6Lmu7Bv/mv1DZcj1yaORxGmqYomMGaSKUsY1ty8B0ZdYC+1pF/rK6E4TdranfwXXsQ6kadS1m0r7fgo4Kwy4e6plgpGXzVErGbBfK293u5Abe4r4ZNbkug6mtHHSSvxGRtmAGKluN43SyDn6IP2lmKye++337Hd63j408I4L+09PLv9NPMg9NtTzaKmdUsmbIGOjAY6PI7z3tjHnsfYkFwPojcVgrNXWJxstnjljHqySNkaOwNmYCO4hdJ1rvJpYIW/vFZSx92cyfFgW5i82Z4YOs3PfuW/h605U7yPmzWppaC0NRDSNbVFucuJa1pJyMIFm3JPXc2BIF7disN140cF6pt3MBFimq2MF3va0cXOA+KiqrTahj9Orpx2CVrj4NJKAmkUBR6awT/qzZqgbs0cL8ne+QNaPFTccpy3cMvWRcG1uXYlgVrVdHnhrJBukr6tw29V2ge4LxbGpiJwwpj3b5ZJpPvPP8kXLxDX8stSa2LwiItMkEREAWrimFx1ML4Zmh8cgs5p6x+RBsQeogFbSInbVA5RS6jf0j5WpMlGDcR5bSvHUx7hsy8XDafq7x1Onp2xsaxjQ1jQGta0WDQBYAAbhZZEVk6sp7k51J1Hebb+OpQ9PH58RwuHb5sk9Q7gBHHdp+9s71uUMfSyFzgCNpIIuOAG3+9ihsYqOlxmYgm1NTRRbtgdKTK/vyZFNUWJMjbYtffecrS8nuaC48gDuXXorLTivXJQ9z4rNC6SQ5jG5p4xyys/A8BRk+q6jedrqi1728okI95K26nWJQRnLJUZDwdDUNPgYrrRm1u4a39u532YpPzaFesxg+YtT+Gg3MLnH60rz+e1TeH6GUUFjFSwtI68gJ8XXVdGuGlebQQVUx4Mh2/Erdg0srprdDhkjQfWqJWx25ixd7ll5u4LbZaOkFR0dJUP+jDM7vEbiPetahgrXbZ5IYx9CCNzj3vlJHgzvWnrFnyYXVm/7It+8Q381FLUG/quiy4RRj/Kv4uLvzXqk9EKXo6ClZ9GngB59G2/vuvFw6rTnJ+LLETCIiqMhERAEREAXjivVX9PsVNPh9Q9nzjmdHFxzyERstxsXX5AqUI5pKK7goui8nS+UVRv+lVE0jb/AMNrujiHcGm3ZZTgKwYThnRxRwsBIjY1uzbuFllGLUkLv0iojjcPUe7Ke8OsV37cFRZKaQvjGYb+o7vD+96eRx/QZ91v8lCSawMPaNtZB3PB/DdaFRrZwxv7zm7GRyk+9oHvSzBcBw6uHUllR4ta8MptTUtZUH6kOzxubDmpamxSvm3UcdO07nTzZnfciafxBMrBYlStbz/+WOYN8ssLB23ff8lbqWN4Hyjw931WZWjkC5x8Se5U3WYOkkw6Ab5axjuYYNv4gsx3B0unhDGNaNzQAO4WRZEXnW7u5aEREAREQBERAFRNPZumrKSmG6LNVS+zeODld7nH2Cr2VzTBHGrqaiq9WeQti7IIfk2csxDn+0OK3MHC883BGRaMKgysv9Lb3dS25Ghws4AjgRceB2LHUSljbtY59vVZlzd2YgHxCrtRrJoonZJ3S07uE0ErT7mkHnuXUSb2IEy/AKYm5p4T/wBpn9K+4cGgZ6MELeUTAfGyhWaycOO6si78w+LV5JrNw1u+rj7g8/hYVmzBZxut1cOpFSJtcOHg5Y3SzOO4RxOuT7WU+5SmG41V1O1tL5NGfXqT8oeUTbH7zmplfcFjVF0hHS4/hkX8Jk03K9//AJj3K8tGzfft4+CouCjptJZ3dVNTMYOxxDT8C5RbtGT4TB1FERcAtCIiAIiIAiIgK1rCxgwUbmxm01S5tPDvuHynJcW+i27uYHFeYLhDaeJsbR6LWtHYALAKHqZfLsXPXDhjbDg6pkG3nkZs7HX7FaF2MPTyU146lbYWOena9uV7WvbwcAR4G4UfjGHTu8+mn6KQeq9ueGTsc3e0/WYQeN+qs1GmmIUxtVYa6Ro3yUry9p7bWJaPtWWylfYwTNVq9w+Ta6khv9VuX8Nlhi1Z4a03FJH3lxHDcSoVmuan9elq2Hh0YP5hblPrNEvzFBXS8obDxuQOal7wLTh+DQQC0EMcX2GNB8QLrcVehxKvl9Gkip2n1p5s7h7EQIP3gpOmoH75pjIeDWhkY9lpLj7Tndygwbyo2qUdNV4lV7xJUOa0/VYSG+53uVqx7EPJ6Wabd0UUjxzDTl/1WUJqSw/o8MY475C5547XG3usq6ztRk/IytzoCIi4ZYEREAREQBQ2l2kIoqSSc7XAZYm9ckjtkbRxu63cCepTK5hrA0i6LEYDU09SaOlGcSMizMfUOHmG9wCGDdtvmvs2C9+Hp/yVEmYbsif0RwQ0tKxj9sriZJ3dbpXnNITyPm8mhTSrOG6ycPm9GqjaeEl4zy88AHuJVhp6pjx5j2vvuyuB+C7T8SsyohRYB9dIeJ8SvklEWAES6+ZpQwXeQ0cXEAe9ZBSNcWIlmHGJvp1MkcTQN525j+G3eFedFMPEFJFENzGNaO3KA2/fa65bpJXsxDGaSCJ7ZIaVrppCwgtzXBtcdYsxvMrssEeVrRwAHuWtjXlpKPLJR3PtERcgmEREAREQBa1fSmRuUG3HtWyilCThJSQKdiOgkUvzlNDJ25W38SAVXKjVPSA5mwywnjHJI34khdURdCPUZrdJkMiOTt0Ekj+ZxCui7DLmHwF1k/wDEG+hish+3DG743XUJ4muHnAHmLqPr6Zobsa0beoDgtqljI1Gk47mHGxQf8LxT/qg/wDFg/pQ4PiR9LFHezTQj4AKyu3nn+az0rAbXF9oW/ljwQKdJofUv+dxSscOsNIYD4Gy+GaraV1ulNRUH/Mmcbn2cq6f5Gz6DfuhbTW2FhsXMl1CMV7sSeUqGjWhkNM8GGnbENmZwHnEDaASTmIvZXBEXOr15Vndk0rBERUGT//Z"/>
          <p:cNvSpPr>
            <a:spLocks noChangeAspect="1" noChangeArrowheads="1"/>
          </p:cNvSpPr>
          <p:nvPr/>
        </p:nvSpPr>
        <p:spPr bwMode="auto">
          <a:xfrm>
            <a:off x="0" y="-623888"/>
            <a:ext cx="1257300" cy="13144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26634" name="Picture 10" descr="http://www.przedszkole.kei.pl/obrazki/plan_pracy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4929198"/>
            <a:ext cx="1581150" cy="1647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C00000"/>
                </a:solidFill>
              </a:rPr>
              <a:t>Plan pracy w roku szkolnym 2013/14</a:t>
            </a:r>
            <a:br>
              <a:rPr lang="pl-PL" b="1" dirty="0" smtClean="0">
                <a:solidFill>
                  <a:srgbClr val="C00000"/>
                </a:solidFill>
              </a:rPr>
            </a:br>
            <a:r>
              <a:rPr lang="pl-PL" b="1" dirty="0" smtClean="0">
                <a:solidFill>
                  <a:srgbClr val="C00000"/>
                </a:solidFill>
              </a:rPr>
              <a:t>informacje dodatkowe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571612"/>
            <a:ext cx="8501122" cy="4525963"/>
          </a:xfrm>
          <a:solidFill>
            <a:srgbClr val="C0EC34"/>
          </a:solidFill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l-PL" b="1" dirty="0" smtClean="0"/>
              <a:t>Plan pracy zawiera:</a:t>
            </a:r>
            <a:endParaRPr lang="pl-PL" dirty="0"/>
          </a:p>
          <a:p>
            <a:pPr>
              <a:buNone/>
            </a:pPr>
            <a:r>
              <a:rPr lang="pl-PL" b="1" dirty="0" smtClean="0"/>
              <a:t>Cele do zrealizowania </a:t>
            </a:r>
            <a:r>
              <a:rPr lang="pl-PL" dirty="0" smtClean="0"/>
              <a:t>:</a:t>
            </a:r>
            <a:r>
              <a:rPr lang="pl-PL" b="1" dirty="0" smtClean="0"/>
              <a:t> </a:t>
            </a:r>
          </a:p>
          <a:p>
            <a:pPr algn="just">
              <a:buNone/>
            </a:pPr>
            <a:r>
              <a:rPr lang="pl-PL" dirty="0" smtClean="0"/>
              <a:t>1. Stwarzanie warunków do rozwijania uzdolnień uczniów. </a:t>
            </a:r>
            <a:endParaRPr lang="pl-PL" b="1" dirty="0" smtClean="0"/>
          </a:p>
          <a:p>
            <a:pPr algn="just">
              <a:buNone/>
            </a:pPr>
            <a:r>
              <a:rPr lang="pl-PL" dirty="0" smtClean="0"/>
              <a:t>2. Przygotowanie uczniów do sprawdzianu szóstoklasistów</a:t>
            </a:r>
          </a:p>
          <a:p>
            <a:pPr algn="just">
              <a:buNone/>
            </a:pPr>
            <a:r>
              <a:rPr lang="pl-PL" dirty="0" smtClean="0"/>
              <a:t>    i do dalszych etapów edukacyjnych.</a:t>
            </a:r>
            <a:endParaRPr lang="pl-PL" b="1" dirty="0" smtClean="0"/>
          </a:p>
          <a:p>
            <a:pPr algn="just">
              <a:buNone/>
            </a:pPr>
            <a:r>
              <a:rPr lang="pl-PL" dirty="0" smtClean="0"/>
              <a:t>3. Działania szkoły na rzecz zdrowia i bezpieczeństwa uczniów.</a:t>
            </a:r>
            <a:endParaRPr lang="pl-PL" b="1" dirty="0" smtClean="0"/>
          </a:p>
          <a:p>
            <a:pPr algn="just">
              <a:buNone/>
            </a:pPr>
            <a:r>
              <a:rPr lang="pl-PL" dirty="0" smtClean="0"/>
              <a:t>4. Przestrzeganie zasad, wartości, norm i reguł przyjętych w szkole.</a:t>
            </a:r>
            <a:endParaRPr lang="pl-PL" b="1" dirty="0" smtClean="0"/>
          </a:p>
          <a:p>
            <a:pPr algn="just">
              <a:buNone/>
            </a:pPr>
            <a:r>
              <a:rPr lang="pl-PL" dirty="0" smtClean="0"/>
              <a:t>5. Kształcenie u uczniów poczucia odpowiedzialności za uzyskane oceny.</a:t>
            </a:r>
            <a:endParaRPr lang="pl-PL" b="1" dirty="0" smtClean="0"/>
          </a:p>
          <a:p>
            <a:pPr algn="just">
              <a:buNone/>
            </a:pPr>
            <a:r>
              <a:rPr lang="pl-PL" dirty="0" smtClean="0"/>
              <a:t>6. Zapewnienie pomocy psychologiczno-pedagogicznej.</a:t>
            </a:r>
          </a:p>
          <a:p>
            <a:pPr>
              <a:buNone/>
            </a:pPr>
            <a:r>
              <a:rPr lang="pl-PL" dirty="0" smtClean="0"/>
              <a:t>7. Objecie opieką świetlicy wszystkie dzieci potrzebujące ( oczekujących na zajęcia szkolne, przebywających na przerwie śródlekcyjnej,  czy oczekujących na dowóz).</a:t>
            </a:r>
          </a:p>
          <a:p>
            <a:pPr>
              <a:buNone/>
            </a:pPr>
            <a:r>
              <a:rPr lang="pl-PL" b="1" dirty="0" smtClean="0"/>
              <a:t>Główne zadania dydaktyczne i wychowawczo-opiekuńcze na rok szkolny 2013/2014:</a:t>
            </a:r>
          </a:p>
          <a:p>
            <a:pPr>
              <a:buNone/>
            </a:pPr>
            <a:r>
              <a:rPr lang="pl-PL" dirty="0" smtClean="0"/>
              <a:t>1.      Prawidłowe wdrażanie nowej podstawy programowej.</a:t>
            </a:r>
            <a:endParaRPr lang="pl-PL" b="1" dirty="0" smtClean="0"/>
          </a:p>
          <a:p>
            <a:pPr>
              <a:buNone/>
            </a:pPr>
            <a:r>
              <a:rPr lang="pl-PL" dirty="0" smtClean="0"/>
              <a:t>2.      Organizacja zajęć rewalidacyjnych i wyrównawczych dla uczniów  z orzeczeniem PPP.</a:t>
            </a:r>
            <a:endParaRPr lang="pl-PL" b="1" dirty="0" smtClean="0"/>
          </a:p>
          <a:p>
            <a:pPr>
              <a:buNone/>
            </a:pPr>
            <a:r>
              <a:rPr lang="pl-PL" dirty="0" smtClean="0"/>
              <a:t>3.</a:t>
            </a:r>
            <a:r>
              <a:rPr lang="pl-PL" b="1" dirty="0" smtClean="0"/>
              <a:t>      </a:t>
            </a:r>
            <a:r>
              <a:rPr lang="pl-PL" dirty="0" smtClean="0"/>
              <a:t>Wspieranie rozwoju dziecka młodszego w związku z obniżeniem wieku </a:t>
            </a:r>
          </a:p>
          <a:p>
            <a:pPr>
              <a:buNone/>
            </a:pPr>
            <a:r>
              <a:rPr lang="pl-PL" dirty="0" smtClean="0"/>
              <a:t>          realizacji obowiązku szkolnego</a:t>
            </a:r>
            <a:r>
              <a:rPr lang="pl-PL" b="1" dirty="0" smtClean="0"/>
              <a:t>.</a:t>
            </a:r>
            <a:endParaRPr lang="pl-PL" dirty="0" smtClean="0"/>
          </a:p>
          <a:p>
            <a:pPr>
              <a:buNone/>
            </a:pPr>
            <a:endParaRPr lang="pl-PL" b="1" dirty="0" smtClean="0"/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endParaRPr lang="pl-PL" b="1" dirty="0"/>
          </a:p>
        </p:txBody>
      </p:sp>
      <p:pic>
        <p:nvPicPr>
          <p:cNvPr id="27650" name="Picture 2" descr="http://t2.gstatic.com/images?q=tbn:ANd9GcRMa7OUfVcW7QkAn6Hwdlwv2NjljaIGsHru6h7V0Iokb7tnI1W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284" y="928670"/>
            <a:ext cx="2071716" cy="14348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 smtClean="0"/>
              <a:t>Koncepcja Pracy  Szkoły Podstawowej                           w Dobrzycy na rok szkolny 2013/14</a:t>
            </a:r>
            <a:endParaRPr lang="pl-PL" sz="32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28596" y="1500174"/>
          <a:ext cx="8258204" cy="5018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9102"/>
                <a:gridCol w="4129102"/>
              </a:tblGrid>
              <a:tr h="904608">
                <a:tc>
                  <a:txBody>
                    <a:bodyPr/>
                    <a:lstStyle/>
                    <a:p>
                      <a:r>
                        <a:rPr lang="pl-PL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Wymagania z załącznika rozporządzenia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Zadania</a:t>
                      </a:r>
                      <a:endParaRPr lang="pl-PL" dirty="0"/>
                    </a:p>
                  </a:txBody>
                  <a:tcPr/>
                </a:tc>
              </a:tr>
              <a:tr h="1886665">
                <a:tc rowSpan="3">
                  <a:txBody>
                    <a:bodyPr/>
                    <a:lstStyle/>
                    <a:p>
                      <a:r>
                        <a:rPr lang="pl-P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Szkoła realizuje koncepcję pracy ukierunkowaną na rozwój uczniów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Arial"/>
                          <a:ea typeface="Calibri"/>
                          <a:cs typeface="Times New Roman"/>
                        </a:rPr>
                        <a:t>Szkoła działa zgodnie z przyjętą przez radę pedagogiczną własną koncepcją pracy, uwzględniającą potrzeby rozwojowe uczniów, specyfikę pracy szkoły oraz zidentyfikowane oczekiwania środowiska lokalnego</a:t>
                      </a:r>
                      <a:endParaRPr lang="pl-PL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95" marR="36195" marT="36195" marB="36195"/>
                </a:tc>
              </a:tr>
              <a:tr h="103162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Arial"/>
                          <a:ea typeface="Calibri"/>
                          <a:cs typeface="Times New Roman"/>
                        </a:rPr>
                        <a:t>Koncepcja pracy szkoły jest znana uczniom i rodzicom oraz przez nich akceptowana</a:t>
                      </a:r>
                      <a:endParaRPr lang="pl-PL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95" marR="36195" marT="36195" marB="36195"/>
                </a:tc>
              </a:tr>
              <a:tr h="1195144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Arial"/>
                          <a:ea typeface="Calibri"/>
                          <a:cs typeface="Times New Roman"/>
                        </a:rPr>
                        <a:t>Koncepcja pracy szkoły jest przygotowywana, modyfikowana </a:t>
                      </a:r>
                      <a:r>
                        <a:rPr lang="pl-PL" sz="1600" dirty="0" smtClean="0">
                          <a:latin typeface="Arial"/>
                          <a:ea typeface="Calibri"/>
                          <a:cs typeface="Times New Roman"/>
                        </a:rPr>
                        <a:t>                              i </a:t>
                      </a:r>
                      <a:r>
                        <a:rPr lang="pl-PL" sz="1600" dirty="0">
                          <a:latin typeface="Arial"/>
                          <a:ea typeface="Calibri"/>
                          <a:cs typeface="Times New Roman"/>
                        </a:rPr>
                        <a:t>realizowana we współpracy z uczniami                    i rodzicami</a:t>
                      </a:r>
                      <a:endParaRPr lang="pl-PL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95" marR="36195" marT="36195" marB="36195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pl-PL" sz="2400" dirty="0" smtClean="0"/>
              <a:t>Koncepcja Pracy Szkoły Podstawowej w Dobrzycy – cd.</a:t>
            </a: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214282" y="1071546"/>
          <a:ext cx="8372476" cy="5540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4"/>
                <a:gridCol w="6015022"/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Wymagania                                z załącznika rozporządzenia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Osiągnięcia/ zadania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 rowSpan="11">
                  <a:txBody>
                    <a:bodyPr/>
                    <a:lstStyle/>
                    <a:p>
                      <a:r>
                        <a:rPr lang="pl-P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Procesy edukacyjne są zorganizowane              w sposób sprzyjający uczeniu się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Arial"/>
                          <a:ea typeface="Times New Roman"/>
                          <a:cs typeface="Times New Roman"/>
                        </a:rPr>
                        <a:t>Planowanie procesów edukacyjnych w szkole służy rozwojowi uczniów</a:t>
                      </a:r>
                      <a:endParaRPr lang="pl-PL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95" marR="36195" marT="36195" marB="3619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Arial"/>
                          <a:ea typeface="Times New Roman"/>
                          <a:cs typeface="Times New Roman"/>
                        </a:rPr>
                        <a:t>Uczniowie znają stawiane przed nimi cele uczenia się  </a:t>
                      </a:r>
                      <a:r>
                        <a:rPr lang="pl-PL" sz="1200" dirty="0" smtClean="0">
                          <a:latin typeface="Arial"/>
                          <a:ea typeface="Times New Roman"/>
                          <a:cs typeface="Times New Roman"/>
                        </a:rPr>
                        <a:t>i formułowane </a:t>
                      </a:r>
                      <a:r>
                        <a:rPr lang="pl-PL" sz="1200" dirty="0">
                          <a:latin typeface="Arial"/>
                          <a:ea typeface="Times New Roman"/>
                          <a:cs typeface="Times New Roman"/>
                        </a:rPr>
                        <a:t>wobec nich oczekiwania</a:t>
                      </a:r>
                      <a:endParaRPr lang="pl-PL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95" marR="36195" marT="36195" marB="3619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Arial"/>
                          <a:ea typeface="Times New Roman"/>
                          <a:cs typeface="Times New Roman"/>
                        </a:rPr>
                        <a:t>Informowanie ucznia o jego postępach w nauce oraz ocenianie pomagają uczniom uczyć się i planować ich indywidualny rozwój</a:t>
                      </a:r>
                      <a:endParaRPr lang="pl-PL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95" marR="36195" marT="36195" marB="3619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Arial"/>
                          <a:ea typeface="Times New Roman"/>
                          <a:cs typeface="Times New Roman"/>
                        </a:rPr>
                        <a:t>Nauczyciele kształtują u uczniów umiejętność uczenia się</a:t>
                      </a:r>
                      <a:endParaRPr lang="pl-PL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95" marR="36195" marT="36195" marB="3619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Arial"/>
                          <a:ea typeface="Times New Roman"/>
                          <a:cs typeface="Times New Roman"/>
                        </a:rPr>
                        <a:t>Nauczyciele i uczniowie tworzą atmosferę sprzyjającą uczeniu się</a:t>
                      </a:r>
                      <a:endParaRPr lang="pl-PL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95" marR="36195" marT="36195" marB="3619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Arial"/>
                          <a:ea typeface="Times New Roman"/>
                          <a:cs typeface="Times New Roman"/>
                        </a:rPr>
                        <a:t>Nauczyciele motywują uczniów do aktywnego uczenia się i wspierają ich w trudnych sytuacjach</a:t>
                      </a:r>
                      <a:endParaRPr lang="pl-PL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95" marR="36195" marT="36195" marB="3619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Arial"/>
                          <a:ea typeface="Times New Roman"/>
                          <a:cs typeface="Times New Roman"/>
                        </a:rPr>
                        <a:t>Nauczyciele stosują różne metody pracy dostosowane  do potrzeb ucznia, </a:t>
                      </a:r>
                      <a:r>
                        <a:rPr lang="pl-PL" sz="1200" dirty="0" smtClean="0">
                          <a:latin typeface="Arial"/>
                          <a:ea typeface="Times New Roman"/>
                          <a:cs typeface="Times New Roman"/>
                        </a:rPr>
                        <a:t>grupy                  </a:t>
                      </a:r>
                      <a:r>
                        <a:rPr lang="pl-PL" sz="1200" dirty="0">
                          <a:latin typeface="Arial"/>
                          <a:ea typeface="Times New Roman"/>
                          <a:cs typeface="Times New Roman"/>
                        </a:rPr>
                        <a:t>i oddziału</a:t>
                      </a:r>
                      <a:endParaRPr lang="pl-PL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95" marR="36195" marT="36195" marB="3619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Arial"/>
                          <a:ea typeface="Times New Roman"/>
                          <a:cs typeface="Times New Roman"/>
                        </a:rPr>
                        <a:t>Organizacja procesów edukacyjnych umożliwia uczniom powiązanie różnych dziedzin wiedzy i jej wykorzystanie. Taka organizacja procesów edukacyjnych pomaga uczniom zrozumieć świat oraz lepiej funkcjonować   </a:t>
                      </a:r>
                      <a:r>
                        <a:rPr lang="pl-PL" sz="1200" dirty="0" smtClean="0">
                          <a:latin typeface="Arial"/>
                          <a:ea typeface="Times New Roman"/>
                          <a:cs typeface="Times New Roman"/>
                        </a:rPr>
                        <a:t>w </a:t>
                      </a:r>
                      <a:r>
                        <a:rPr lang="pl-PL" sz="1200" dirty="0">
                          <a:latin typeface="Arial"/>
                          <a:ea typeface="Times New Roman"/>
                          <a:cs typeface="Times New Roman"/>
                        </a:rPr>
                        <a:t>społeczności lokalnej</a:t>
                      </a:r>
                      <a:endParaRPr lang="pl-PL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95" marR="36195" marT="36195" marB="3619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955" indent="-95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Arial"/>
                          <a:ea typeface="Times New Roman"/>
                          <a:cs typeface="Times New Roman"/>
                        </a:rPr>
                        <a:t>Uczniowie mają wpływ na sposób organizowania  </a:t>
                      </a:r>
                      <a:r>
                        <a:rPr lang="pl-PL" sz="1200" dirty="0" smtClean="0">
                          <a:latin typeface="Arial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pl-PL" sz="1200" dirty="0">
                          <a:latin typeface="Arial"/>
                          <a:ea typeface="Times New Roman"/>
                          <a:cs typeface="Times New Roman"/>
                        </a:rPr>
                        <a:t>przebieg procesu uczenia się. Czują się odpowiedzialni za własny rozwój</a:t>
                      </a:r>
                      <a:endParaRPr lang="pl-PL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95" marR="36195" marT="36195" marB="3619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955" indent="-95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Arial"/>
                          <a:ea typeface="Times New Roman"/>
                          <a:cs typeface="Times New Roman"/>
                        </a:rPr>
                        <a:t>Uczniowie uczą się od siebie nawzajem</a:t>
                      </a:r>
                      <a:endParaRPr lang="pl-PL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95" marR="36195" marT="36195" marB="3619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955" indent="-95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Arial"/>
                          <a:ea typeface="Times New Roman"/>
                          <a:cs typeface="Times New Roman"/>
                        </a:rPr>
                        <a:t>W szkole stosuje się nowatorskie rozwiązania służące rozwojowi uczniów</a:t>
                      </a:r>
                      <a:endParaRPr lang="pl-PL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95" marR="36195" marT="36195" marB="36195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pl-PL" sz="2400" dirty="0" smtClean="0"/>
              <a:t>Koncepcja Pracy Szkoły Podstawowej w Dobrzycy – cd.</a:t>
            </a:r>
            <a:endParaRPr lang="pl-PL" sz="24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500034" y="928670"/>
          <a:ext cx="8229600" cy="5513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1726"/>
                <a:gridCol w="5757874"/>
              </a:tblGrid>
              <a:tr h="10001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Wymagania                              z załącznika rozporządzenia</a:t>
                      </a:r>
                      <a:endParaRPr lang="pl-PL" sz="1800" dirty="0" smtClean="0"/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Zadania</a:t>
                      </a:r>
                      <a:endParaRPr lang="pl-PL" dirty="0" smtClean="0"/>
                    </a:p>
                    <a:p>
                      <a:endParaRPr lang="pl-PL" dirty="0"/>
                    </a:p>
                  </a:txBody>
                  <a:tcPr/>
                </a:tc>
              </a:tr>
              <a:tr h="635368">
                <a:tc rowSpan="5">
                  <a:txBody>
                    <a:bodyPr/>
                    <a:lstStyle/>
                    <a:p>
                      <a:r>
                        <a:rPr lang="pl-PL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Uczniowie nabywają wiadomości                            i umiejętności określone                                         w podstawie programowej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/>
                          <a:ea typeface="Calibri"/>
                          <a:cs typeface="Times New Roman"/>
                        </a:rPr>
                        <a:t>W szkole realizuje się podstawę programową </a:t>
                      </a:r>
                      <a:r>
                        <a:rPr lang="pl-PL" sz="1400" dirty="0" smtClean="0">
                          <a:latin typeface="Arial"/>
                          <a:ea typeface="Calibri"/>
                          <a:cs typeface="Times New Roman"/>
                        </a:rPr>
                        <a:t>z </a:t>
                      </a:r>
                      <a:r>
                        <a:rPr lang="pl-PL" sz="1400" dirty="0">
                          <a:latin typeface="Arial"/>
                          <a:ea typeface="Calibri"/>
                          <a:cs typeface="Times New Roman"/>
                        </a:rPr>
                        <a:t>uwzględnieniem osiągnięć uczniów z poprzedniego etapu edukacyjnego</a:t>
                      </a:r>
                      <a:endParaRPr lang="pl-PL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95" marR="36195" marT="36195" marB="36195" anchor="ctr"/>
                </a:tc>
              </a:tr>
              <a:tr h="635368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/>
                          <a:ea typeface="Calibri"/>
                          <a:cs typeface="Times New Roman"/>
                        </a:rPr>
                        <a:t>Podstawa programowa jest realizowana  </a:t>
                      </a:r>
                      <a:r>
                        <a:rPr lang="pl-PL" sz="1400" dirty="0" smtClean="0">
                          <a:latin typeface="Arial"/>
                          <a:ea typeface="Calibri"/>
                          <a:cs typeface="Times New Roman"/>
                        </a:rPr>
                        <a:t>z </a:t>
                      </a:r>
                      <a:r>
                        <a:rPr lang="pl-PL" sz="1400" dirty="0">
                          <a:latin typeface="Arial"/>
                          <a:ea typeface="Calibri"/>
                          <a:cs typeface="Times New Roman"/>
                        </a:rPr>
                        <a:t>wykorzystaniem zalecanych warunków i sposobów jej realizacji</a:t>
                      </a:r>
                      <a:endParaRPr lang="pl-PL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95" marR="36195" marT="36195" marB="36195"/>
                </a:tc>
              </a:tr>
              <a:tr h="92234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/>
                          <a:ea typeface="Calibri"/>
                          <a:cs typeface="Times New Roman"/>
                        </a:rPr>
                        <a:t>W szkole monitoruje się i analizuje osiągnięcia każdego ucznia</a:t>
                      </a:r>
                      <a:r>
                        <a:rPr lang="pl-PL" sz="1400" dirty="0" smtClean="0">
                          <a:latin typeface="Arial"/>
                          <a:ea typeface="Calibri"/>
                          <a:cs typeface="Times New Roman"/>
                        </a:rPr>
                        <a:t>,               </a:t>
                      </a:r>
                      <a:r>
                        <a:rPr lang="pl-PL" sz="1400" dirty="0">
                          <a:latin typeface="Arial"/>
                          <a:ea typeface="Calibri"/>
                          <a:cs typeface="Times New Roman"/>
                        </a:rPr>
                        <a:t>z uwzględnieniem jego możliwości rozwojowych, formułuje się </a:t>
                      </a:r>
                      <a:r>
                        <a:rPr lang="pl-PL" sz="1400" dirty="0" smtClean="0">
                          <a:latin typeface="Arial"/>
                          <a:ea typeface="Calibri"/>
                          <a:cs typeface="Times New Roman"/>
                        </a:rPr>
                        <a:t>                i </a:t>
                      </a:r>
                      <a:r>
                        <a:rPr lang="pl-PL" sz="1400" dirty="0">
                          <a:latin typeface="Arial"/>
                          <a:ea typeface="Calibri"/>
                          <a:cs typeface="Times New Roman"/>
                        </a:rPr>
                        <a:t>wdraża wnioski z tych analiz</a:t>
                      </a:r>
                      <a:endParaRPr lang="pl-PL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95" marR="36195" marT="36195" marB="36195"/>
                </a:tc>
              </a:tr>
              <a:tr h="92234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Arial"/>
                          <a:ea typeface="Calibri"/>
                          <a:cs typeface="Times New Roman"/>
                        </a:rPr>
                        <a:t>Wdrażane wnioski z monitorowania i analizowania osiągnięć uczniów przyczyniają się do wzrostu efektów uczenia się </a:t>
                      </a:r>
                      <a:r>
                        <a:rPr lang="pl-PL" sz="1400" dirty="0" smtClean="0">
                          <a:latin typeface="Arial"/>
                          <a:ea typeface="Calibri"/>
                          <a:cs typeface="Times New Roman"/>
                        </a:rPr>
                        <a:t>                               i </a:t>
                      </a:r>
                      <a:r>
                        <a:rPr lang="pl-PL" sz="1400" dirty="0">
                          <a:latin typeface="Arial"/>
                          <a:ea typeface="Calibri"/>
                          <a:cs typeface="Times New Roman"/>
                        </a:rPr>
                        <a:t>osiągania różnorodnych sukcesów edukacyjnych uczniów</a:t>
                      </a:r>
                      <a:endParaRPr lang="pl-PL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95" marR="36195" marT="36195" marB="36195"/>
                </a:tc>
              </a:tr>
              <a:tr h="1209315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latin typeface="Arial"/>
                          <a:ea typeface="Calibri"/>
                          <a:cs typeface="Times New Roman"/>
                        </a:rPr>
                        <a:t>         Wyniki </a:t>
                      </a:r>
                      <a:r>
                        <a:rPr lang="pl-PL" sz="1400" dirty="0">
                          <a:latin typeface="Arial"/>
                          <a:ea typeface="Calibri"/>
                          <a:cs typeface="Times New Roman"/>
                        </a:rPr>
                        <a:t>analizy osiągnięć uczniów, w tym uczniów, którzy </a:t>
                      </a:r>
                      <a:r>
                        <a:rPr lang="pl-PL" sz="1400" dirty="0" smtClean="0">
                          <a:latin typeface="Arial"/>
                          <a:ea typeface="Calibri"/>
                          <a:cs typeface="Times New Roman"/>
                        </a:rPr>
                        <a:t>ukończyli</a:t>
                      </a:r>
                    </a:p>
                    <a:p>
                      <a:pPr marL="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latin typeface="Arial"/>
                          <a:ea typeface="Calibri"/>
                          <a:cs typeface="Times New Roman"/>
                        </a:rPr>
                        <a:t>         dany </a:t>
                      </a:r>
                      <a:r>
                        <a:rPr lang="pl-PL" sz="1400" dirty="0">
                          <a:latin typeface="Arial"/>
                          <a:ea typeface="Calibri"/>
                          <a:cs typeface="Times New Roman"/>
                        </a:rPr>
                        <a:t>etap edukacyjny, potwierdzają skuteczność </a:t>
                      </a:r>
                      <a:r>
                        <a:rPr lang="pl-PL" sz="1400" dirty="0" smtClean="0">
                          <a:latin typeface="Arial"/>
                          <a:ea typeface="Calibri"/>
                          <a:cs typeface="Times New Roman"/>
                        </a:rPr>
                        <a:t>podejmowanych</a:t>
                      </a:r>
                    </a:p>
                    <a:p>
                      <a:pPr marL="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latin typeface="Arial"/>
                          <a:ea typeface="Calibri"/>
                          <a:cs typeface="Times New Roman"/>
                        </a:rPr>
                        <a:t>         </a:t>
                      </a:r>
                      <a:r>
                        <a:rPr lang="pl-PL" sz="1400" dirty="0">
                          <a:latin typeface="Arial"/>
                          <a:ea typeface="Calibri"/>
                          <a:cs typeface="Times New Roman"/>
                        </a:rPr>
                        <a:t>działań dydaktyczno-wychowawczych. Uczniowie odnoszą </a:t>
                      </a:r>
                      <a:r>
                        <a:rPr lang="pl-PL" sz="1400" dirty="0" smtClean="0">
                          <a:latin typeface="Arial"/>
                          <a:ea typeface="Calibri"/>
                          <a:cs typeface="Times New Roman"/>
                        </a:rPr>
                        <a:t>sukces</a:t>
                      </a:r>
                    </a:p>
                    <a:p>
                      <a:pPr marL="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latin typeface="Arial"/>
                          <a:ea typeface="Calibri"/>
                          <a:cs typeface="Times New Roman"/>
                        </a:rPr>
                        <a:t>         </a:t>
                      </a:r>
                      <a:r>
                        <a:rPr lang="pl-PL" sz="1400" dirty="0">
                          <a:latin typeface="Arial"/>
                          <a:ea typeface="Calibri"/>
                          <a:cs typeface="Times New Roman"/>
                        </a:rPr>
                        <a:t>na wyższym etapie kształcenia</a:t>
                      </a:r>
                      <a:endParaRPr lang="pl-PL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95" marR="36195" marT="36195" marB="36195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t1.gstatic.com/images?q=tbn:ANd9GcSR6YM_Aq1uURWE11IUu5I-fdB8LPt9de0y0RoG1TRKlkVs0UTwB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538413" cy="1901361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b="1" dirty="0" smtClean="0">
                <a:solidFill>
                  <a:srgbClr val="C00000"/>
                </a:solidFill>
              </a:rPr>
              <a:t>Propozycja dni wolnych od zajęć dydaktycznych w roku szkolnym 2013/14</a:t>
            </a:r>
            <a:endParaRPr lang="pl-PL" sz="3600" b="1" dirty="0">
              <a:solidFill>
                <a:srgbClr val="C00000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28596" y="1643050"/>
            <a:ext cx="8215370" cy="448311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/>
              <a:t>Szkoła Podstawowa</a:t>
            </a:r>
            <a:endParaRPr lang="pl-PL" dirty="0"/>
          </a:p>
          <a:p>
            <a:r>
              <a:rPr lang="pl-PL" dirty="0"/>
              <a:t>31 października </a:t>
            </a:r>
            <a:r>
              <a:rPr lang="pl-PL" dirty="0" smtClean="0"/>
              <a:t>2013r</a:t>
            </a:r>
            <a:r>
              <a:rPr lang="pl-PL" dirty="0"/>
              <a:t>. </a:t>
            </a:r>
            <a:r>
              <a:rPr lang="pl-PL" dirty="0" smtClean="0"/>
              <a:t>(czwartek)</a:t>
            </a:r>
            <a:endParaRPr lang="pl-PL" dirty="0"/>
          </a:p>
          <a:p>
            <a:r>
              <a:rPr lang="pl-PL" dirty="0" smtClean="0"/>
              <a:t>2 i 3  stycznia 2014r</a:t>
            </a:r>
            <a:r>
              <a:rPr lang="pl-PL" dirty="0"/>
              <a:t>. ( </a:t>
            </a:r>
            <a:r>
              <a:rPr lang="pl-PL" dirty="0" smtClean="0"/>
              <a:t>czwartek, piątek)</a:t>
            </a:r>
            <a:endParaRPr lang="pl-PL" dirty="0"/>
          </a:p>
          <a:p>
            <a:r>
              <a:rPr lang="pl-PL" dirty="0" smtClean="0"/>
              <a:t>1 </a:t>
            </a:r>
            <a:r>
              <a:rPr lang="pl-PL" dirty="0"/>
              <a:t>kwiecień </a:t>
            </a:r>
            <a:r>
              <a:rPr lang="pl-PL" dirty="0" smtClean="0"/>
              <a:t>2014r</a:t>
            </a:r>
            <a:r>
              <a:rPr lang="pl-PL" dirty="0"/>
              <a:t>. </a:t>
            </a:r>
            <a:r>
              <a:rPr lang="pl-PL" dirty="0" smtClean="0"/>
              <a:t>(wtorek). </a:t>
            </a:r>
            <a:r>
              <a:rPr lang="pl-PL" dirty="0"/>
              <a:t>Przychodzi tylko szósta klasa – sprawdzian zewnętrzny</a:t>
            </a:r>
          </a:p>
          <a:p>
            <a:r>
              <a:rPr lang="pl-PL" dirty="0"/>
              <a:t>2 maja </a:t>
            </a:r>
            <a:r>
              <a:rPr lang="pl-PL" dirty="0" smtClean="0"/>
              <a:t>2014r</a:t>
            </a:r>
            <a:r>
              <a:rPr lang="pl-PL" dirty="0"/>
              <a:t>. ( </a:t>
            </a:r>
            <a:r>
              <a:rPr lang="pl-PL" dirty="0" smtClean="0"/>
              <a:t>piątek</a:t>
            </a:r>
            <a:r>
              <a:rPr lang="pl-PL" dirty="0"/>
              <a:t>)</a:t>
            </a:r>
          </a:p>
          <a:p>
            <a:r>
              <a:rPr lang="pl-PL" dirty="0" smtClean="0"/>
              <a:t>20 czerwca 2014r</a:t>
            </a:r>
            <a:r>
              <a:rPr lang="pl-PL" dirty="0"/>
              <a:t>. ( piątek)</a:t>
            </a:r>
          </a:p>
          <a:p>
            <a:pPr>
              <a:buNone/>
            </a:pPr>
            <a:r>
              <a:rPr lang="pl-PL" b="1" dirty="0">
                <a:solidFill>
                  <a:srgbClr val="C00000"/>
                </a:solidFill>
              </a:rPr>
              <a:t>Razem dni wolnych: </a:t>
            </a:r>
            <a:r>
              <a:rPr lang="pl-PL" b="1" dirty="0" smtClean="0">
                <a:solidFill>
                  <a:srgbClr val="C00000"/>
                </a:solidFill>
              </a:rPr>
              <a:t>  6 ( zgodnie z rozporządzeniem            o organizacji roku szkolnego)</a:t>
            </a:r>
            <a:endParaRPr lang="pl-PL" b="1" dirty="0">
              <a:solidFill>
                <a:srgbClr val="C00000"/>
              </a:solidFill>
            </a:endParaRP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Inne dni wolne od zajęć dydaktycznych 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Wyszczególnienie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Termin</a:t>
                      </a:r>
                      <a:endParaRPr lang="pl-PL" dirty="0"/>
                    </a:p>
                  </a:txBody>
                  <a:tcPr/>
                </a:tc>
              </a:tr>
              <a:tr h="529266">
                <a:tc>
                  <a:txBody>
                    <a:bodyPr/>
                    <a:lstStyle/>
                    <a:p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Zimowa przerwa świąteczna 	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23 - 31 grudnia 2013 r. 	</a:t>
                      </a:r>
                    </a:p>
                    <a:p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 smtClean="0"/>
                        <a:t>Ferie zimowe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/>
                        <a:t>17 luty – 2 marca 2014 r.</a:t>
                      </a:r>
                      <a:endParaRPr lang="pl-PL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 smtClean="0"/>
                        <a:t>Wiosenna przerwa świąteczna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/>
                        <a:t>17 – 22 kwietnia 2014 r.</a:t>
                      </a:r>
                      <a:endParaRPr lang="pl-PL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 smtClean="0"/>
                        <a:t>Zakończenie zajęć dydaktycznych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/>
                        <a:t>27 czerwca 2014 r.</a:t>
                      </a:r>
                      <a:endParaRPr lang="pl-PL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 smtClean="0"/>
                        <a:t>Ferie letnie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/>
                        <a:t>28 czerwca – 31 sierpnia 2014 r.</a:t>
                      </a:r>
                      <a:endParaRPr lang="pl-PL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818" name="AutoShape 2" descr="data:image/jpeg;base64,/9j/4AAQSkZJRgABAQAAAQABAAD/2wCEAAkGBhQQEBUUEhQVFRUWFhgWGBcYGBcVFRsYFRYXFxcWGBUXHSYeFxslHRcWHy8gJCcpLSwsFx4xNTAqNScrLCkBCQoKDgwOGg8PGiwkHyQsLykpLzIsLTQqNDQuLCwtMC4tLSwsLyotLDIsLy00LCwsLCwtLC0pMC8sLCwpLCwsLP/AABEIAKoBKQMBIgACEQEDEQH/xAAcAAACAwEBAQEAAAAAAAAAAAAABQQGBwMCAQj/xABKEAACAAQCBQgFCQYDCQEBAAABAgADBBESIQUGMUFRBxMiYXGBkaEyM1KS0hRCcnOCsbTB0SNDYqKy4RXC8BYkU1Rjg5Oz8ZQ1/8QAGwEAAgMBAQEAAAAAAAAAAAAAAAUDBAYCAQf/xAA3EQABAwIEAggFBAICAwAAAAABAAIDBBEFEiExQVETYXGBkbHR8AYiocHhFCMyQhVSJPE0cpL/2gAMAwEAAhEDEQA/ANtlz1YsAblThbqOENbwZT3x0hdor1tT9ePw8iGMCEQQQQIRBBBAhEEEECEQQQQIRBBBAhEEEECEQQQQIRBBBAhEEEECEQQQQIRBBCPW7T/ySR0PWzDhljbnvcjgoz7bDfHoFzZcucGguKeQQo1V0k1RSo7m7i6sctqki+XVY98N49cMpsvGOD2hw4ogggjldoggggQiCCCBCIIIIEIggggQiCCCBCXaK9bU/Xj8PIhjC7RXran68fh5EMYEIggggQiCCINZpMIcK5tv4C/Hr6vuyiCeojp4zJKbALprS42CnQQhmVbttY92Q8o8CaRvPjGXf8VQh1mxkjtA+mqsilPEqwwQop9JsPSzHnDWXMDC4zEPKDFIK4ftnUbg7qCSJzN16ggghmo0QQQQIRBBBAhEEEECEQQQQIS3TmnpdGivNxYWcICq3sSCRfgMrdpAiHJ15pG/e4fpK487WhxV0iTUZJihkYWZSLgg7iIzDWHVx9HtcXemY9Fzm0snYrneODb9hzzPRNmHK3M7gL2v9Dry5qB2cPBzAN4nLe3XuNOfLs20WVrDTMLifK99QfAm8ZtpbSprKhpxvgHRlA7kG+3E7T223REwKdwPcI9gRmqzGGvidFG0tcdDfgOI7Tt2XT+lwp4lbJK5rmjUW4ngeOg3Gu9jwVv5PKr10rgyzB9oWbzUeMXKMjpKyZJfHKco1sNwAbi97EHLbDin14ql9LmpnapU/wApt5QypcRp5ImB0gDgACDfgLb2tr2qhPRVEMj8sZLbkgix0Jva176XtstEgipaI195+asoyGxMQLoQ4FzbEchYDeYtsNHMLLX4qjHMyW+XhodD90QQQRwpUQQQQIRBBBAhEEEECEQQQQIS7RXran68fh5EMYXaK9bU/Xj8PIhjAhELtNaelUiBppIxGygC7EjM2HVxjlXayypTlOkxGTYbWB22uTtzEQNYNAppSVLaXMwMhbCcOIdKwZWW44Kdu6I4aiB83RF224G6jmzhh6Pfgpx1iSZTc9JOLEQig5dNiAAw6r3PUIgS0sLXJ3knaScyT1k5xFOhhRrTSQxa8yZMZrWuwlFchuFm47omRh/iyovUiFh+UC/jf7K9QB/RB0n8uKIIIi1OlJcv0nF+AzPgNkZENLjYBMQ0u0ClRN0bUYWw7j98VWo1o9hO9j+Q/WF83Ts5vn4fo5ee3zhnQtmp5mzDSx+nEKY0T5G2Oi06bOVRdiAOJIA8TCup1tpJfpT0P0bv/ReMgn1DObuzMeLEsfExzj7izDG/2cvm0mOv/owd5/6Wn1HKRTL6ImP2KAP5iD5QuncqI+ZIP2nt5BfzigwRZbQQjhfvVJ+MVTtiB3et1cZvKbPPoy5Q7cTfmIiTOUSrOwyx2J+pMVmCJRSwj+oVd2IVLt3lP217rD+9t2InwxzOulZ/x291PhhJBHfQRf6jwCiNXOf7u8SnX+2VX/x28F/SPo10rB+/Pup8MJII96CP/UeAR+qn/wB3eJVgXXusH72/aifDHRtfqllKvzTqwIIZAQQdoIBFxFckLjmCWnSmHMIM3PYozOwx7EuzWa4sbEEWIttFtxiJ8MIBJYNNdBqpmVNUSBnIvpcnTxKm0UrCuQsCSQMyAL5AXztu7AIkRDmV/sjx/SOK1jA3Jv1bowEvw/X1z31DwGk6gE69Q020596+hRfEeH0LGUzCXgaFwGnWddTry7lPmzMIvDfQWiaadY1FUn1akp3M7gE93jCUzA6G3DZCyL/w7hzMkglblla617agWFt9uOo35qh8SYo9skZidmic29r6E3N9t+Ghvbldbfo2jkyktIVFX+G2fWTvPWYlxhUipeWbozKeKkqfKHVFrxVyv3mMcHAbz2+cP5MNfu11+1J4sci2ewjs9ha3BFFoOU4HKdKI60N/5W/WLNo7WanqMpc1b+yei3g23uijJTSx/wAmprDXQTfwcL+B+qaQQQRXVxEEEECEQQQQIRBBBAhLtFetqfrx+HkQxhdor1tT9ePw8iGMCFn+ktFTpU+YDLdleY7o6KzgiYxbC2EEqwJIzyIAt1WvVygaVJ6eRY4rcMgBfryhg1UgcIWUORcKSMRA3hdphHrHrnKpLoP2k32Acl+md3Zt7NsUafCmNqTNHcuN9OGu6jlmZEzM82C6a1rhSVN3SpoxfQmAyie4urfZhDWaxouSDGeOxfHfFG1r1unTEMya17HooMkBPBR1XzOfXF5p9SHNGjsx+UYAzKBZLkXKDeDuvfMjdfKl8QfD7nuZONTaxHZqO3dWMGxCGoLs4IbfQ8+d+XBJarS0yZtaw4LkP798cNWqZtIPNWQOjKIDTGyTEb9FbXJOR3W8RfkIc8hdvkU/j8pa/wD4pX94W4Ph0NQyQvH8ctrdd/RaCvqXUuRsQAvf6W9UsrKRpTlHFmXb+RHVEeY9gTFl18FqlT/0lv7zxTaypxZDZElDhDqmuMLR8jT8x6uXadvrsq2JYuykoulcfncPlHXz7BufDdRYi1lYVaXLlpzkyYwVEBtckgDPtIH/AMiVDXkm0P8AK66bWOLy5HQlX2Y2G3uQk9swcI+qTyiJhcvleHUgqZbO2G6m6yanNRy0mYw4Y4WythYi+XEZHPLZ1xXY1nXyTioJn8JRvBwD5Exk0QUUzpY7u3uusUpmU82VgsCLqDpupMuSSpsbgX4XO2NL0bqtJ/wVGK4phphPM05vjMvnLYtuHPDbhGXay+oP0l/ONhmTjL1fxLtGjxbfn8nFsoirXuaWWPFMsKgZJTuuASb+SzHQdBMr69KeUxWWnTnuLZKCLqCd5yUdbdRi6a/avyadZTyVCEkqVBJvYXDZnds7xDrk21R/w+kHOD9vOtMmneD82Xf+EE95bjFR1z078qqThN5cu6pwPtN3nyAjmOZ81R8p+UL2tghpaTIQMx2PHrKQR4nTQiljsAJPdHuFulJTz5kqllenOdV7ibAnqvmepTDMmwuUgp4TNKGDir3yM6vlhNr5o6U0mXKvuRTZyO0gL2IeMeeUSlCVtwPTRWPbmp/pEaTorRyU0iXJliyS0VF7FFrnrO09ZikcqEizyH4q6+6VI/qMI6aYvqs3O61OKwgUdh/W3oqNHOoqFlqWY2A/1YdcdI+ataE/xPSSyWF5Ej9pN4NY2wd5svYHhzI8RtLjwWao6Y1MoZw4qyakanTqxBUTjzElheWoF5rqdjknoqp3ZG+3ZYmyzuTiQkiZZpjvYsrsVuCBcLZFVSL8RfOG2tesi6Ppy4TG9iJcsHDiIHGxsB2cBviJq1rpLrNHmpfDLKhhMS98LLfIXsTcWI+laEJlncelGgJt6DrWt/S0rWmKw0+lxv1fhZZEvUrRx0jWTJVwkqSLuwF3JxYQF3LmGzIPo9eUSJGqVe2jqt5yWdJq2eWbqduIMrZ5g32j5x7YeT58h6PdZagNOJP+Rt75LQW5MZG6bOHenwR0PJpTWsHm344l+7DHrVHlATSM+bJWU6GULksVIPSw5WziTrFritFNVGls2JMVwQN5FrHshH0lUX5Lm60z6ehjj6RzRbmqY+m6rR095Im4whtZukpBAIIvmuRGQMWjQ/KJJm2WcOabjtTx2jv8Yy3XPWF2Z51gHmNkNoAC5DPbYKBGoUPJ1I5iUJmMzAqmYwa2JiOllawF9lrdsXalsLWjpR8x5JdRfqnEugcMlzYOvsrbLmBgCpBB2EG4PYRHqFejdXZdN6kzEG9cZZT9lrjvFjE6ZVorqjMAzAlQcr4bXtxIuMuuEzgL/LqtExzst3gA9un2XaCCCOFIiCCCBCXaK9bU/Xj8PIhjC7RXran68fh5EJNfdZTTyxJlm02YLkjaqbCRwJNwOxjujuOMyODW7lRTSthYZH7BVbUmoB1hr+eIaa2MSmJv0FcdFD9AKLD2G64sXKJoEPL+UIOkmT23pxPWD5E8IyutmPIeXUycpkhgw4FRtU9Vrg9RaN30VpGXXUqTUzlzkvY8GFmQ9YN1PWDDKdrqaRrxtYDwS2J7MRp3NOh8jwX5/wBYhdZY4zAPIx+jxH595QtGGlcofmTQVPFSrFT4W77x+glNxePcSIdkcNtfsjCGlkJadwSCsr1wkNTVjgAYX/aL9raMv4g3lHTkOmdGtXcJyn3g4/yiLDykaMxyFmgZymsfovYeRw+Jit8iHp1/1kv750QNggbTOkjaA42DrcbH34qaOaoNU6KR5LRq2/C/v6KZym3+US+Blfc7frFNi5cpx/3iV9X/AJjFNhtRNAhbYLLYm4mqfcpdp6r5uSQPSfoi23Pbbuy7xG1amaEXR2jpct7KVQzJp3Y2GJyTwGzsURlGp+i/l2mJakXl0w51+F1Iwjvcp3IY1TlCp6ibQTJNKheZNtLNiq2RvWEliB6N12/OilXvzvbFftWiwqDoYMx3OqY6cUTqKbhzDSWK+7iX8oxiNp0HTOtHJScLOJMtJguDZggDC4uDnfZGUDVyeSRzZyJFzZdmW8x7hzw0OaTxVLG4XOcxzRfQhVjWY/sPtL+cb1q1LBoaYEAjmJORz2S1jE9d9BzJFKHfDYzFFgbm5VzwtujctALakkDhJl/0LHmIuDg0hXMHjcyEhwtqkevusPMSeZQ/tJgz4qmwntOwd/CMwjSda9TlnTTPxsMQAYWvmBYEX2C1hb9YRjU2X7b/AMv6RLSSRRxgA68UsxGnqJ5ySNBtrwVShvyQ6K+U106sYdCSObl/ScWuOxL/APliBr9o4UdMGlsxLvgztkMDE2AG3K0azqlq5LoKVJMq5HpMx9JnYDExG7YBbcABBW1A6KzeKt4TROicZH9yUawa083pagpFa2PnHmd8qYkoe8GNupYOU2Remlt7My3cyt+YEWv5MuLFhXF7Vhi8dsQNZdHCopnRrgdE3G3osDv74WQyNbIw223TariMkD28wsUq5/Ny2f2VJ793nF95FND81QNPPp1ExmvvwyyUUe8Jh+1FV151eWnondXYnEi2Nt7jhGlanyeb0RTBcj8lRgetpYa/iYY10ofGA3iUswmmMLXOeNVQtcNL/KapyD0EOBOFlOZ7zc+EJIsMzU2Z82Yh7Qw/WIs3VaeuxVbsYfnaL0b4mtDWnZZ+eGd7y9zTc6pRBEmfoyanpS3HXY28RlEaJwQdlULS3QhOORj/APoVv0R/7Whvymn/AHqX9UP63hXyJresrj1KPGZM/SGXKW3+9r1SV/rmQrb/AOaez7LVV+lAO5Z1p+UZjSJQ2vMCj7RVR/VG565aYelpg8sgMXCgkX2hicj1LGP6Dpuf0zRy9ysJh/7eKb/kEbPrJq6K1EUuUCtiyANza2/tPjHNY9nTMD9hqffcu6OOQUNo/wCRGnefRZ9R6/1iTAWdJiX6SOig2/heXhse0NHLWbWhqyYjBebEsdEXubkglsVhnkPCLMeS9LZT2v8ARFvC8UGpkGW7I21WKnhdSQfuizB+ne7NGNQk9Y6tjjDJzoezh17rQdTtdudIk1B6exH9r+Fv4uvf27brGCgxqmpGsfyqVgmG82XYE72Xc3buP94o11IGfuM24pphWImT9mU68Dz6lZoIIIVLQJdov1tT9ePw8iMk05pI1NTNm3yZyF+gvRTyF+1jGr0ROKrtt53L/wDNIjFaX1afRX7hDXDGgvceQSDHXkRNbzPkupF4sPJFpzmJ82gc9FrzZF/50HcMXar8Yr0QdJO8oy6iVlMkOHU9QOYPVx6rw1qIhLGWpPhdT0MwB2Onor7y46Fx0QqFGctgr/Qa4B7ma3240LRszFJltxRD4qDEGRNlaToAbXlVMmxG8B1sw+kpuO0RO0bTGVJlyyblERSeJVQCfKM495LAw7glbNrA0kjjquMmbLraa4zlzUIPEXurDtBuO0RQeSCiaRU6SluLMk2Wp96fY9hFj2GO/JPps46ujc9KVOebL+rmOcVuoMQ3/ci60uhll1U6euRnrKDD+KTzgDd6uo+wIkeTEHxHja3vsXLQ15EgVH5TT/vMv6r/ADtFNrqaYKabNAIVUJx7Bc5CxO03I2Rq2sWjZbz1dlDMEAF8wOkx2bL5xQuVKrPyeVIT0p00DuS1h7zJ4Qzpp7RtYAs/NQdJVOe46X2Vq5HdHiXotHwBWms7lvnMA7KhJ7Bl474uNRXy5YJd1UKCTcjIAXJMRqaSlFSKo9CRKA7paW8TbzjKq/WadOvdgoa9wott25nPzijFTuqnucNrppWVzKQNBFyVq+h9NyayWZlPMExAxXEL2uLXGY6x4xWdM6XkyZzq72IbYASc89w64rvIbXYRVUrHNHExR1Ec239Ce9EnlIo8FUrj94gJ7V6J8sMSQQNFQYio8Rmc2nErOfmqzylaelz6QImL1oNyABkkwcb741LSdc9Polpsr05dMHW4uLogNiN4yjEdZKcvIyzsQT2WI/ONlbSaz9DB5d2xyFUAAlsRAUrbbcG9+wxPWQhpY0bXUWH1JfTue7cXTTVvT8rSNKs6XscWZTmVYekh6x5gg74q2tD1NG2ILLaSTZWsbi+xWGLb17D5RV9WJFZo2oMyRJZ5MwjnZBsn20LEAMP7cCt61urDU0glykYs5UkHCpUKb5km172GRO+IWxdDPbQtK6qJW1FOXtJDgNOfZZZu1S+lNKUdPMC4EfGwAIFh02vcnassD7Ua7rXpg0tKzrbGSFW+y7HPZ1Bj3Rmeregamk0pLqTKxSypR7OmJQy4cQBbO1lOXXFm14abVsiSUJRLkklVuxy2E3yH3mJZWNfUNGmUeC4E7o6LS+e3fc+ioevGsdRU04u5GFweiXG0Fc+lmLkRs+iq35XRS5q2/ayVbqu6A59hPlGT1WqU+YjKUyYEekncdsW3k3qZ1JQmRVSyDKZubsVbGjEtYWORDFttsiOBj2ujYWgx205LzDJ3ljmz3v1qma1aamVFLMlMijY2Qa90YNvPURGjcmeklqdFU+dyicyw4GX0M+1cJ+0IoVXomezsxlN0mLZC4zJO7tjxqjpGfoie37J3pppBeXbC6MNjpisDlkRcXFuAiaqgEkf7e41VfDqwscWTnsJVu09qtWVUzmEZZFNf9pOD4prr7CIB0eu58Rk1kfR8iioubWySpa2W533yJJ2kk7euIz6/UYTEJhJt6IRsXZmAB4xQ9ZtanrWAtglqeil9/tMd5+7xJpRU80zgHCwCuVNdT08ZDCHE9/ivet+scxHpZNLMVWqJgUzBhewLIgsDcbXv3RfNL6uSTLBKBiLAsQMRvlckWsey0Yfp3EhlTk2yXDeDKw81HjH6D0fWy6uQk1DilzFDDsOduojZ1ER3WNMBbl2XtEWVUFyBdZryKSx8o0iRs5xAOzHP/tEvlBoZjVRcKSgRRcZ2tcm4GY2xYNRtSP8ADDUftecE6YGBw4SFANg2dibs2Y8o7V8zFNY9dvDL8ojZN/yDI3UW9FJWwCSARnTVZzyV0/O6ZnOdkqS1u0mXLHlji+az68NST+aSWrWUEkkjM3yy6reMVnkgF6/SbHbjA8Zs+/3CJ+tuq1VOq5kxJWJDhsQybAijYTfaDErujkqT0u1lFUmaGlaIL30GgvpZfH5TpxBtKlg7jdjbu3xTpkwsSSbkkkniTmTEyt0JPkLimynRb2uRlfheIMMoY4mC8YWYqZ55CBMTpzRDfVTSJkVcpr5FgjfRfLyNj3Qoj3J9IW23H3xI9oc0tPFQRPMbw8bg3W7wQQRkV9HS7Rfran68fh5EY/pTR5p6ibJPzHIX6DdKWfdIHaDGwaK9bU/Xj8PIit8ourZmqKmULvLW0xRmWl7bgb2U3Nt4LDhFyimEUmux0SzE6U1EFm7jULOo+MoIIOYOR7DArXFxmDH2NKsRsrTyM6ZKGfQOc5ZM2VfejEYwOwlW+23CNRj89/4gaKqkVii/NsBMA3y2uGHgWHaRH6Ap56zEV0IZWAZSNhDC4I7oz1fFkkzDYrd4fUdPAHcdisKlV7UOkZVbY82JnNTjuwvi29wLdqCN4BvFA0pqwj086ma3TLnFbYxa6N3WXwiTyYaws9P8kqOjU03QKtkzSx6Di/pADo3F9gPzhHVZaUdI3h5c1xQXZGI3bhddeNOinmKoGJygIv6IGJhc8dhyjMtPK9WVZphDo2JDuGzYu7YD3RbOUKsWZWWUg4EVDbMXuzEfzCK0iFiAASTkANpMNqSFrYQSNSFnK2rk/UuyHY6K0aZ18eppRJwBWYDnGByNrE4V2gEjeTllntiu0lBMmmyKW+4dpOQix6K1UAs07M+wNg7SNv3dsWBECgAAADYBkPCIumjgGWIKX9NNVOElQ71/Cq2reqs6kr0qlmIAVKzZeZLKRsB2XuFPau+LbpWmSsmqWS9hhUEm2ZuSQMv/AJHmHGjKLCMTbTs6h+sL5pfm6Q7pzDHnYId2jmkcujWWbKiqRwAH3R0iTpJwbPkAy3J2DIkXv3CENVrLJT5xc/wi/mco6YHSagXUMrmQ6EgBNI+xVp+uTfMlgdbEnyFogTdZ57fPC9ij8wTFltJId9FSdiELdrlXePtoz19Lzjtmv7xH3RyNbMO1394/rEgonc1CcTbwaVo9oLRnKVMwmwZ7nIWLXjSqfV+Z8gEvEwn2x4sRuH2hCb7Pm+cV6iIQWzHc+yrlLOanNlbsL/hco+xR01jqENi97bQyg+OV4n02uR/eSwetTbyN/viR1JINtVC3EITvcKwz9Hy39KWh7QL+O2FtTqnJb0cSHqNx4H9YlUOnJU7JWs3stke7ce4wwiLNJGbXIVjo4ZhewKpWkNU5ig2AmLbMDbbrU7e68cNT9Yp2i3MvCZtMzEmXcCbLY7SmKwI4qSOORve+RB0loeXPHSFm3MPS7+I6jE3TtlGSYXCiZC+nJdTnuOyYV3KJTiSTKLNMIyUqRYn2icrDqJig6O05Mkte+IE3ZTsJO09R64j6QoGkOUftB3EcREaLcFLFG0huoKWVVdPK8F+hbyVk0BTzKasetpAs2VPuJ0ksJcxWJxEox6JINzYkekc9hGhU2sMt/SWYh4MhP8yYl84zPVWsKT8HzXFu8AkH7x3xcoW1cAz6p9RVzpI79y4666zSHpXlI4d2KiwBywsGJJtl6Nu+M5ibpu3yibb2z/fzvEKGNNC2Jlm8dVna6pdUSlzraaadSIbaraOM+rlLbIMGb6KZn7rd8KY1HUTVw00ozJgtMmAZb1XaB2nae7hHNXMIoyeJ0C7w6mNRMBwGp99atMEEEZhbtLtFetqfrx+HkQxhdor1tT9ePw8iGMCFnGuWoxllp9Kt0JLTJSjNScy8sbxvKd44RS1YEXGYje4qWs2oEuoJmyCJU45nL9m5/jUbG/iGfEGGdLXGP5JNkir8KExMkWjuI4H8rMWpOdBS2LFlb/Wzti5asaTqaOmEjGjqotLLglkXct1IDAbvDZaE+gJ8tk6LKXzxC+eR3cV3364axksd+I5+mMEDcobxI1PWL6ActNd1Zw/C30rf3iQ46kbWTGTpO4HOXLb24nebboretr3nqd2AW8Wv5wziFpWj5xLgXZdnWN4/OPMD+I5P1LY6qxDtL2tYna9tLeS5xKhzwHo9xr4KvRa9U9GgJzpHSNwvUBkT2k3Hd1xVIvGrM8NTKBtW6nxJ+4iPotWSI9FmsPa0y68BomsJtN60S6N0WcrhHGUxRiW4OakA4gQLHIHb1Q5iNX6Ol1CFJqK6nOx4jYQdoPWIVC19VoRbiuejNdtHek1Ul9wIdbe8uZj7pXlRoEUgTmmcRLVjfqDmwHbFM1m1WpJOFZcoqx6RONzYbNhY7TfwhEugpI+aT2sf1iwyhbJ89yo5MThhvHr3AeqaaR1wNfO6KsEUWVdiIo2DrJ428hHKPEmQqCygAdUe4asYGNDQs1USiWQuF+/f32IgggjtV0QQRc9U9SS9p1Qtk2rLO1uBYbl6t/ZthmmZC3M5WaemkqH5GD8LtqHqxsqJq/VA/wDst93jwi61U/AAeLKvibR1AhdOPPTBbKXLOItuJHA8Bx7YzE0zp5M7ltYKdtLEI2b+fWs612phLrZtsg2F+9lBPncwihtrTpIVFVMdTdclU2tcKAL95uYUxp4ARE0O3sFiaotMzy3a580Q+0JrGyEJNN02BjtXv3j7vKEMEdvja8WcuIpXROzNK0yIVfpVZWXpNw4dpjjKrDLpJbH0sCgdpGXlnCBmJNzmTGBxnFDSHoYv5c+X5X0jB8NFWOml/jy5/hda6rM4jGBlewtsvt690RWp1O4R0gjH/wCQq75uldf/ANj6rWf4+ktYxN/+R6L7oqnVJ6MTZQTt42NvO0WnSNesmWXPcOJOwf63RVYj6TdmVbkkLkBuF/8AXkI1eC4zJVTNp6o3voDx7D6rKY1hEdHTvqKRtrakcO0dnLyUCY5YknMkkntOZj4BE3RWhJ1U2GUhPFtij6Tbuzb1Re9WdCUdNNwmdKm1I3Ylup3hUve/Wc+yNvPVMhFtzyWEo8Nnqzdo+XiVG1O1JKkT6hcxmks7uDMOPAbt8XqCCM/NM6V2Zy19NTR07MjP+0QQQRCrKXaK9bU/Xj8PIhjC7RXran68fh5EMYEIiJpcn5PNw+lzb27cJt5xLgIgQvzJIcgKVNshYjI7IfaP1tmJlMGMcdjeO/v8Y8646tNQVTS7Hm2JaU24oTfDf2lvYjhY74RxZnpYKtlpWg+fjuF9Laynr4GucAQR3jv3C0Ci05Jnei4B9luif0PcYn48OfDPwzjMIvPJ7q9NrMeN5i04UrkdrEbFxAgW2nuG+MzUfDLGuD4n2F9j9iPTvWcxLBWQROljfYDgfK49FIqaOVV9OQwSYczLbK56uvsy7IhaPrZlHNIZSAcmU5XHEdfAxYK/kxmrnInI/VMBlt763B90QtqaKtkrhn07zUHEc8B1h5ZLr32jfsqYnDLmuOR0Pivk8tHOx2csIPNuo8Nx70Vlo61Jq4kNx5jqI3GO8UKRWS1e8qY0l/ZbpDsNhit1FTD+j1hbZMQN/FKIbvKbR/rKInwcWaj34qxHVg/LJoffeO9QdcKYiYr7iuHvBJt4HyMV6L/8ok1KlMSsDtW9m8DmDFZ0nqxMlElLuvV6Q7V39o8ot08wAyO0KX1dMS4yx6g8kmgj6RHyLqWIhLV6UmSJhVgGU5ruNuFxw2bIdRxq6NZq2cX4biOwxy4EjRWaaSNj/wB1t2nfn3Lrq7rtTSHxzqeZMYejmuFeux9Ixcl5a6TfKnDuU/nGbtq0m52HgY5tqzwmeK/3ilLSCU5ni/en8FbSwtyxuIHZ+CtDqeW2TYhad2+kwA8LRVtOcqk+pXBhCJ7KnCCOB2k9l7QlGrI3zP5f7x3lauyxtLN3gDyzgjo2MN2tXsuIUzhZzy76eQC56Nr5s9/mqi7bDbwFzeHEeJUkILKAANwifR6ImzvQQ24nJfE/lFy4aPmKQTOE0n7TbDgB91DhtoLQZnsGYWlg5n2rfNH5mJ9PoORIzqJilvYBy8B0m8BE2o1hCi0uXYbi9pa9ynMjstFaScuFox3qxDTNYc0x7uPejWJvQG7M/cBCaPT17Tns0wO+5UUgAcBcAnw3bYmydBzm+bh+kbeW3yj5N8QDoa54kPK3gF9XwSojfQscDbfzKgQQ/p9V/bfuUfmf0hpTaKlS/RQX4nM+J2d0Zp9ZG3bVMn1bBtqqvS6KmTPRWw4nIf37ofaM1VllgJ3Tucxmq+WZhpErRyXmDqzj2jqZZKqIM0+YeaXVNS6SNzTsQV61gp3l0E9aVcLiU/NhBYg4T6IG/h1x+f5BJZcF8Vxhte975Wtne8a7pXlEeVVPLWWply3wNe+MkWxEG9l25ZHjvi3StDyBM51ZMoTDnjCKHz4ta94+v5XwtDnD+WoS/B8bjpjLG1ua1geG1+rZdqHFzSc56eBcX0rDF53jvBBFRUSbm6IIIIF4l2ivW1P14/DyIYwu0V62p+vH4eRDGBCIIIIEKFpbQ8qrlGXPQOhzsdoO4qRmp6xFCreRlS15NSyjhMQOR9pWXzEaVBHTXFuyswVc1Of2nEe+Wyz7RXI/JRgZ81ptvmqvNqe03LEdhEWvSU4U1HO+TqoMmUxVVAspVSR0R423xN0jJd5MxZbYXZGCNwYqQp7jYxRNRtXaqVU45stpSqrK9ypDXFgBYnEL536oma0StcXOsQNOtVq3EamSRgfd4J15Du2SeXWuG5wOxbbjuST133xq1HMLS0ZhZiqkjgSATCuRqdSpMxrKtncLibmwduUu+EdlrQ6hHQUT6YuLnXv7v2phWVbJw3K21lHq9HSpwtNlpMHB1VvvEJanUCjfZKwH/pu6fyg4fKLFBDZrnN2Nkscxr9HAFU2o5NkPoVE0dTiXNHmoPnHD/Yirl+qqkI4MrqPDEw8ovMETCplGmb7+armigJvlt2aeSz+q1WrW9ZKpZ3WHZW8cKwrnamT/APlZg+jOkuPBiD5xqkEStrpW7KB+GQP3B99qx+ZqlUj9xO92Wf6Zhjg2rVSP3E73G/IRs8ETDE5ur33qucEpzsT4j0WLf7O1P/Lzv/G/6R6XVqpP7id7jfnaNngj3/KS8h771z/g6fm76eiyCXqjUn9xO92WP6pgiXJ1KqP+Wf7U6Uo8FufONUgjg4jMeXvvUjcGp28/p6LPKbU6rHoy6WX1lmdvFlaJn+xFVM9bVKOpVdh4YlHlF3giE1kp1v8AQKy3DoALW+p8hoqhT8nEselPmnqTBLHkpPnDCm1Go0/dYzxdmfyY28ofwRE6eR27ip2UsLNmDwSrSGr8t5JSUqSmBDoyqAFdc1NhtG4jeCRvhRSVeK6uME1MnQ7QdxB+ch2ht/bcC2RB0loaXUWLAh19GYpwzFvts28cVNwd4jP4thLa9oINnjY/Y+9Feil6PsSmCPZ0LUJseXMH8QaU3eVxKe5RHSXoqcfS5pesMz+WFfvjFO+H68Otkv13FvNXf1DOa4w40fS4Fudp/wBWgpNHKmZOJuJ3dg3ff1xLjUYPgf6N3TTG7+Fth+VVmnz6DZLKjVunmTufaUpmZdLPO2wsL2YjiQYZwQRqCSVVDQNQEQQQR4vUQQQQIS1aKakyayNLtMcPZlYkES0S1wwv6F++OmCo9qT7j/HE6CBCg4Kj2pPuP8cGCo9qT7j/ABxOggQoOCo9qT7j/HBgqPak+4/xxOggQoOCo9qT7j/HBgqPak+4/wAcToIEKDgqPak+4/xwYKj2pPuP8cToIEKDgqPak+4/xwYKj2pPuP8AHE6CBCg4Kj2pPuP8cGCo9qT7j/HE6CBCg4Kj2pPuP8cGCo9qT7j/ABxOggQoOCo9qT7j/HBgqPak+4/xxOggQoOCo9qT7j/HBgqPak+4/wAcToIEKDgqPak+4/xwYKj2pPuP8cToIEKDgqPak+4/xwYKj2pPuP8AHE6CBCg4Kj2pPuP8cGCo9qT7j/HE6CBCg4Kj2pPuP8cGCo9qT7j/ABxOggQoOCo9qT7j/HBgqPak+4/xxOggQoOCo9qT7j/HBgqPak+4/wAcToIEKDgqPak+4/xwYKj2pPuP8cToIEKDgqPak+4/xwYKj2pPuP8AHE6CBCiSFnYhjaWV34VYHuJYxLgggQv/2Q=="/>
          <p:cNvSpPr>
            <a:spLocks noChangeAspect="1" noChangeArrowheads="1"/>
          </p:cNvSpPr>
          <p:nvPr/>
        </p:nvSpPr>
        <p:spPr bwMode="auto">
          <a:xfrm>
            <a:off x="0" y="-776288"/>
            <a:ext cx="2828925" cy="1619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4820" name="AutoShape 4" descr="data:image/jpeg;base64,/9j/4AAQSkZJRgABAQAAAQABAAD/2wCEAAkGBhQQEBUUEhQVFRUWFhgWGBcYGBcVFRsYFRYXFxcWGBUXHSYeFxslHRcWHy8gJCcpLSwsFx4xNTAqNScrLCkBCQoKDgwOGg8PGiwkHyQsLykpLzIsLTQqNDQuLCwtMC4tLSwsLyotLDIsLy00LCwsLCwtLC0pMC8sLCwpLCwsLP/AABEIAKoBKQMBIgACEQEDEQH/xAAcAAACAwEBAQEAAAAAAAAAAAAABQQGBwMCAQj/xABKEAACAAQCBQgFCQYDCQEBAAABAgADBBESIQUGMUFRBxMiYXGBkaEyM1KS0hRCcnOCsbTB0SNDYqKy4RXC8BYkU1Rjg5Oz8ZQ1/8QAGwEAAgMBAQEAAAAAAAAAAAAAAAUDBAYCAQf/xAA3EQABAwIEAggFBAICAwAAAAABAAIDBBEFEiExQVETYXGBkbHR8AYiocHhFCMyQhVSJPE0cpL/2gAMAwEAAhEDEQA/ANtlz1YsAblThbqOENbwZT3x0hdor1tT9ePw8iGMCEQQQQIRBBBAhEEEECEQQQQIRBBBAhEEEECEQQQQIRBBBAhEEEECEQQQQIRBBCPW7T/ySR0PWzDhljbnvcjgoz7bDfHoFzZcucGguKeQQo1V0k1RSo7m7i6sctqki+XVY98N49cMpsvGOD2hw4ogggjldoggggQiCCCBCIIIIEIggggQiCCCBCXaK9bU/Xj8PIhjC7RXran68fh5EMYEIggggQiCCINZpMIcK5tv4C/Hr6vuyiCeojp4zJKbALprS42CnQQhmVbttY92Q8o8CaRvPjGXf8VQh1mxkjtA+mqsilPEqwwQop9JsPSzHnDWXMDC4zEPKDFIK4ftnUbg7qCSJzN16ggghmo0QQQQIRBBBAhEEEECEQQQQIS3TmnpdGivNxYWcICq3sSCRfgMrdpAiHJ15pG/e4fpK487WhxV0iTUZJihkYWZSLgg7iIzDWHVx9HtcXemY9Fzm0snYrneODb9hzzPRNmHK3M7gL2v9Dry5qB2cPBzAN4nLe3XuNOfLs20WVrDTMLifK99QfAm8ZtpbSprKhpxvgHRlA7kG+3E7T223REwKdwPcI9gRmqzGGvidFG0tcdDfgOI7Tt2XT+lwp4lbJK5rmjUW4ngeOg3Gu9jwVv5PKr10rgyzB9oWbzUeMXKMjpKyZJfHKco1sNwAbi97EHLbDin14ql9LmpnapU/wApt5QypcRp5ImB0gDgACDfgLb2tr2qhPRVEMj8sZLbkgix0Jva176XtstEgipaI195+asoyGxMQLoQ4FzbEchYDeYtsNHMLLX4qjHMyW+XhodD90QQQRwpUQQQQIRBBBAhEEEECEQQQQIS7RXran68fh5EMYXaK9bU/Xj8PIhjAhELtNaelUiBppIxGygC7EjM2HVxjlXayypTlOkxGTYbWB22uTtzEQNYNAppSVLaXMwMhbCcOIdKwZWW44Kdu6I4aiB83RF224G6jmzhh6Pfgpx1iSZTc9JOLEQig5dNiAAw6r3PUIgS0sLXJ3knaScyT1k5xFOhhRrTSQxa8yZMZrWuwlFchuFm47omRh/iyovUiFh+UC/jf7K9QB/RB0n8uKIIIi1OlJcv0nF+AzPgNkZENLjYBMQ0u0ClRN0bUYWw7j98VWo1o9hO9j+Q/WF83Ts5vn4fo5ee3zhnQtmp5mzDSx+nEKY0T5G2Oi06bOVRdiAOJIA8TCup1tpJfpT0P0bv/ReMgn1DObuzMeLEsfExzj7izDG/2cvm0mOv/owd5/6Wn1HKRTL6ImP2KAP5iD5QuncqI+ZIP2nt5BfzigwRZbQQjhfvVJ+MVTtiB3et1cZvKbPPoy5Q7cTfmIiTOUSrOwyx2J+pMVmCJRSwj+oVd2IVLt3lP217rD+9t2InwxzOulZ/x291PhhJBHfQRf6jwCiNXOf7u8SnX+2VX/x28F/SPo10rB+/Pup8MJII96CP/UeAR+qn/wB3eJVgXXusH72/aifDHRtfqllKvzTqwIIZAQQdoIBFxFckLjmCWnSmHMIM3PYozOwx7EuzWa4sbEEWIttFtxiJ8MIBJYNNdBqpmVNUSBnIvpcnTxKm0UrCuQsCSQMyAL5AXztu7AIkRDmV/sjx/SOK1jA3Jv1bowEvw/X1z31DwGk6gE69Q020596+hRfEeH0LGUzCXgaFwGnWddTry7lPmzMIvDfQWiaadY1FUn1akp3M7gE93jCUzA6G3DZCyL/w7hzMkglblla617agWFt9uOo35qh8SYo9skZidmic29r6E3N9t+Ghvbldbfo2jkyktIVFX+G2fWTvPWYlxhUipeWbozKeKkqfKHVFrxVyv3mMcHAbz2+cP5MNfu11+1J4sci2ewjs9ha3BFFoOU4HKdKI60N/5W/WLNo7WanqMpc1b+yei3g23uijJTSx/wAmprDXQTfwcL+B+qaQQQRXVxEEEECEQQQQIRBBBAhLtFetqfrx+HkQxhdor1tT9ePw8iGMCFn+ktFTpU+YDLdleY7o6KzgiYxbC2EEqwJIzyIAt1WvVygaVJ6eRY4rcMgBfryhg1UgcIWUORcKSMRA3hdphHrHrnKpLoP2k32Acl+md3Zt7NsUafCmNqTNHcuN9OGu6jlmZEzM82C6a1rhSVN3SpoxfQmAyie4urfZhDWaxouSDGeOxfHfFG1r1unTEMya17HooMkBPBR1XzOfXF5p9SHNGjsx+UYAzKBZLkXKDeDuvfMjdfKl8QfD7nuZONTaxHZqO3dWMGxCGoLs4IbfQ8+d+XBJarS0yZtaw4LkP798cNWqZtIPNWQOjKIDTGyTEb9FbXJOR3W8RfkIc8hdvkU/j8pa/wD4pX94W4Ph0NQyQvH8ctrdd/RaCvqXUuRsQAvf6W9UsrKRpTlHFmXb+RHVEeY9gTFl18FqlT/0lv7zxTaypxZDZElDhDqmuMLR8jT8x6uXadvrsq2JYuykoulcfncPlHXz7BufDdRYi1lYVaXLlpzkyYwVEBtckgDPtIH/AMiVDXkm0P8AK66bWOLy5HQlX2Y2G3uQk9swcI+qTyiJhcvleHUgqZbO2G6m6yanNRy0mYw4Y4WythYi+XEZHPLZ1xXY1nXyTioJn8JRvBwD5Exk0QUUzpY7u3uusUpmU82VgsCLqDpupMuSSpsbgX4XO2NL0bqtJ/wVGK4phphPM05vjMvnLYtuHPDbhGXay+oP0l/ONhmTjL1fxLtGjxbfn8nFsoirXuaWWPFMsKgZJTuuASb+SzHQdBMr69KeUxWWnTnuLZKCLqCd5yUdbdRi6a/avyadZTyVCEkqVBJvYXDZnds7xDrk21R/w+kHOD9vOtMmneD82Xf+EE95bjFR1z078qqThN5cu6pwPtN3nyAjmOZ81R8p+UL2tghpaTIQMx2PHrKQR4nTQiljsAJPdHuFulJTz5kqllenOdV7ibAnqvmepTDMmwuUgp4TNKGDir3yM6vlhNr5o6U0mXKvuRTZyO0gL2IeMeeUSlCVtwPTRWPbmp/pEaTorRyU0iXJliyS0VF7FFrnrO09ZikcqEizyH4q6+6VI/qMI6aYvqs3O61OKwgUdh/W3oqNHOoqFlqWY2A/1YdcdI+ataE/xPSSyWF5Ej9pN4NY2wd5svYHhzI8RtLjwWao6Y1MoZw4qyakanTqxBUTjzElheWoF5rqdjknoqp3ZG+3ZYmyzuTiQkiZZpjvYsrsVuCBcLZFVSL8RfOG2tesi6Ppy4TG9iJcsHDiIHGxsB2cBviJq1rpLrNHmpfDLKhhMS98LLfIXsTcWI+laEJlncelGgJt6DrWt/S0rWmKw0+lxv1fhZZEvUrRx0jWTJVwkqSLuwF3JxYQF3LmGzIPo9eUSJGqVe2jqt5yWdJq2eWbqduIMrZ5g32j5x7YeT58h6PdZagNOJP+Rt75LQW5MZG6bOHenwR0PJpTWsHm344l+7DHrVHlATSM+bJWU6GULksVIPSw5WziTrFritFNVGls2JMVwQN5FrHshH0lUX5Lm60z6ehjj6RzRbmqY+m6rR095Im4whtZukpBAIIvmuRGQMWjQ/KJJm2WcOabjtTx2jv8Yy3XPWF2Z51gHmNkNoAC5DPbYKBGoUPJ1I5iUJmMzAqmYwa2JiOllawF9lrdsXalsLWjpR8x5JdRfqnEugcMlzYOvsrbLmBgCpBB2EG4PYRHqFejdXZdN6kzEG9cZZT9lrjvFjE6ZVorqjMAzAlQcr4bXtxIuMuuEzgL/LqtExzst3gA9un2XaCCCOFIiCCCBCXaK9bU/Xj8PIhjC7RXran68fh5EJNfdZTTyxJlm02YLkjaqbCRwJNwOxjujuOMyODW7lRTSthYZH7BVbUmoB1hr+eIaa2MSmJv0FcdFD9AKLD2G64sXKJoEPL+UIOkmT23pxPWD5E8IyutmPIeXUycpkhgw4FRtU9Vrg9RaN30VpGXXUqTUzlzkvY8GFmQ9YN1PWDDKdrqaRrxtYDwS2J7MRp3NOh8jwX5/wBYhdZY4zAPIx+jxH595QtGGlcofmTQVPFSrFT4W77x+glNxePcSIdkcNtfsjCGlkJadwSCsr1wkNTVjgAYX/aL9raMv4g3lHTkOmdGtXcJyn3g4/yiLDykaMxyFmgZymsfovYeRw+Jit8iHp1/1kv750QNggbTOkjaA42DrcbH34qaOaoNU6KR5LRq2/C/v6KZym3+US+Blfc7frFNi5cpx/3iV9X/AJjFNhtRNAhbYLLYm4mqfcpdp6r5uSQPSfoi23Pbbuy7xG1amaEXR2jpct7KVQzJp3Y2GJyTwGzsURlGp+i/l2mJakXl0w51+F1Iwjvcp3IY1TlCp6ibQTJNKheZNtLNiq2RvWEliB6N12/OilXvzvbFftWiwqDoYMx3OqY6cUTqKbhzDSWK+7iX8oxiNp0HTOtHJScLOJMtJguDZggDC4uDnfZGUDVyeSRzZyJFzZdmW8x7hzw0OaTxVLG4XOcxzRfQhVjWY/sPtL+cb1q1LBoaYEAjmJORz2S1jE9d9BzJFKHfDYzFFgbm5VzwtujctALakkDhJl/0LHmIuDg0hXMHjcyEhwtqkevusPMSeZQ/tJgz4qmwntOwd/CMwjSda9TlnTTPxsMQAYWvmBYEX2C1hb9YRjU2X7b/AMv6RLSSRRxgA68UsxGnqJ5ySNBtrwVShvyQ6K+U106sYdCSObl/ScWuOxL/APliBr9o4UdMGlsxLvgztkMDE2AG3K0azqlq5LoKVJMq5HpMx9JnYDExG7YBbcABBW1A6KzeKt4TROicZH9yUawa083pagpFa2PnHmd8qYkoe8GNupYOU2Remlt7My3cyt+YEWv5MuLFhXF7Vhi8dsQNZdHCopnRrgdE3G3osDv74WQyNbIw223TariMkD28wsUq5/Ny2f2VJ793nF95FND81QNPPp1ExmvvwyyUUe8Jh+1FV151eWnondXYnEi2Nt7jhGlanyeb0RTBcj8lRgetpYa/iYY10ofGA3iUswmmMLXOeNVQtcNL/KapyD0EOBOFlOZ7zc+EJIsMzU2Z82Yh7Qw/WIs3VaeuxVbsYfnaL0b4mtDWnZZ+eGd7y9zTc6pRBEmfoyanpS3HXY28RlEaJwQdlULS3QhOORj/APoVv0R/7Whvymn/AHqX9UP63hXyJresrj1KPGZM/SGXKW3+9r1SV/rmQrb/AOaez7LVV+lAO5Z1p+UZjSJQ2vMCj7RVR/VG565aYelpg8sgMXCgkX2hicj1LGP6Dpuf0zRy9ysJh/7eKb/kEbPrJq6K1EUuUCtiyANza2/tPjHNY9nTMD9hqffcu6OOQUNo/wCRGnefRZ9R6/1iTAWdJiX6SOig2/heXhse0NHLWbWhqyYjBebEsdEXubkglsVhnkPCLMeS9LZT2v8ARFvC8UGpkGW7I21WKnhdSQfuizB+ne7NGNQk9Y6tjjDJzoezh17rQdTtdudIk1B6exH9r+Fv4uvf27brGCgxqmpGsfyqVgmG82XYE72Xc3buP94o11IGfuM24pphWImT9mU68Dz6lZoIIIVLQJdov1tT9ePw8iMk05pI1NTNm3yZyF+gvRTyF+1jGr0ROKrtt53L/wDNIjFaX1afRX7hDXDGgvceQSDHXkRNbzPkupF4sPJFpzmJ82gc9FrzZF/50HcMXar8Yr0QdJO8oy6iVlMkOHU9QOYPVx6rw1qIhLGWpPhdT0MwB2Onor7y46Fx0QqFGctgr/Qa4B7ma3240LRszFJltxRD4qDEGRNlaToAbXlVMmxG8B1sw+kpuO0RO0bTGVJlyyblERSeJVQCfKM495LAw7glbNrA0kjjquMmbLraa4zlzUIPEXurDtBuO0RQeSCiaRU6SluLMk2Wp96fY9hFj2GO/JPps46ujc9KVOebL+rmOcVuoMQ3/ci60uhll1U6euRnrKDD+KTzgDd6uo+wIkeTEHxHja3vsXLQ15EgVH5TT/vMv6r/ADtFNrqaYKabNAIVUJx7Bc5CxO03I2Rq2sWjZbz1dlDMEAF8wOkx2bL5xQuVKrPyeVIT0p00DuS1h7zJ4Qzpp7RtYAs/NQdJVOe46X2Vq5HdHiXotHwBWms7lvnMA7KhJ7Bl474uNRXy5YJd1UKCTcjIAXJMRqaSlFSKo9CRKA7paW8TbzjKq/WadOvdgoa9wott25nPzijFTuqnucNrppWVzKQNBFyVq+h9NyayWZlPMExAxXEL2uLXGY6x4xWdM6XkyZzq72IbYASc89w64rvIbXYRVUrHNHExR1Ec239Ce9EnlIo8FUrj94gJ7V6J8sMSQQNFQYio8Rmc2nErOfmqzylaelz6QImL1oNyABkkwcb741LSdc9Polpsr05dMHW4uLogNiN4yjEdZKcvIyzsQT2WI/ONlbSaz9DB5d2xyFUAAlsRAUrbbcG9+wxPWQhpY0bXUWH1JfTue7cXTTVvT8rSNKs6XscWZTmVYekh6x5gg74q2tD1NG2ILLaSTZWsbi+xWGLb17D5RV9WJFZo2oMyRJZ5MwjnZBsn20LEAMP7cCt61urDU0glykYs5UkHCpUKb5km172GRO+IWxdDPbQtK6qJW1FOXtJDgNOfZZZu1S+lNKUdPMC4EfGwAIFh02vcnassD7Ua7rXpg0tKzrbGSFW+y7HPZ1Bj3Rmeregamk0pLqTKxSypR7OmJQy4cQBbO1lOXXFm14abVsiSUJRLkklVuxy2E3yH3mJZWNfUNGmUeC4E7o6LS+e3fc+ioevGsdRU04u5GFweiXG0Fc+lmLkRs+iq35XRS5q2/ayVbqu6A59hPlGT1WqU+YjKUyYEekncdsW3k3qZ1JQmRVSyDKZubsVbGjEtYWORDFttsiOBj2ujYWgx205LzDJ3ljmz3v1qma1aamVFLMlMijY2Qa90YNvPURGjcmeklqdFU+dyicyw4GX0M+1cJ+0IoVXomezsxlN0mLZC4zJO7tjxqjpGfoie37J3pppBeXbC6MNjpisDlkRcXFuAiaqgEkf7e41VfDqwscWTnsJVu09qtWVUzmEZZFNf9pOD4prr7CIB0eu58Rk1kfR8iioubWySpa2W533yJJ2kk7euIz6/UYTEJhJt6IRsXZmAB4xQ9ZtanrWAtglqeil9/tMd5+7xJpRU80zgHCwCuVNdT08ZDCHE9/ivet+scxHpZNLMVWqJgUzBhewLIgsDcbXv3RfNL6uSTLBKBiLAsQMRvlckWsey0Yfp3EhlTk2yXDeDKw81HjH6D0fWy6uQk1DilzFDDsOduojZ1ER3WNMBbl2XtEWVUFyBdZryKSx8o0iRs5xAOzHP/tEvlBoZjVRcKSgRRcZ2tcm4GY2xYNRtSP8ADDUftecE6YGBw4SFANg2dibs2Y8o7V8zFNY9dvDL8ojZN/yDI3UW9FJWwCSARnTVZzyV0/O6ZnOdkqS1u0mXLHlji+az68NST+aSWrWUEkkjM3yy6reMVnkgF6/SbHbjA8Zs+/3CJ+tuq1VOq5kxJWJDhsQybAijYTfaDErujkqT0u1lFUmaGlaIL30GgvpZfH5TpxBtKlg7jdjbu3xTpkwsSSbkkkniTmTEyt0JPkLimynRb2uRlfheIMMoY4mC8YWYqZ55CBMTpzRDfVTSJkVcpr5FgjfRfLyNj3Qoj3J9IW23H3xI9oc0tPFQRPMbw8bg3W7wQQRkV9HS7Rfran68fh5EY/pTR5p6ibJPzHIX6DdKWfdIHaDGwaK9bU/Xj8PIit8ourZmqKmULvLW0xRmWl7bgb2U3Nt4LDhFyimEUmux0SzE6U1EFm7jULOo+MoIIOYOR7DArXFxmDH2NKsRsrTyM6ZKGfQOc5ZM2VfejEYwOwlW+23CNRj89/4gaKqkVii/NsBMA3y2uGHgWHaRH6Ap56zEV0IZWAZSNhDC4I7oz1fFkkzDYrd4fUdPAHcdisKlV7UOkZVbY82JnNTjuwvi29wLdqCN4BvFA0pqwj086ma3TLnFbYxa6N3WXwiTyYaws9P8kqOjU03QKtkzSx6Di/pADo3F9gPzhHVZaUdI3h5c1xQXZGI3bhddeNOinmKoGJygIv6IGJhc8dhyjMtPK9WVZphDo2JDuGzYu7YD3RbOUKsWZWWUg4EVDbMXuzEfzCK0iFiAASTkANpMNqSFrYQSNSFnK2rk/UuyHY6K0aZ18eppRJwBWYDnGByNrE4V2gEjeTllntiu0lBMmmyKW+4dpOQix6K1UAs07M+wNg7SNv3dsWBECgAAADYBkPCIumjgGWIKX9NNVOElQ71/Cq2reqs6kr0qlmIAVKzZeZLKRsB2XuFPau+LbpWmSsmqWS9hhUEm2ZuSQMv/AJHmHGjKLCMTbTs6h+sL5pfm6Q7pzDHnYId2jmkcujWWbKiqRwAH3R0iTpJwbPkAy3J2DIkXv3CENVrLJT5xc/wi/mco6YHSagXUMrmQ6EgBNI+xVp+uTfMlgdbEnyFogTdZ57fPC9ij8wTFltJId9FSdiELdrlXePtoz19Lzjtmv7xH3RyNbMO1394/rEgonc1CcTbwaVo9oLRnKVMwmwZ7nIWLXjSqfV+Z8gEvEwn2x4sRuH2hCb7Pm+cV6iIQWzHc+yrlLOanNlbsL/hco+xR01jqENi97bQyg+OV4n02uR/eSwetTbyN/viR1JINtVC3EITvcKwz9Hy39KWh7QL+O2FtTqnJb0cSHqNx4H9YlUOnJU7JWs3stke7ce4wwiLNJGbXIVjo4ZhewKpWkNU5ig2AmLbMDbbrU7e68cNT9Yp2i3MvCZtMzEmXcCbLY7SmKwI4qSOORve+RB0loeXPHSFm3MPS7+I6jE3TtlGSYXCiZC+nJdTnuOyYV3KJTiSTKLNMIyUqRYn2icrDqJig6O05Mkte+IE3ZTsJO09R64j6QoGkOUftB3EcREaLcFLFG0huoKWVVdPK8F+hbyVk0BTzKasetpAs2VPuJ0ksJcxWJxEox6JINzYkekc9hGhU2sMt/SWYh4MhP8yYl84zPVWsKT8HzXFu8AkH7x3xcoW1cAz6p9RVzpI79y4666zSHpXlI4d2KiwBywsGJJtl6Nu+M5ibpu3yibb2z/fzvEKGNNC2Jlm8dVna6pdUSlzraaadSIbaraOM+rlLbIMGb6KZn7rd8KY1HUTVw00ozJgtMmAZb1XaB2nae7hHNXMIoyeJ0C7w6mNRMBwGp99atMEEEZhbtLtFetqfrx+HkQxhdor1tT9ePw8iGMCFnGuWoxllp9Kt0JLTJSjNScy8sbxvKd44RS1YEXGYje4qWs2oEuoJmyCJU45nL9m5/jUbG/iGfEGGdLXGP5JNkir8KExMkWjuI4H8rMWpOdBS2LFlb/Wzti5asaTqaOmEjGjqotLLglkXct1IDAbvDZaE+gJ8tk6LKXzxC+eR3cV3364axksd+I5+mMEDcobxI1PWL6ActNd1Zw/C30rf3iQ46kbWTGTpO4HOXLb24nebboretr3nqd2AW8Wv5wziFpWj5xLgXZdnWN4/OPMD+I5P1LY6qxDtL2tYna9tLeS5xKhzwHo9xr4KvRa9U9GgJzpHSNwvUBkT2k3Hd1xVIvGrM8NTKBtW6nxJ+4iPotWSI9FmsPa0y68BomsJtN60S6N0WcrhHGUxRiW4OakA4gQLHIHb1Q5iNX6Ol1CFJqK6nOx4jYQdoPWIVC19VoRbiuejNdtHek1Ul9wIdbe8uZj7pXlRoEUgTmmcRLVjfqDmwHbFM1m1WpJOFZcoqx6RONzYbNhY7TfwhEugpI+aT2sf1iwyhbJ89yo5MThhvHr3AeqaaR1wNfO6KsEUWVdiIo2DrJ428hHKPEmQqCygAdUe4asYGNDQs1USiWQuF+/f32IgggjtV0QQRc9U9SS9p1Qtk2rLO1uBYbl6t/ZthmmZC3M5WaemkqH5GD8LtqHqxsqJq/VA/wDst93jwi61U/AAeLKvibR1AhdOPPTBbKXLOItuJHA8Bx7YzE0zp5M7ltYKdtLEI2b+fWs612phLrZtsg2F+9lBPncwihtrTpIVFVMdTdclU2tcKAL95uYUxp4ARE0O3sFiaotMzy3a580Q+0JrGyEJNN02BjtXv3j7vKEMEdvja8WcuIpXROzNK0yIVfpVZWXpNw4dpjjKrDLpJbH0sCgdpGXlnCBmJNzmTGBxnFDSHoYv5c+X5X0jB8NFWOml/jy5/hda6rM4jGBlewtsvt690RWp1O4R0gjH/wCQq75uldf/ANj6rWf4+ktYxN/+R6L7oqnVJ6MTZQTt42NvO0WnSNesmWXPcOJOwf63RVYj6TdmVbkkLkBuF/8AXkI1eC4zJVTNp6o3voDx7D6rKY1hEdHTvqKRtrakcO0dnLyUCY5YknMkkntOZj4BE3RWhJ1U2GUhPFtij6Tbuzb1Re9WdCUdNNwmdKm1I3Ylup3hUve/Wc+yNvPVMhFtzyWEo8Nnqzdo+XiVG1O1JKkT6hcxmks7uDMOPAbt8XqCCM/NM6V2Zy19NTR07MjP+0QQQRCrKXaK9bU/Xj8PIhjC7RXran68fh5EMYEIiJpcn5PNw+lzb27cJt5xLgIgQvzJIcgKVNshYjI7IfaP1tmJlMGMcdjeO/v8Y8646tNQVTS7Hm2JaU24oTfDf2lvYjhY74RxZnpYKtlpWg+fjuF9Laynr4GucAQR3jv3C0Ci05Jnei4B9luif0PcYn48OfDPwzjMIvPJ7q9NrMeN5i04UrkdrEbFxAgW2nuG+MzUfDLGuD4n2F9j9iPTvWcxLBWQROljfYDgfK49FIqaOVV9OQwSYczLbK56uvsy7IhaPrZlHNIZSAcmU5XHEdfAxYK/kxmrnInI/VMBlt763B90QtqaKtkrhn07zUHEc8B1h5ZLr32jfsqYnDLmuOR0Pivk8tHOx2csIPNuo8Nx70Vlo61Jq4kNx5jqI3GO8UKRWS1e8qY0l/ZbpDsNhit1FTD+j1hbZMQN/FKIbvKbR/rKInwcWaj34qxHVg/LJoffeO9QdcKYiYr7iuHvBJt4HyMV6L/8ok1KlMSsDtW9m8DmDFZ0nqxMlElLuvV6Q7V39o8ot08wAyO0KX1dMS4yx6g8kmgj6RHyLqWIhLV6UmSJhVgGU5ruNuFxw2bIdRxq6NZq2cX4biOwxy4EjRWaaSNj/wB1t2nfn3Lrq7rtTSHxzqeZMYejmuFeux9Ixcl5a6TfKnDuU/nGbtq0m52HgY5tqzwmeK/3ilLSCU5ni/en8FbSwtyxuIHZ+CtDqeW2TYhad2+kwA8LRVtOcqk+pXBhCJ7KnCCOB2k9l7QlGrI3zP5f7x3lauyxtLN3gDyzgjo2MN2tXsuIUzhZzy76eQC56Nr5s9/mqi7bDbwFzeHEeJUkILKAANwifR6ImzvQQ24nJfE/lFy4aPmKQTOE0n7TbDgB91DhtoLQZnsGYWlg5n2rfNH5mJ9PoORIzqJilvYBy8B0m8BE2o1hCi0uXYbi9pa9ynMjstFaScuFox3qxDTNYc0x7uPejWJvQG7M/cBCaPT17Tns0wO+5UUgAcBcAnw3bYmydBzm+bh+kbeW3yj5N8QDoa54kPK3gF9XwSojfQscDbfzKgQQ/p9V/bfuUfmf0hpTaKlS/RQX4nM+J2d0Zp9ZG3bVMn1bBtqqvS6KmTPRWw4nIf37ofaM1VllgJ3Tucxmq+WZhpErRyXmDqzj2jqZZKqIM0+YeaXVNS6SNzTsQV61gp3l0E9aVcLiU/NhBYg4T6IG/h1x+f5BJZcF8Vxhte975Wtne8a7pXlEeVVPLWWply3wNe+MkWxEG9l25ZHjvi3StDyBM51ZMoTDnjCKHz4ta94+v5XwtDnD+WoS/B8bjpjLG1ua1geG1+rZdqHFzSc56eBcX0rDF53jvBBFRUSbm6IIIIF4l2ivW1P14/DyIYwu0V62p+vH4eRDGBCIIIIEKFpbQ8qrlGXPQOhzsdoO4qRmp6xFCreRlS15NSyjhMQOR9pWXzEaVBHTXFuyswVc1Of2nEe+Wyz7RXI/JRgZ81ptvmqvNqe03LEdhEWvSU4U1HO+TqoMmUxVVAspVSR0R423xN0jJd5MxZbYXZGCNwYqQp7jYxRNRtXaqVU45stpSqrK9ypDXFgBYnEL536oma0StcXOsQNOtVq3EamSRgfd4J15Du2SeXWuG5wOxbbjuST133xq1HMLS0ZhZiqkjgSATCuRqdSpMxrKtncLibmwduUu+EdlrQ6hHQUT6YuLnXv7v2phWVbJw3K21lHq9HSpwtNlpMHB1VvvEJanUCjfZKwH/pu6fyg4fKLFBDZrnN2Nkscxr9HAFU2o5NkPoVE0dTiXNHmoPnHD/Yirl+qqkI4MrqPDEw8ovMETCplGmb7+armigJvlt2aeSz+q1WrW9ZKpZ3WHZW8cKwrnamT/APlZg+jOkuPBiD5xqkEStrpW7KB+GQP3B99qx+ZqlUj9xO92Wf6Zhjg2rVSP3E73G/IRs8ETDE5ur33qucEpzsT4j0WLf7O1P/Lzv/G/6R6XVqpP7id7jfnaNngj3/KS8h771z/g6fm76eiyCXqjUn9xO92WP6pgiXJ1KqP+Wf7U6Uo8FufONUgjg4jMeXvvUjcGp28/p6LPKbU6rHoy6WX1lmdvFlaJn+xFVM9bVKOpVdh4YlHlF3giE1kp1v8AQKy3DoALW+p8hoqhT8nEselPmnqTBLHkpPnDCm1Go0/dYzxdmfyY28ofwRE6eR27ip2UsLNmDwSrSGr8t5JSUqSmBDoyqAFdc1NhtG4jeCRvhRSVeK6uME1MnQ7QdxB+ch2ht/bcC2RB0loaXUWLAh19GYpwzFvts28cVNwd4jP4thLa9oINnjY/Y+9Feil6PsSmCPZ0LUJseXMH8QaU3eVxKe5RHSXoqcfS5pesMz+WFfvjFO+H68Otkv13FvNXf1DOa4w40fS4Fudp/wBWgpNHKmZOJuJ3dg3ff1xLjUYPgf6N3TTG7+Fth+VVmnz6DZLKjVunmTufaUpmZdLPO2wsL2YjiQYZwQRqCSVVDQNQEQQQR4vUQQQQIS1aKakyayNLtMcPZlYkES0S1wwv6F++OmCo9qT7j/HE6CBCg4Kj2pPuP8cGCo9qT7j/ABxOggQoOCo9qT7j/HBgqPak+4/xxOggQoOCo9qT7j/HBgqPak+4/wAcToIEKDgqPak+4/xwYKj2pPuP8cToIEKDgqPak+4/xwYKj2pPuP8AHE6CBCg4Kj2pPuP8cGCo9qT7j/HE6CBCg4Kj2pPuP8cGCo9qT7j/ABxOggQoOCo9qT7j/HBgqPak+4/xxOggQoOCo9qT7j/HBgqPak+4/wAcToIEKDgqPak+4/xwYKj2pPuP8cToIEKDgqPak+4/xwYKj2pPuP8AHE6CBCg4Kj2pPuP8cGCo9qT7j/HE6CBCg4Kj2pPuP8cGCo9qT7j/ABxOggQoOCo9qT7j/HBgqPak+4/xxOggQoOCo9qT7j/HBgqPak+4/wAcToIEKDgqPak+4/xwYKj2pPuP8cToIEKDgqPak+4/xwYKj2pPuP8AHE6CBCiSFnYhjaWV34VYHuJYxLgggQv/2Q=="/>
          <p:cNvSpPr>
            <a:spLocks noChangeAspect="1" noChangeArrowheads="1"/>
          </p:cNvSpPr>
          <p:nvPr/>
        </p:nvSpPr>
        <p:spPr bwMode="auto">
          <a:xfrm>
            <a:off x="0" y="-776288"/>
            <a:ext cx="2828925" cy="1619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4822" name="AutoShape 6" descr="data:image/jpeg;base64,/9j/4AAQSkZJRgABAQAAAQABAAD/2wCEAAkGBhQQEBUUEhQVFRUWFhgWGBcYGBcVFRsYFRYXFxcWGBUXHSYeFxslHRcWHy8gJCcpLSwsFx4xNTAqNScrLCkBCQoKDgwOGg8PGiwkHyQsLykpLzIsLTQqNDQuLCwtMC4tLSwsLyotLDIsLy00LCwsLCwtLC0pMC8sLCwpLCwsLP/AABEIAKoBKQMBIgACEQEDEQH/xAAcAAACAwEBAQEAAAAAAAAAAAAABQQGBwMCAQj/xABKEAACAAQCBQgFCQYDCQEBAAABAgADBBESIQUGMUFRBxMiYXGBkaEyM1KS0hRCcnOCsbTB0SNDYqKy4RXC8BYkU1Rjg5Oz8ZQ1/8QAGwEAAgMBAQEAAAAAAAAAAAAAAAUDBAYCAQf/xAA3EQABAwIEAggFBAICAwAAAAABAAIDBBEFEiExQVETYXGBkbHR8AYiocHhFCMyQhVSJPE0cpL/2gAMAwEAAhEDEQA/ANtlz1YsAblThbqOENbwZT3x0hdor1tT9ePw8iGMCEQQQQIRBBBAhEEEECEQQQQIRBBBAhEEEECEQQQQIRBBBAhEEEECEQQQQIRBBCPW7T/ySR0PWzDhljbnvcjgoz7bDfHoFzZcucGguKeQQo1V0k1RSo7m7i6sctqki+XVY98N49cMpsvGOD2hw4ogggjldoggggQiCCCBCIIIIEIggggQiCCCBCXaK9bU/Xj8PIhjC7RXran68fh5EMYEIggggQiCCINZpMIcK5tv4C/Hr6vuyiCeojp4zJKbALprS42CnQQhmVbttY92Q8o8CaRvPjGXf8VQh1mxkjtA+mqsilPEqwwQop9JsPSzHnDWXMDC4zEPKDFIK4ftnUbg7qCSJzN16ggghmo0QQQQIRBBBAhEEEECEQQQQIS3TmnpdGivNxYWcICq3sSCRfgMrdpAiHJ15pG/e4fpK487WhxV0iTUZJihkYWZSLgg7iIzDWHVx9HtcXemY9Fzm0snYrneODb9hzzPRNmHK3M7gL2v9Dry5qB2cPBzAN4nLe3XuNOfLs20WVrDTMLifK99QfAm8ZtpbSprKhpxvgHRlA7kG+3E7T223REwKdwPcI9gRmqzGGvidFG0tcdDfgOI7Tt2XT+lwp4lbJK5rmjUW4ngeOg3Gu9jwVv5PKr10rgyzB9oWbzUeMXKMjpKyZJfHKco1sNwAbi97EHLbDin14ql9LmpnapU/wApt5QypcRp5ImB0gDgACDfgLb2tr2qhPRVEMj8sZLbkgix0Jva176XtstEgipaI195+asoyGxMQLoQ4FzbEchYDeYtsNHMLLX4qjHMyW+XhodD90QQQRwpUQQQQIRBBBAhEEEECEQQQQIS7RXran68fh5EMYXaK9bU/Xj8PIhjAhELtNaelUiBppIxGygC7EjM2HVxjlXayypTlOkxGTYbWB22uTtzEQNYNAppSVLaXMwMhbCcOIdKwZWW44Kdu6I4aiB83RF224G6jmzhh6Pfgpx1iSZTc9JOLEQig5dNiAAw6r3PUIgS0sLXJ3knaScyT1k5xFOhhRrTSQxa8yZMZrWuwlFchuFm47omRh/iyovUiFh+UC/jf7K9QB/RB0n8uKIIIi1OlJcv0nF+AzPgNkZENLjYBMQ0u0ClRN0bUYWw7j98VWo1o9hO9j+Q/WF83Ts5vn4fo5ee3zhnQtmp5mzDSx+nEKY0T5G2Oi06bOVRdiAOJIA8TCup1tpJfpT0P0bv/ReMgn1DObuzMeLEsfExzj7izDG/2cvm0mOv/owd5/6Wn1HKRTL6ImP2KAP5iD5QuncqI+ZIP2nt5BfzigwRZbQQjhfvVJ+MVTtiB3et1cZvKbPPoy5Q7cTfmIiTOUSrOwyx2J+pMVmCJRSwj+oVd2IVLt3lP217rD+9t2InwxzOulZ/x291PhhJBHfQRf6jwCiNXOf7u8SnX+2VX/x28F/SPo10rB+/Pup8MJII96CP/UeAR+qn/wB3eJVgXXusH72/aifDHRtfqllKvzTqwIIZAQQdoIBFxFckLjmCWnSmHMIM3PYozOwx7EuzWa4sbEEWIttFtxiJ8MIBJYNNdBqpmVNUSBnIvpcnTxKm0UrCuQsCSQMyAL5AXztu7AIkRDmV/sjx/SOK1jA3Jv1bowEvw/X1z31DwGk6gE69Q020596+hRfEeH0LGUzCXgaFwGnWddTry7lPmzMIvDfQWiaadY1FUn1akp3M7gE93jCUzA6G3DZCyL/w7hzMkglblla617agWFt9uOo35qh8SYo9skZidmic29r6E3N9t+Ghvbldbfo2jkyktIVFX+G2fWTvPWYlxhUipeWbozKeKkqfKHVFrxVyv3mMcHAbz2+cP5MNfu11+1J4sci2ewjs9ha3BFFoOU4HKdKI60N/5W/WLNo7WanqMpc1b+yei3g23uijJTSx/wAmprDXQTfwcL+B+qaQQQRXVxEEEECEQQQQIRBBBAhLtFetqfrx+HkQxhdor1tT9ePw8iGMCFn+ktFTpU+YDLdleY7o6KzgiYxbC2EEqwJIzyIAt1WvVygaVJ6eRY4rcMgBfryhg1UgcIWUORcKSMRA3hdphHrHrnKpLoP2k32Acl+md3Zt7NsUafCmNqTNHcuN9OGu6jlmZEzM82C6a1rhSVN3SpoxfQmAyie4urfZhDWaxouSDGeOxfHfFG1r1unTEMya17HooMkBPBR1XzOfXF5p9SHNGjsx+UYAzKBZLkXKDeDuvfMjdfKl8QfD7nuZONTaxHZqO3dWMGxCGoLs4IbfQ8+d+XBJarS0yZtaw4LkP798cNWqZtIPNWQOjKIDTGyTEb9FbXJOR3W8RfkIc8hdvkU/j8pa/wD4pX94W4Ph0NQyQvH8ctrdd/RaCvqXUuRsQAvf6W9UsrKRpTlHFmXb+RHVEeY9gTFl18FqlT/0lv7zxTaypxZDZElDhDqmuMLR8jT8x6uXadvrsq2JYuykoulcfncPlHXz7BufDdRYi1lYVaXLlpzkyYwVEBtckgDPtIH/AMiVDXkm0P8AK66bWOLy5HQlX2Y2G3uQk9swcI+qTyiJhcvleHUgqZbO2G6m6yanNRy0mYw4Y4WythYi+XEZHPLZ1xXY1nXyTioJn8JRvBwD5Exk0QUUzpY7u3uusUpmU82VgsCLqDpupMuSSpsbgX4XO2NL0bqtJ/wVGK4phphPM05vjMvnLYtuHPDbhGXay+oP0l/ONhmTjL1fxLtGjxbfn8nFsoirXuaWWPFMsKgZJTuuASb+SzHQdBMr69KeUxWWnTnuLZKCLqCd5yUdbdRi6a/avyadZTyVCEkqVBJvYXDZnds7xDrk21R/w+kHOD9vOtMmneD82Xf+EE95bjFR1z078qqThN5cu6pwPtN3nyAjmOZ81R8p+UL2tghpaTIQMx2PHrKQR4nTQiljsAJPdHuFulJTz5kqllenOdV7ibAnqvmepTDMmwuUgp4TNKGDir3yM6vlhNr5o6U0mXKvuRTZyO0gL2IeMeeUSlCVtwPTRWPbmp/pEaTorRyU0iXJliyS0VF7FFrnrO09ZikcqEizyH4q6+6VI/qMI6aYvqs3O61OKwgUdh/W3oqNHOoqFlqWY2A/1YdcdI+ataE/xPSSyWF5Ej9pN4NY2wd5svYHhzI8RtLjwWao6Y1MoZw4qyakanTqxBUTjzElheWoF5rqdjknoqp3ZG+3ZYmyzuTiQkiZZpjvYsrsVuCBcLZFVSL8RfOG2tesi6Ppy4TG9iJcsHDiIHGxsB2cBviJq1rpLrNHmpfDLKhhMS98LLfIXsTcWI+laEJlncelGgJt6DrWt/S0rWmKw0+lxv1fhZZEvUrRx0jWTJVwkqSLuwF3JxYQF3LmGzIPo9eUSJGqVe2jqt5yWdJq2eWbqduIMrZ5g32j5x7YeT58h6PdZagNOJP+Rt75LQW5MZG6bOHenwR0PJpTWsHm344l+7DHrVHlATSM+bJWU6GULksVIPSw5WziTrFritFNVGls2JMVwQN5FrHshH0lUX5Lm60z6ehjj6RzRbmqY+m6rR095Im4whtZukpBAIIvmuRGQMWjQ/KJJm2WcOabjtTx2jv8Yy3XPWF2Z51gHmNkNoAC5DPbYKBGoUPJ1I5iUJmMzAqmYwa2JiOllawF9lrdsXalsLWjpR8x5JdRfqnEugcMlzYOvsrbLmBgCpBB2EG4PYRHqFejdXZdN6kzEG9cZZT9lrjvFjE6ZVorqjMAzAlQcr4bXtxIuMuuEzgL/LqtExzst3gA9un2XaCCCOFIiCCCBCXaK9bU/Xj8PIhjC7RXran68fh5EJNfdZTTyxJlm02YLkjaqbCRwJNwOxjujuOMyODW7lRTSthYZH7BVbUmoB1hr+eIaa2MSmJv0FcdFD9AKLD2G64sXKJoEPL+UIOkmT23pxPWD5E8IyutmPIeXUycpkhgw4FRtU9Vrg9RaN30VpGXXUqTUzlzkvY8GFmQ9YN1PWDDKdrqaRrxtYDwS2J7MRp3NOh8jwX5/wBYhdZY4zAPIx+jxH595QtGGlcofmTQVPFSrFT4W77x+glNxePcSIdkcNtfsjCGlkJadwSCsr1wkNTVjgAYX/aL9raMv4g3lHTkOmdGtXcJyn3g4/yiLDykaMxyFmgZymsfovYeRw+Jit8iHp1/1kv750QNggbTOkjaA42DrcbH34qaOaoNU6KR5LRq2/C/v6KZym3+US+Blfc7frFNi5cpx/3iV9X/AJjFNhtRNAhbYLLYm4mqfcpdp6r5uSQPSfoi23Pbbuy7xG1amaEXR2jpct7KVQzJp3Y2GJyTwGzsURlGp+i/l2mJakXl0w51+F1Iwjvcp3IY1TlCp6ibQTJNKheZNtLNiq2RvWEliB6N12/OilXvzvbFftWiwqDoYMx3OqY6cUTqKbhzDSWK+7iX8oxiNp0HTOtHJScLOJMtJguDZggDC4uDnfZGUDVyeSRzZyJFzZdmW8x7hzw0OaTxVLG4XOcxzRfQhVjWY/sPtL+cb1q1LBoaYEAjmJORz2S1jE9d9BzJFKHfDYzFFgbm5VzwtujctALakkDhJl/0LHmIuDg0hXMHjcyEhwtqkevusPMSeZQ/tJgz4qmwntOwd/CMwjSda9TlnTTPxsMQAYWvmBYEX2C1hb9YRjU2X7b/AMv6RLSSRRxgA68UsxGnqJ5ySNBtrwVShvyQ6K+U106sYdCSObl/ScWuOxL/APliBr9o4UdMGlsxLvgztkMDE2AG3K0azqlq5LoKVJMq5HpMx9JnYDExG7YBbcABBW1A6KzeKt4TROicZH9yUawa083pagpFa2PnHmd8qYkoe8GNupYOU2Remlt7My3cyt+YEWv5MuLFhXF7Vhi8dsQNZdHCopnRrgdE3G3osDv74WQyNbIw223TariMkD28wsUq5/Ny2f2VJ793nF95FND81QNPPp1ExmvvwyyUUe8Jh+1FV151eWnondXYnEi2Nt7jhGlanyeb0RTBcj8lRgetpYa/iYY10ofGA3iUswmmMLXOeNVQtcNL/KapyD0EOBOFlOZ7zc+EJIsMzU2Z82Yh7Qw/WIs3VaeuxVbsYfnaL0b4mtDWnZZ+eGd7y9zTc6pRBEmfoyanpS3HXY28RlEaJwQdlULS3QhOORj/APoVv0R/7Whvymn/AHqX9UP63hXyJresrj1KPGZM/SGXKW3+9r1SV/rmQrb/AOaez7LVV+lAO5Z1p+UZjSJQ2vMCj7RVR/VG565aYelpg8sgMXCgkX2hicj1LGP6Dpuf0zRy9ysJh/7eKb/kEbPrJq6K1EUuUCtiyANza2/tPjHNY9nTMD9hqffcu6OOQUNo/wCRGnefRZ9R6/1iTAWdJiX6SOig2/heXhse0NHLWbWhqyYjBebEsdEXubkglsVhnkPCLMeS9LZT2v8ARFvC8UGpkGW7I21WKnhdSQfuizB+ne7NGNQk9Y6tjjDJzoezh17rQdTtdudIk1B6exH9r+Fv4uvf27brGCgxqmpGsfyqVgmG82XYE72Xc3buP94o11IGfuM24pphWImT9mU68Dz6lZoIIIVLQJdov1tT9ePw8iMk05pI1NTNm3yZyF+gvRTyF+1jGr0ROKrtt53L/wDNIjFaX1afRX7hDXDGgvceQSDHXkRNbzPkupF4sPJFpzmJ82gc9FrzZF/50HcMXar8Yr0QdJO8oy6iVlMkOHU9QOYPVx6rw1qIhLGWpPhdT0MwB2Onor7y46Fx0QqFGctgr/Qa4B7ma3240LRszFJltxRD4qDEGRNlaToAbXlVMmxG8B1sw+kpuO0RO0bTGVJlyyblERSeJVQCfKM495LAw7glbNrA0kjjquMmbLraa4zlzUIPEXurDtBuO0RQeSCiaRU6SluLMk2Wp96fY9hFj2GO/JPps46ujc9KVOebL+rmOcVuoMQ3/ci60uhll1U6euRnrKDD+KTzgDd6uo+wIkeTEHxHja3vsXLQ15EgVH5TT/vMv6r/ADtFNrqaYKabNAIVUJx7Bc5CxO03I2Rq2sWjZbz1dlDMEAF8wOkx2bL5xQuVKrPyeVIT0p00DuS1h7zJ4Qzpp7RtYAs/NQdJVOe46X2Vq5HdHiXotHwBWms7lvnMA7KhJ7Bl474uNRXy5YJd1UKCTcjIAXJMRqaSlFSKo9CRKA7paW8TbzjKq/WadOvdgoa9wott25nPzijFTuqnucNrppWVzKQNBFyVq+h9NyayWZlPMExAxXEL2uLXGY6x4xWdM6XkyZzq72IbYASc89w64rvIbXYRVUrHNHExR1Ec239Ce9EnlIo8FUrj94gJ7V6J8sMSQQNFQYio8Rmc2nErOfmqzylaelz6QImL1oNyABkkwcb741LSdc9Polpsr05dMHW4uLogNiN4yjEdZKcvIyzsQT2WI/ONlbSaz9DB5d2xyFUAAlsRAUrbbcG9+wxPWQhpY0bXUWH1JfTue7cXTTVvT8rSNKs6XscWZTmVYekh6x5gg74q2tD1NG2ILLaSTZWsbi+xWGLb17D5RV9WJFZo2oMyRJZ5MwjnZBsn20LEAMP7cCt61urDU0glykYs5UkHCpUKb5km172GRO+IWxdDPbQtK6qJW1FOXtJDgNOfZZZu1S+lNKUdPMC4EfGwAIFh02vcnassD7Ua7rXpg0tKzrbGSFW+y7HPZ1Bj3Rmeregamk0pLqTKxSypR7OmJQy4cQBbO1lOXXFm14abVsiSUJRLkklVuxy2E3yH3mJZWNfUNGmUeC4E7o6LS+e3fc+ioevGsdRU04u5GFweiXG0Fc+lmLkRs+iq35XRS5q2/ayVbqu6A59hPlGT1WqU+YjKUyYEekncdsW3k3qZ1JQmRVSyDKZubsVbGjEtYWORDFttsiOBj2ujYWgx205LzDJ3ljmz3v1qma1aamVFLMlMijY2Qa90YNvPURGjcmeklqdFU+dyicyw4GX0M+1cJ+0IoVXomezsxlN0mLZC4zJO7tjxqjpGfoie37J3pppBeXbC6MNjpisDlkRcXFuAiaqgEkf7e41VfDqwscWTnsJVu09qtWVUzmEZZFNf9pOD4prr7CIB0eu58Rk1kfR8iioubWySpa2W533yJJ2kk7euIz6/UYTEJhJt6IRsXZmAB4xQ9ZtanrWAtglqeil9/tMd5+7xJpRU80zgHCwCuVNdT08ZDCHE9/ivet+scxHpZNLMVWqJgUzBhewLIgsDcbXv3RfNL6uSTLBKBiLAsQMRvlckWsey0Yfp3EhlTk2yXDeDKw81HjH6D0fWy6uQk1DilzFDDsOduojZ1ER3WNMBbl2XtEWVUFyBdZryKSx8o0iRs5xAOzHP/tEvlBoZjVRcKSgRRcZ2tcm4GY2xYNRtSP8ADDUftecE6YGBw4SFANg2dibs2Y8o7V8zFNY9dvDL8ojZN/yDI3UW9FJWwCSARnTVZzyV0/O6ZnOdkqS1u0mXLHlji+az68NST+aSWrWUEkkjM3yy6reMVnkgF6/SbHbjA8Zs+/3CJ+tuq1VOq5kxJWJDhsQybAijYTfaDErujkqT0u1lFUmaGlaIL30GgvpZfH5TpxBtKlg7jdjbu3xTpkwsSSbkkkniTmTEyt0JPkLimynRb2uRlfheIMMoY4mC8YWYqZ55CBMTpzRDfVTSJkVcpr5FgjfRfLyNj3Qoj3J9IW23H3xI9oc0tPFQRPMbw8bg3W7wQQRkV9HS7Rfran68fh5EY/pTR5p6ibJPzHIX6DdKWfdIHaDGwaK9bU/Xj8PIit8ourZmqKmULvLW0xRmWl7bgb2U3Nt4LDhFyimEUmux0SzE6U1EFm7jULOo+MoIIOYOR7DArXFxmDH2NKsRsrTyM6ZKGfQOc5ZM2VfejEYwOwlW+23CNRj89/4gaKqkVii/NsBMA3y2uGHgWHaRH6Ap56zEV0IZWAZSNhDC4I7oz1fFkkzDYrd4fUdPAHcdisKlV7UOkZVbY82JnNTjuwvi29wLdqCN4BvFA0pqwj086ma3TLnFbYxa6N3WXwiTyYaws9P8kqOjU03QKtkzSx6Di/pADo3F9gPzhHVZaUdI3h5c1xQXZGI3bhddeNOinmKoGJygIv6IGJhc8dhyjMtPK9WVZphDo2JDuGzYu7YD3RbOUKsWZWWUg4EVDbMXuzEfzCK0iFiAASTkANpMNqSFrYQSNSFnK2rk/UuyHY6K0aZ18eppRJwBWYDnGByNrE4V2gEjeTllntiu0lBMmmyKW+4dpOQix6K1UAs07M+wNg7SNv3dsWBECgAAADYBkPCIumjgGWIKX9NNVOElQ71/Cq2reqs6kr0qlmIAVKzZeZLKRsB2XuFPau+LbpWmSsmqWS9hhUEm2ZuSQMv/AJHmHGjKLCMTbTs6h+sL5pfm6Q7pzDHnYId2jmkcujWWbKiqRwAH3R0iTpJwbPkAy3J2DIkXv3CENVrLJT5xc/wi/mco6YHSagXUMrmQ6EgBNI+xVp+uTfMlgdbEnyFogTdZ57fPC9ij8wTFltJId9FSdiELdrlXePtoz19Lzjtmv7xH3RyNbMO1394/rEgonc1CcTbwaVo9oLRnKVMwmwZ7nIWLXjSqfV+Z8gEvEwn2x4sRuH2hCb7Pm+cV6iIQWzHc+yrlLOanNlbsL/hco+xR01jqENi97bQyg+OV4n02uR/eSwetTbyN/viR1JINtVC3EITvcKwz9Hy39KWh7QL+O2FtTqnJb0cSHqNx4H9YlUOnJU7JWs3stke7ce4wwiLNJGbXIVjo4ZhewKpWkNU5ig2AmLbMDbbrU7e68cNT9Yp2i3MvCZtMzEmXcCbLY7SmKwI4qSOORve+RB0loeXPHSFm3MPS7+I6jE3TtlGSYXCiZC+nJdTnuOyYV3KJTiSTKLNMIyUqRYn2icrDqJig6O05Mkte+IE3ZTsJO09R64j6QoGkOUftB3EcREaLcFLFG0huoKWVVdPK8F+hbyVk0BTzKasetpAs2VPuJ0ksJcxWJxEox6JINzYkekc9hGhU2sMt/SWYh4MhP8yYl84zPVWsKT8HzXFu8AkH7x3xcoW1cAz6p9RVzpI79y4666zSHpXlI4d2KiwBywsGJJtl6Nu+M5ibpu3yibb2z/fzvEKGNNC2Jlm8dVna6pdUSlzraaadSIbaraOM+rlLbIMGb6KZn7rd8KY1HUTVw00ozJgtMmAZb1XaB2nae7hHNXMIoyeJ0C7w6mNRMBwGp99atMEEEZhbtLtFetqfrx+HkQxhdor1tT9ePw8iGMCFnGuWoxllp9Kt0JLTJSjNScy8sbxvKd44RS1YEXGYje4qWs2oEuoJmyCJU45nL9m5/jUbG/iGfEGGdLXGP5JNkir8KExMkWjuI4H8rMWpOdBS2LFlb/Wzti5asaTqaOmEjGjqotLLglkXct1IDAbvDZaE+gJ8tk6LKXzxC+eR3cV3364axksd+I5+mMEDcobxI1PWL6ActNd1Zw/C30rf3iQ46kbWTGTpO4HOXLb24nebboretr3nqd2AW8Wv5wziFpWj5xLgXZdnWN4/OPMD+I5P1LY6qxDtL2tYna9tLeS5xKhzwHo9xr4KvRa9U9GgJzpHSNwvUBkT2k3Hd1xVIvGrM8NTKBtW6nxJ+4iPotWSI9FmsPa0y68BomsJtN60S6N0WcrhHGUxRiW4OakA4gQLHIHb1Q5iNX6Ol1CFJqK6nOx4jYQdoPWIVC19VoRbiuejNdtHek1Ul9wIdbe8uZj7pXlRoEUgTmmcRLVjfqDmwHbFM1m1WpJOFZcoqx6RONzYbNhY7TfwhEugpI+aT2sf1iwyhbJ89yo5MThhvHr3AeqaaR1wNfO6KsEUWVdiIo2DrJ428hHKPEmQqCygAdUe4asYGNDQs1USiWQuF+/f32IgggjtV0QQRc9U9SS9p1Qtk2rLO1uBYbl6t/ZthmmZC3M5WaemkqH5GD8LtqHqxsqJq/VA/wDst93jwi61U/AAeLKvibR1AhdOPPTBbKXLOItuJHA8Bx7YzE0zp5M7ltYKdtLEI2b+fWs612phLrZtsg2F+9lBPncwihtrTpIVFVMdTdclU2tcKAL95uYUxp4ARE0O3sFiaotMzy3a580Q+0JrGyEJNN02BjtXv3j7vKEMEdvja8WcuIpXROzNK0yIVfpVZWXpNw4dpjjKrDLpJbH0sCgdpGXlnCBmJNzmTGBxnFDSHoYv5c+X5X0jB8NFWOml/jy5/hda6rM4jGBlewtsvt690RWp1O4R0gjH/wCQq75uldf/ANj6rWf4+ktYxN/+R6L7oqnVJ6MTZQTt42NvO0WnSNesmWXPcOJOwf63RVYj6TdmVbkkLkBuF/8AXkI1eC4zJVTNp6o3voDx7D6rKY1hEdHTvqKRtrakcO0dnLyUCY5YknMkkntOZj4BE3RWhJ1U2GUhPFtij6Tbuzb1Re9WdCUdNNwmdKm1I3Ylup3hUve/Wc+yNvPVMhFtzyWEo8Nnqzdo+XiVG1O1JKkT6hcxmks7uDMOPAbt8XqCCM/NM6V2Zy19NTR07MjP+0QQQRCrKXaK9bU/Xj8PIhjC7RXran68fh5EMYEIiJpcn5PNw+lzb27cJt5xLgIgQvzJIcgKVNshYjI7IfaP1tmJlMGMcdjeO/v8Y8646tNQVTS7Hm2JaU24oTfDf2lvYjhY74RxZnpYKtlpWg+fjuF9Laynr4GucAQR3jv3C0Ci05Jnei4B9luif0PcYn48OfDPwzjMIvPJ7q9NrMeN5i04UrkdrEbFxAgW2nuG+MzUfDLGuD4n2F9j9iPTvWcxLBWQROljfYDgfK49FIqaOVV9OQwSYczLbK56uvsy7IhaPrZlHNIZSAcmU5XHEdfAxYK/kxmrnInI/VMBlt763B90QtqaKtkrhn07zUHEc8B1h5ZLr32jfsqYnDLmuOR0Pivk8tHOx2csIPNuo8Nx70Vlo61Jq4kNx5jqI3GO8UKRWS1e8qY0l/ZbpDsNhit1FTD+j1hbZMQN/FKIbvKbR/rKInwcWaj34qxHVg/LJoffeO9QdcKYiYr7iuHvBJt4HyMV6L/8ok1KlMSsDtW9m8DmDFZ0nqxMlElLuvV6Q7V39o8ot08wAyO0KX1dMS4yx6g8kmgj6RHyLqWIhLV6UmSJhVgGU5ruNuFxw2bIdRxq6NZq2cX4biOwxy4EjRWaaSNj/wB1t2nfn3Lrq7rtTSHxzqeZMYejmuFeux9Ixcl5a6TfKnDuU/nGbtq0m52HgY5tqzwmeK/3ilLSCU5ni/en8FbSwtyxuIHZ+CtDqeW2TYhad2+kwA8LRVtOcqk+pXBhCJ7KnCCOB2k9l7QlGrI3zP5f7x3lauyxtLN3gDyzgjo2MN2tXsuIUzhZzy76eQC56Nr5s9/mqi7bDbwFzeHEeJUkILKAANwifR6ImzvQQ24nJfE/lFy4aPmKQTOE0n7TbDgB91DhtoLQZnsGYWlg5n2rfNH5mJ9PoORIzqJilvYBy8B0m8BE2o1hCi0uXYbi9pa9ynMjstFaScuFox3qxDTNYc0x7uPejWJvQG7M/cBCaPT17Tns0wO+5UUgAcBcAnw3bYmydBzm+bh+kbeW3yj5N8QDoa54kPK3gF9XwSojfQscDbfzKgQQ/p9V/bfuUfmf0hpTaKlS/RQX4nM+J2d0Zp9ZG3bVMn1bBtqqvS6KmTPRWw4nIf37ofaM1VllgJ3Tucxmq+WZhpErRyXmDqzj2jqZZKqIM0+YeaXVNS6SNzTsQV61gp3l0E9aVcLiU/NhBYg4T6IG/h1x+f5BJZcF8Vxhte975Wtne8a7pXlEeVVPLWWply3wNe+MkWxEG9l25ZHjvi3StDyBM51ZMoTDnjCKHz4ta94+v5XwtDnD+WoS/B8bjpjLG1ua1geG1+rZdqHFzSc56eBcX0rDF53jvBBFRUSbm6IIIIF4l2ivW1P14/DyIYwu0V62p+vH4eRDGBCIIIIEKFpbQ8qrlGXPQOhzsdoO4qRmp6xFCreRlS15NSyjhMQOR9pWXzEaVBHTXFuyswVc1Of2nEe+Wyz7RXI/JRgZ81ptvmqvNqe03LEdhEWvSU4U1HO+TqoMmUxVVAspVSR0R423xN0jJd5MxZbYXZGCNwYqQp7jYxRNRtXaqVU45stpSqrK9ypDXFgBYnEL536oma0StcXOsQNOtVq3EamSRgfd4J15Du2SeXWuG5wOxbbjuST133xq1HMLS0ZhZiqkjgSATCuRqdSpMxrKtncLibmwduUu+EdlrQ6hHQUT6YuLnXv7v2phWVbJw3K21lHq9HSpwtNlpMHB1VvvEJanUCjfZKwH/pu6fyg4fKLFBDZrnN2Nkscxr9HAFU2o5NkPoVE0dTiXNHmoPnHD/Yirl+qqkI4MrqPDEw8ovMETCplGmb7+armigJvlt2aeSz+q1WrW9ZKpZ3WHZW8cKwrnamT/APlZg+jOkuPBiD5xqkEStrpW7KB+GQP3B99qx+ZqlUj9xO92Wf6Zhjg2rVSP3E73G/IRs8ETDE5ur33qucEpzsT4j0WLf7O1P/Lzv/G/6R6XVqpP7id7jfnaNngj3/KS8h771z/g6fm76eiyCXqjUn9xO92WP6pgiXJ1KqP+Wf7U6Uo8FufONUgjg4jMeXvvUjcGp28/p6LPKbU6rHoy6WX1lmdvFlaJn+xFVM9bVKOpVdh4YlHlF3giE1kp1v8AQKy3DoALW+p8hoqhT8nEselPmnqTBLHkpPnDCm1Go0/dYzxdmfyY28ofwRE6eR27ip2UsLNmDwSrSGr8t5JSUqSmBDoyqAFdc1NhtG4jeCRvhRSVeK6uME1MnQ7QdxB+ch2ht/bcC2RB0loaXUWLAh19GYpwzFvts28cVNwd4jP4thLa9oINnjY/Y+9Feil6PsSmCPZ0LUJseXMH8QaU3eVxKe5RHSXoqcfS5pesMz+WFfvjFO+H68Otkv13FvNXf1DOa4w40fS4Fudp/wBWgpNHKmZOJuJ3dg3ff1xLjUYPgf6N3TTG7+Fth+VVmnz6DZLKjVunmTufaUpmZdLPO2wsL2YjiQYZwQRqCSVVDQNQEQQQR4vUQQQQIS1aKakyayNLtMcPZlYkES0S1wwv6F++OmCo9qT7j/HE6CBCg4Kj2pPuP8cGCo9qT7j/ABxOggQoOCo9qT7j/HBgqPak+4/xxOggQoOCo9qT7j/HBgqPak+4/wAcToIEKDgqPak+4/xwYKj2pPuP8cToIEKDgqPak+4/xwYKj2pPuP8AHE6CBCg4Kj2pPuP8cGCo9qT7j/HE6CBCg4Kj2pPuP8cGCo9qT7j/ABxOggQoOCo9qT7j/HBgqPak+4/xxOggQoOCo9qT7j/HBgqPak+4/wAcToIEKDgqPak+4/xwYKj2pPuP8cToIEKDgqPak+4/xwYKj2pPuP8AHE6CBCg4Kj2pPuP8cGCo9qT7j/HE6CBCg4Kj2pPuP8cGCo9qT7j/ABxOggQoOCo9qT7j/HBgqPak+4/xxOggQoOCo9qT7j/HBgqPak+4/wAcToIEKDgqPak+4/xwYKj2pPuP8cToIEKDgqPak+4/xwYKj2pPuP8AHE6CBCiSFnYhjaWV34VYHuJYxLgggQv/2Q=="/>
          <p:cNvSpPr>
            <a:spLocks noChangeAspect="1" noChangeArrowheads="1"/>
          </p:cNvSpPr>
          <p:nvPr/>
        </p:nvSpPr>
        <p:spPr bwMode="auto">
          <a:xfrm>
            <a:off x="0" y="-776288"/>
            <a:ext cx="2828925" cy="1619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34824" name="Picture 8" descr="http://www.biblioteka.gliwice.pl/wakacj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071942"/>
            <a:ext cx="8358246" cy="27860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C00000"/>
                </a:solidFill>
              </a:rPr>
              <a:t>Informacje na temat nauki religii i WDŻ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solidFill>
            <a:srgbClr val="FFC000"/>
          </a:solidFill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pl-PL" dirty="0" smtClean="0"/>
              <a:t>Religia – rodzic składa pisemną deklarację zgody na uczęszczanie jego dziecka na naukę religii w szkole. Zgoda jest ważna na każdy                       z etapów edukacyjnych.              W każdym momencie roku szkolnego taką zgodę rodzic ma prawo wycofać                        i wówczas na świadectwie szkolnym w miejscu przeznaczonym na ocenę                  z religii wstawia się kreskę.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solidFill>
            <a:srgbClr val="11DAEF"/>
          </a:solidFill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pl-PL" dirty="0" smtClean="0"/>
              <a:t>WDŻ – rodzic ma prawo do złożenia rezygnacji z udziału jego dziecka w tych zajęciach. W razie braku takiej rezygnacji uczeń ma obowiązek uczestniczyć               w tych zajęciach. Przedmiot ten nie podlega ocenie szkolnej i ma charakter nauczania fakultatywnego.</a:t>
            </a:r>
            <a:endParaRPr lang="pl-PL" dirty="0"/>
          </a:p>
        </p:txBody>
      </p:sp>
      <p:pic>
        <p:nvPicPr>
          <p:cNvPr id="30722" name="Picture 2" descr="http://sppacanow.nazwa.pl/sp/images/NetByte%20Design%20Studio%20-%20093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4786297"/>
            <a:ext cx="2071702" cy="2071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pl-PL" sz="2000" dirty="0" smtClean="0"/>
              <a:t>Ważne informacje dla rodziców uczniów klasy VI SPRAWDZIAN – OBOWIĄZUJĄCE TERMINY</a:t>
            </a:r>
            <a:endParaRPr lang="pl-PL" sz="20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571472" y="1214422"/>
          <a:ext cx="8229600" cy="516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Nieprzekraczalny  termin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Czynności organizacyjne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 30 września 2013 r.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Zapoznanie rodziców (prawnych opiekunów)                       z możliwymi dostosowaniami warunków i form sprawdzianu ( </a:t>
                      </a:r>
                      <a:r>
                        <a:rPr lang="pl-PL" sz="1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W dniu 11 września 2013r. Wychowawca klasy VI zapozna rodziców z możliwymi dostosowaniami…)</a:t>
                      </a:r>
                      <a:r>
                        <a:rPr lang="pl-PL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 15 października 2013 r.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Ostateczny termin przedłożenia dyrektorowi szkoły opinii/orzeczeń poradni psychologiczno-pedagogicznej,  w tym poradni specjalistycznej.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 15 listopada 2013 r.	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Ostateczny termin pisemnego (zał. nr 11                              w </a:t>
                      </a:r>
                      <a:r>
                        <a:rPr lang="pl-PL" sz="1400" b="1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Procedurach przeprowadzania sprawdzianu…) poinformowania rodziców (prawnych opiekunów) przez dyrektora szkoły o dostosowaniu warunków             i form sprawdzianu do dysfunkcji ucznia.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 smtClean="0"/>
                        <a:t>do 15 listopada 2013 r.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Termin przedłożenia przez rodziców (prawnych opiekunów) dyrektorowi szkoły pisemnego oświadczenia o rezygnacji z prawa do przystąpienia do sprawdzianu w warunkach i formie dostosowanych do dysfunkcji ucznia. 	</a:t>
                      </a:r>
                    </a:p>
                    <a:p>
                      <a:pPr algn="just"/>
                      <a:endParaRPr lang="pl-PL" sz="1400" b="1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 smtClean="0"/>
                        <a:t>18 czerwca 2014 r.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400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Ogłoszenie wyników sprawdzianu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Godziny urzędowania dyrektora szkoły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6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Dzień tygodnia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Godziny</a:t>
                      </a:r>
                      <a:r>
                        <a:rPr lang="pl-PL" baseline="0" dirty="0" smtClean="0"/>
                        <a:t> urzędowania w szkole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C00000"/>
                          </a:solidFill>
                        </a:rPr>
                        <a:t>poniedziałek</a:t>
                      </a:r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11.00 – 13.30</a:t>
                      </a:r>
                      <a:endParaRPr lang="pl-PL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C00000"/>
                          </a:solidFill>
                        </a:rPr>
                        <a:t>wtorek</a:t>
                      </a:r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8.00 – 11.00</a:t>
                      </a:r>
                      <a:endParaRPr lang="pl-PL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C00000"/>
                          </a:solidFill>
                        </a:rPr>
                        <a:t>Środa</a:t>
                      </a:r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12.00 – 14.30</a:t>
                      </a:r>
                      <a:endParaRPr lang="pl-PL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C00000"/>
                          </a:solidFill>
                        </a:rPr>
                        <a:t>czwartek</a:t>
                      </a:r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8.00 – 11.00</a:t>
                      </a:r>
                      <a:endParaRPr lang="pl-PL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C00000"/>
                          </a:solidFill>
                        </a:rPr>
                        <a:t>piątek</a:t>
                      </a:r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11.00 – 13.30</a:t>
                      </a:r>
                      <a:endParaRPr lang="pl-PL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pl-PL" sz="2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Uwaga! </a:t>
                      </a:r>
                    </a:p>
                    <a:p>
                      <a:r>
                        <a:rPr lang="pl-PL" sz="20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Dopuszcza</a:t>
                      </a:r>
                      <a:r>
                        <a:rPr lang="pl-PL" sz="20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się zmianę urzędowania w dniach obowiązkowego uczestnictwa dyrektora w naradach i szkoleniach zewnętrznych. Przed spotkaniem proszę o kontakt telefoniczny z sekretariatem szkoły – tel. 94 316 01 06</a:t>
                      </a:r>
                      <a:endParaRPr lang="pl-PL" sz="20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C00000"/>
                </a:solidFill>
              </a:rPr>
              <a:t>Inne informacje</a:t>
            </a:r>
            <a:endParaRPr lang="pl-PL" b="1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929718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dirty="0" smtClean="0"/>
              <a:t>         </a:t>
            </a:r>
          </a:p>
          <a:p>
            <a:r>
              <a:rPr lang="pl-PL" dirty="0" smtClean="0"/>
              <a:t>   </a:t>
            </a: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</a:rPr>
              <a:t>godz. 17.30 - spotkanie ze specjalistą do spraw profilaktyki</a:t>
            </a:r>
            <a:endParaRPr lang="pl-PL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pl-PL" dirty="0" smtClean="0"/>
              <a:t>   </a:t>
            </a:r>
            <a:r>
              <a:rPr lang="pl-PL" b="1" dirty="0" smtClean="0">
                <a:solidFill>
                  <a:schemeClr val="tx2">
                    <a:lumMod val="75000"/>
                  </a:schemeClr>
                </a:solidFill>
              </a:rPr>
              <a:t>godz. 18.00 -spotkanie z wychowawcami w klasach</a:t>
            </a:r>
          </a:p>
          <a:p>
            <a:r>
              <a:rPr lang="pl-PL" b="1" dirty="0" smtClean="0">
                <a:solidFill>
                  <a:schemeClr val="accent6">
                    <a:lumMod val="50000"/>
                  </a:schemeClr>
                </a:solidFill>
              </a:rPr>
              <a:t>   godz. 18.15 spotkanie dyrektora na sali   gimnastycznej </a:t>
            </a:r>
          </a:p>
          <a:p>
            <a:pPr>
              <a:buNone/>
            </a:pPr>
            <a:r>
              <a:rPr lang="pl-PL" b="1" dirty="0" smtClean="0">
                <a:solidFill>
                  <a:schemeClr val="accent6">
                    <a:lumMod val="50000"/>
                  </a:schemeClr>
                </a:solidFill>
              </a:rPr>
              <a:t>        z przedstawicielami do Rady Rodziców Szkoły</a:t>
            </a:r>
          </a:p>
          <a:p>
            <a:pPr>
              <a:buNone/>
            </a:pPr>
            <a:endParaRPr lang="pl-PL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pl-PL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pl-PL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</a:t>
            </a:r>
            <a:r>
              <a:rPr lang="pl-PL" b="1" dirty="0" smtClean="0">
                <a:solidFill>
                  <a:srgbClr val="002060"/>
                </a:solidFill>
              </a:rPr>
              <a:t>Dziękuję za uwagę</a:t>
            </a:r>
          </a:p>
          <a:p>
            <a:pPr>
              <a:buNone/>
            </a:pPr>
            <a:r>
              <a:rPr lang="pl-PL" b="1" dirty="0">
                <a:solidFill>
                  <a:srgbClr val="002060"/>
                </a:solidFill>
              </a:rPr>
              <a:t> </a:t>
            </a:r>
            <a:r>
              <a:rPr lang="pl-PL" b="1" dirty="0" smtClean="0">
                <a:solidFill>
                  <a:srgbClr val="002060"/>
                </a:solidFill>
              </a:rPr>
              <a:t>                                                                 i życzę Państwu </a:t>
            </a:r>
          </a:p>
          <a:p>
            <a:pPr>
              <a:buNone/>
            </a:pPr>
            <a:r>
              <a:rPr lang="pl-PL" b="1" dirty="0">
                <a:solidFill>
                  <a:srgbClr val="002060"/>
                </a:solidFill>
              </a:rPr>
              <a:t> </a:t>
            </a:r>
            <a:r>
              <a:rPr lang="pl-PL" b="1" dirty="0" smtClean="0">
                <a:solidFill>
                  <a:srgbClr val="002060"/>
                </a:solidFill>
              </a:rPr>
              <a:t>                                                                 dużo zadowolenia </a:t>
            </a:r>
          </a:p>
          <a:p>
            <a:pPr>
              <a:buNone/>
            </a:pPr>
            <a:r>
              <a:rPr lang="pl-PL" b="1" dirty="0">
                <a:solidFill>
                  <a:srgbClr val="002060"/>
                </a:solidFill>
              </a:rPr>
              <a:t> </a:t>
            </a:r>
            <a:r>
              <a:rPr lang="pl-PL" b="1" dirty="0" smtClean="0">
                <a:solidFill>
                  <a:srgbClr val="002060"/>
                </a:solidFill>
              </a:rPr>
              <a:t>                                                                 z własnych dzieci     </a:t>
            </a:r>
          </a:p>
          <a:p>
            <a:pPr>
              <a:buNone/>
            </a:pPr>
            <a:r>
              <a:rPr lang="pl-PL" b="1" dirty="0" smtClean="0">
                <a:solidFill>
                  <a:srgbClr val="002060"/>
                </a:solidFill>
              </a:rPr>
              <a:t>   </a:t>
            </a:r>
          </a:p>
          <a:p>
            <a:pPr>
              <a:buNone/>
            </a:pPr>
            <a:r>
              <a:rPr lang="pl-PL" sz="2600" b="1" dirty="0" smtClean="0">
                <a:solidFill>
                  <a:srgbClr val="002060"/>
                </a:solidFill>
              </a:rPr>
              <a:t>                                                                               </a:t>
            </a:r>
            <a:r>
              <a:rPr lang="pl-PL" sz="2600" b="1" dirty="0" smtClean="0">
                <a:solidFill>
                  <a:schemeClr val="bg1"/>
                </a:solidFill>
              </a:rPr>
              <a:t>Opracował: Mirosław Gostomczyk</a:t>
            </a:r>
            <a:endParaRPr lang="pl-PL" sz="26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cms-files.superszkolna.pl/sites/125/wiadomosci/72366/fotos/p1010393_kopiowani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643314"/>
            <a:ext cx="1928826" cy="1928828"/>
          </a:xfrm>
          <a:prstGeom prst="rect">
            <a:avLst/>
          </a:prstGeom>
          <a:noFill/>
        </p:spPr>
      </p:pic>
      <p:pic>
        <p:nvPicPr>
          <p:cNvPr id="1028" name="Picture 4" descr="http://cms-files.superszkolna.pl/sites/125/wiadomosci/72367/fotos/rimg0098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4786296"/>
            <a:ext cx="2071702" cy="2071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pl-PL" sz="2400" dirty="0"/>
              <a:t>Możliwości aktywnego udziału rodziców w życiu szkoły</a:t>
            </a:r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928802"/>
            <a:ext cx="4038600" cy="3571900"/>
          </a:xfrm>
          <a:solidFill>
            <a:srgbClr val="FF0000"/>
          </a:solidFill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b="1" dirty="0"/>
              <a:t>OBECNIE </a:t>
            </a:r>
            <a:r>
              <a:rPr lang="pl-PL" b="1" dirty="0" smtClean="0"/>
              <a:t>DODATKOWO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r>
              <a:rPr lang="pl-PL" dirty="0" smtClean="0"/>
              <a:t>inicjować </a:t>
            </a:r>
            <a:r>
              <a:rPr lang="pl-PL" dirty="0"/>
              <a:t>udzielanie pomocy psychologiczno-</a:t>
            </a:r>
          </a:p>
          <a:p>
            <a:pPr>
              <a:buNone/>
            </a:pPr>
            <a:r>
              <a:rPr lang="pl-PL" dirty="0" smtClean="0"/>
              <a:t>         pedagogicznej </a:t>
            </a:r>
            <a:r>
              <a:rPr lang="pl-PL" dirty="0"/>
              <a:t>dla swojego dziecka</a:t>
            </a:r>
          </a:p>
          <a:p>
            <a:r>
              <a:rPr lang="pl-PL" dirty="0" smtClean="0"/>
              <a:t>brać </a:t>
            </a:r>
            <a:r>
              <a:rPr lang="pl-PL" dirty="0"/>
              <a:t>czynny udział w </a:t>
            </a:r>
            <a:r>
              <a:rPr lang="pl-PL" dirty="0" smtClean="0"/>
              <a:t>ocenie pracy nauczyciela</a:t>
            </a:r>
            <a:endParaRPr lang="pl-PL" dirty="0"/>
          </a:p>
          <a:p>
            <a:r>
              <a:rPr lang="pl-PL" dirty="0" smtClean="0"/>
              <a:t>współuczestniczyć </a:t>
            </a:r>
            <a:r>
              <a:rPr lang="pl-PL" dirty="0"/>
              <a:t>w działaniach </a:t>
            </a:r>
            <a:r>
              <a:rPr lang="pl-PL" dirty="0" smtClean="0"/>
              <a:t>szkoły mających </a:t>
            </a:r>
            <a:r>
              <a:rPr lang="pl-PL" dirty="0"/>
              <a:t>na celu wspieranie dziecka</a:t>
            </a:r>
          </a:p>
          <a:p>
            <a:r>
              <a:rPr lang="pl-PL" dirty="0" smtClean="0"/>
              <a:t>Współtworzyć dokumenty wewnątrzszkolne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785918" y="1142984"/>
            <a:ext cx="55721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Rodzice w ramach swojej aktywności w szkole mogą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457200" y="1928802"/>
            <a:ext cx="4038600" cy="3561624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pl-PL" sz="1600" b="1" dirty="0"/>
              <a:t>TAK JAK DAWNIEJ</a:t>
            </a:r>
          </a:p>
          <a:p>
            <a:r>
              <a:rPr lang="pl-PL" sz="1600" dirty="0" smtClean="0"/>
              <a:t>uczęszczać </a:t>
            </a:r>
            <a:r>
              <a:rPr lang="pl-PL" sz="1600" dirty="0"/>
              <a:t>na zebrania klasowe i inne </a:t>
            </a:r>
            <a:r>
              <a:rPr lang="pl-PL" sz="1600" dirty="0" smtClean="0"/>
              <a:t>spotkania organizowane </a:t>
            </a:r>
            <a:r>
              <a:rPr lang="pl-PL" sz="1600" dirty="0"/>
              <a:t>w szkole, aby mieć bieżące </a:t>
            </a:r>
            <a:r>
              <a:rPr lang="pl-PL" sz="1600" dirty="0" smtClean="0"/>
              <a:t>informacje dotyczące </a:t>
            </a:r>
            <a:r>
              <a:rPr lang="pl-PL" sz="1600" dirty="0"/>
              <a:t>zarówno tego, co dzieje </a:t>
            </a:r>
            <a:r>
              <a:rPr lang="pl-PL" sz="1600" dirty="0" smtClean="0"/>
              <a:t>się w </a:t>
            </a:r>
            <a:r>
              <a:rPr lang="pl-PL" sz="1600" dirty="0"/>
              <a:t>klasie dziecka, jak i w całej społeczności szkolnej</a:t>
            </a:r>
          </a:p>
          <a:p>
            <a:r>
              <a:rPr lang="pl-PL" sz="1600" dirty="0" smtClean="0"/>
              <a:t>kontaktować </a:t>
            </a:r>
            <a:r>
              <a:rPr lang="pl-PL" sz="1600" dirty="0"/>
              <a:t>się z nauczycielami </a:t>
            </a:r>
            <a:r>
              <a:rPr lang="pl-PL" sz="1600" dirty="0" smtClean="0"/>
              <a:t>indywidualnie i </a:t>
            </a:r>
            <a:r>
              <a:rPr lang="pl-PL" sz="1600" dirty="0"/>
              <a:t>pytać o osiągnięcia i trudności dziecka</a:t>
            </a:r>
          </a:p>
          <a:p>
            <a:r>
              <a:rPr lang="pl-PL" sz="1600" dirty="0" smtClean="0"/>
              <a:t>przedstawiać </a:t>
            </a:r>
            <a:r>
              <a:rPr lang="pl-PL" sz="1600" dirty="0"/>
              <a:t>swoje obserwacje i </a:t>
            </a:r>
            <a:r>
              <a:rPr lang="pl-PL" sz="1600" dirty="0" smtClean="0"/>
              <a:t>spostrzeżenia dotyczące </a:t>
            </a:r>
            <a:r>
              <a:rPr lang="pl-PL" sz="1600" dirty="0"/>
              <a:t>dziecka</a:t>
            </a:r>
          </a:p>
          <a:p>
            <a:r>
              <a:rPr lang="pl-PL" sz="1600" dirty="0" smtClean="0"/>
              <a:t>prosić </a:t>
            </a:r>
            <a:r>
              <a:rPr lang="pl-PL" sz="1600" dirty="0"/>
              <a:t>o interwencję w sprawach, które </a:t>
            </a:r>
            <a:r>
              <a:rPr lang="pl-PL" sz="1600" dirty="0" smtClean="0"/>
              <a:t>budzą ich </a:t>
            </a:r>
            <a:r>
              <a:rPr lang="pl-PL" sz="1600" dirty="0"/>
              <a:t>niepokój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1285852" y="285728"/>
            <a:ext cx="6572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/>
              <a:t>Pomoc psychologiczno-pedagogiczna. </a:t>
            </a:r>
            <a:r>
              <a:rPr lang="pl-PL" sz="2400" b="1" dirty="0" smtClean="0">
                <a:solidFill>
                  <a:srgbClr val="C00000"/>
                </a:solidFill>
              </a:rPr>
              <a:t>Dla kogo?</a:t>
            </a:r>
            <a:endParaRPr lang="pl-PL" sz="2400" dirty="0">
              <a:solidFill>
                <a:srgbClr val="C00000"/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928662" y="1000108"/>
            <a:ext cx="664373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chemeClr val="accent4">
                    <a:lumMod val="75000"/>
                  </a:schemeClr>
                </a:solidFill>
              </a:rPr>
              <a:t>Uczniowie z orzeczeniem o potrzebie kształcenia specjalnego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1000100" y="1571612"/>
            <a:ext cx="6715172" cy="2102763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rgbClr val="C00000"/>
                </a:solidFill>
              </a:rPr>
              <a:t>Niepełnosprawni</a:t>
            </a:r>
          </a:p>
          <a:p>
            <a:r>
              <a:rPr lang="pl-PL" dirty="0"/>
              <a:t>• niesłyszący, słabosłyszący</a:t>
            </a:r>
          </a:p>
          <a:p>
            <a:r>
              <a:rPr lang="pl-PL" dirty="0"/>
              <a:t>• niewidomi, słabowidzący</a:t>
            </a:r>
          </a:p>
          <a:p>
            <a:r>
              <a:rPr lang="pl-PL" dirty="0"/>
              <a:t>• z niepełnosprawnością ruchową, w tym z afazją</a:t>
            </a:r>
          </a:p>
          <a:p>
            <a:r>
              <a:rPr lang="pl-PL" dirty="0"/>
              <a:t>• z upośledzeniem umysłowym</a:t>
            </a:r>
          </a:p>
          <a:p>
            <a:r>
              <a:rPr lang="pl-PL" dirty="0"/>
              <a:t>• z autyzmem, w tym z zespołem Aspergera</a:t>
            </a:r>
          </a:p>
          <a:p>
            <a:r>
              <a:rPr lang="pl-PL" dirty="0"/>
              <a:t>• z niepełnosprawnościami sprzężonymi</a:t>
            </a:r>
          </a:p>
        </p:txBody>
      </p:sp>
      <p:sp>
        <p:nvSpPr>
          <p:cNvPr id="12" name="Prostokąt 11"/>
          <p:cNvSpPr/>
          <p:nvPr/>
        </p:nvSpPr>
        <p:spPr>
          <a:xfrm>
            <a:off x="1071538" y="4000504"/>
            <a:ext cx="6715172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chemeClr val="tx2">
                    <a:lumMod val="75000"/>
                  </a:schemeClr>
                </a:solidFill>
              </a:rPr>
              <a:t>Niedostosowani </a:t>
            </a:r>
            <a:r>
              <a:rPr lang="pl-PL" b="1" dirty="0" smtClean="0">
                <a:solidFill>
                  <a:schemeClr val="tx2">
                    <a:lumMod val="75000"/>
                  </a:schemeClr>
                </a:solidFill>
              </a:rPr>
              <a:t>społecznie</a:t>
            </a:r>
          </a:p>
          <a:p>
            <a:endParaRPr lang="pl-PL" b="1" dirty="0"/>
          </a:p>
          <a:p>
            <a:r>
              <a:rPr lang="pl-PL" b="1" dirty="0">
                <a:solidFill>
                  <a:schemeClr val="accent6">
                    <a:lumMod val="50000"/>
                  </a:schemeClr>
                </a:solidFill>
              </a:rPr>
              <a:t>Zagrożeni niedostosowaniem społecznym</a:t>
            </a:r>
            <a:endParaRPr lang="pl-PL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50" name="Picture 2" descr="http://www.niepelnosprawni-bierun.pl/img/zaklady-pracy-chronione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2786058"/>
            <a:ext cx="3571875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85786" y="285728"/>
            <a:ext cx="7500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chemeClr val="accent3">
                    <a:lumMod val="50000"/>
                  </a:schemeClr>
                </a:solidFill>
              </a:rPr>
              <a:t>RODZICU, PAMIĘTAJ!</a:t>
            </a:r>
            <a:endParaRPr lang="pl-PL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500034" y="928670"/>
            <a:ext cx="8286808" cy="563231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l-PL" sz="2400" dirty="0"/>
              <a:t>Dzieci z niepełnosprawnością, niedostosowane społecznie oraz zagrożone </a:t>
            </a:r>
            <a:r>
              <a:rPr lang="pl-PL" sz="2400" dirty="0" smtClean="0"/>
              <a:t>niedostosowaniem mają </a:t>
            </a:r>
            <a:r>
              <a:rPr lang="pl-PL" sz="2400" dirty="0"/>
              <a:t>prawo otrzymać – na wniosek rodzica – </a:t>
            </a:r>
            <a:r>
              <a:rPr lang="pl-PL" sz="2400" b="1" dirty="0"/>
              <a:t>orzeczenie </a:t>
            </a:r>
            <a:r>
              <a:rPr lang="pl-PL" sz="2400" b="1" dirty="0" smtClean="0"/>
              <a:t>o potrzebie kształcenia </a:t>
            </a:r>
            <a:r>
              <a:rPr lang="pl-PL" sz="2400" b="1" dirty="0"/>
              <a:t>specjalnego. Nie oznacza to wcale, że dziecko ma się uczyć </a:t>
            </a:r>
            <a:r>
              <a:rPr lang="pl-PL" sz="2400" b="1" dirty="0" smtClean="0"/>
              <a:t>w szkole </a:t>
            </a:r>
            <a:r>
              <a:rPr lang="pl-PL" sz="2400" dirty="0" smtClean="0"/>
              <a:t>specjalnej</a:t>
            </a:r>
            <a:r>
              <a:rPr lang="pl-PL" sz="2400" dirty="0"/>
              <a:t>. Oznacza to, że </a:t>
            </a:r>
            <a:r>
              <a:rPr lang="pl-PL" sz="2400" b="1" dirty="0"/>
              <a:t>dziecko wymaga stosowania specjalnej </a:t>
            </a:r>
            <a:r>
              <a:rPr lang="pl-PL" sz="2400" b="1" dirty="0" smtClean="0"/>
              <a:t>organizacji nauki </a:t>
            </a:r>
            <a:r>
              <a:rPr lang="pl-PL" sz="2400" b="1" dirty="0"/>
              <a:t>i metod pracy, zatem szkoła, do której trafi, powinna mu to zapewnić.</a:t>
            </a:r>
          </a:p>
          <a:p>
            <a:pPr algn="just"/>
            <a:r>
              <a:rPr lang="pl-PL" sz="2400" dirty="0" smtClean="0"/>
              <a:t>Jeśli </a:t>
            </a:r>
            <a:r>
              <a:rPr lang="pl-PL" sz="2400" dirty="0"/>
              <a:t>Twoje dziecko posiada orzeczenie o potrzebie kształcenia specjalnego, w </a:t>
            </a:r>
            <a:r>
              <a:rPr lang="pl-PL" sz="2400" dirty="0" smtClean="0"/>
              <a:t>budżecie Państwa </a:t>
            </a:r>
            <a:r>
              <a:rPr lang="pl-PL" sz="2400" dirty="0"/>
              <a:t>przewidziano </a:t>
            </a:r>
            <a:r>
              <a:rPr lang="pl-PL" sz="2400" b="1" dirty="0"/>
              <a:t>dodatkowe finansowanie jego edukacji w postaci </a:t>
            </a:r>
            <a:r>
              <a:rPr lang="pl-PL" sz="2400" b="1" dirty="0" smtClean="0"/>
              <a:t>zwiększonej subwencji </a:t>
            </a:r>
            <a:r>
              <a:rPr lang="pl-PL" sz="2400" b="1" dirty="0"/>
              <a:t>oświatowej (dodatkowych wag uzależnionych od rodzaju dysfunkcji</a:t>
            </a:r>
            <a:r>
              <a:rPr lang="pl-PL" sz="2400" b="1" dirty="0" smtClean="0"/>
              <a:t>).</a:t>
            </a:r>
          </a:p>
          <a:p>
            <a:pPr algn="just"/>
            <a:r>
              <a:rPr lang="pl-PL" sz="2400" b="1" dirty="0" smtClean="0">
                <a:solidFill>
                  <a:srgbClr val="FF0000"/>
                </a:solidFill>
              </a:rPr>
              <a:t>Od 1.09.2013r. tylko rodzice decydują o przebadaniu dziecka            w poradni psychologiczno-pedagogicznej ( wyjątek stanowi badanie dotyczące dysleksji i dyskalkulii , dysgrafii)</a:t>
            </a:r>
            <a:endParaRPr lang="pl-PL" sz="2400" dirty="0">
              <a:solidFill>
                <a:srgbClr val="FF0000"/>
              </a:solidFill>
            </a:endParaRPr>
          </a:p>
        </p:txBody>
      </p:sp>
      <p:pic>
        <p:nvPicPr>
          <p:cNvPr id="17410" name="Picture 2" descr="http://img.iap.pl/_r/-/s/455/200515/Wiadomosci/21890/25187_wykrzykniki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0"/>
            <a:ext cx="1071570" cy="95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000100" y="500042"/>
            <a:ext cx="6970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dirty="0">
                <a:solidFill>
                  <a:srgbClr val="C00000"/>
                </a:solidFill>
              </a:rPr>
              <a:t>RODZICU, PAMIĘTAJ!</a:t>
            </a:r>
            <a:endParaRPr lang="pl-PL" sz="4000" dirty="0">
              <a:solidFill>
                <a:srgbClr val="C00000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571472" y="2928934"/>
            <a:ext cx="8358246" cy="2862322"/>
          </a:xfrm>
          <a:prstGeom prst="rect">
            <a:avLst/>
          </a:prstGeom>
          <a:solidFill>
            <a:srgbClr val="FF5050"/>
          </a:solidFill>
        </p:spPr>
        <p:txBody>
          <a:bodyPr wrap="square">
            <a:spAutoFit/>
          </a:bodyPr>
          <a:lstStyle/>
          <a:p>
            <a:pPr algn="just"/>
            <a:r>
              <a:rPr lang="pl-PL" sz="2000" b="1" dirty="0"/>
              <a:t>Jeśli chcesz, aby Twoje dziecko miało zorganizowaną właściwą pomoc:</a:t>
            </a:r>
          </a:p>
          <a:p>
            <a:pPr algn="just"/>
            <a:r>
              <a:rPr lang="pl-PL" sz="2000" dirty="0"/>
              <a:t>• ważne jest, abyś jak najszybciej dostarczył do szkoły orzeczenie i/lub opinię</a:t>
            </a:r>
          </a:p>
          <a:p>
            <a:pPr algn="just"/>
            <a:r>
              <a:rPr lang="pl-PL" sz="2000" dirty="0"/>
              <a:t>poradni psychologiczno-pedagogicznej – to pomoże w planowaniu pomocy</a:t>
            </a:r>
          </a:p>
          <a:p>
            <a:pPr algn="just"/>
            <a:r>
              <a:rPr lang="pl-PL" sz="2000" dirty="0"/>
              <a:t>i usprawni jej organizację</a:t>
            </a:r>
          </a:p>
          <a:p>
            <a:pPr algn="just"/>
            <a:r>
              <a:rPr lang="pl-PL" sz="2000" dirty="0" smtClean="0"/>
              <a:t>• </a:t>
            </a:r>
            <a:r>
              <a:rPr lang="pl-PL" sz="2000" dirty="0"/>
              <a:t>obserwuj uważnie swoje dziecko: jakie ma uzdolnienia, jak sobie radzi </a:t>
            </a:r>
            <a:r>
              <a:rPr lang="pl-PL" sz="2000" dirty="0" smtClean="0"/>
              <a:t>                                  z </a:t>
            </a:r>
            <a:r>
              <a:rPr lang="pl-PL" sz="2000" dirty="0"/>
              <a:t>nauką</a:t>
            </a:r>
            <a:r>
              <a:rPr lang="pl-PL" sz="2000" dirty="0" smtClean="0"/>
              <a:t>, jakie </a:t>
            </a:r>
            <a:r>
              <a:rPr lang="pl-PL" sz="2000" dirty="0"/>
              <a:t>ma relacje z rówieśnikami i dorosłymi. Rozmawiaj o tym </a:t>
            </a:r>
            <a:r>
              <a:rPr lang="pl-PL" sz="2000" dirty="0" smtClean="0"/>
              <a:t>                        z </a:t>
            </a:r>
            <a:r>
              <a:rPr lang="pl-PL" sz="2000" dirty="0"/>
              <a:t>nauczycielami</a:t>
            </a:r>
            <a:r>
              <a:rPr lang="pl-PL" sz="2000" dirty="0" smtClean="0"/>
              <a:t>, wychowawcami </a:t>
            </a:r>
            <a:r>
              <a:rPr lang="pl-PL" sz="2000" dirty="0"/>
              <a:t>i specjalistami – to umożliwi zorganizowanie </a:t>
            </a:r>
            <a:r>
              <a:rPr lang="pl-PL" sz="2000" dirty="0" smtClean="0"/>
              <a:t>adekwatnej pomocy</a:t>
            </a:r>
            <a:endParaRPr lang="pl-PL" sz="2000" dirty="0"/>
          </a:p>
          <a:p>
            <a:pPr algn="just"/>
            <a:endParaRPr lang="pl-PL" sz="2000" dirty="0"/>
          </a:p>
        </p:txBody>
      </p:sp>
      <p:pic>
        <p:nvPicPr>
          <p:cNvPr id="20484" name="Picture 4" descr="http://t1.gstatic.com/images?q=tbn:ANd9GcS8UpktBij-3idSAcYKKTof6KGcbs_7vGeZiA25MaTr_zF1RTx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4650" y="428604"/>
            <a:ext cx="2419350" cy="1895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 descr="http://czarownicazla.blox.pl/resource/wagary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0"/>
            <a:ext cx="1143000" cy="1524001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C00000"/>
                </a:solidFill>
              </a:rPr>
              <a:t>Ważne dla rodzica i ucznia </a:t>
            </a:r>
            <a:endParaRPr lang="pl-PL" b="1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571612"/>
            <a:ext cx="8258204" cy="4554551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pl-PL" dirty="0"/>
              <a:t>W </a:t>
            </a:r>
            <a:r>
              <a:rPr lang="pl-PL" dirty="0" smtClean="0"/>
              <a:t>przypadku, </a:t>
            </a:r>
            <a:r>
              <a:rPr lang="pl-PL" dirty="0"/>
              <a:t>gdy uczeń, któremu przyznano </a:t>
            </a:r>
            <a:r>
              <a:rPr lang="pl-PL" dirty="0" smtClean="0"/>
              <a:t>jakąś z </a:t>
            </a:r>
            <a:r>
              <a:rPr lang="pl-PL" dirty="0"/>
              <a:t>form pomocy psychologiczno-pedagogicznej nie będzie brał udziału w przydzielonych przez dyrektora zajęciach </a:t>
            </a:r>
            <a:r>
              <a:rPr lang="pl-PL" dirty="0" smtClean="0"/>
              <a:t>specjalistycznych, natychmiast o tym fakcie zostają powiadomieni rodzice i w razie trzech nieusprawiedliwionych nieobecności  uczeń zostanie              z tych zajęć </a:t>
            </a:r>
            <a:r>
              <a:rPr lang="pl-PL" dirty="0"/>
              <a:t>wykluczony, a rodzice zostaną pisemnie zawiadomieni o rezygnacji ucznia z </a:t>
            </a:r>
            <a:r>
              <a:rPr lang="pl-PL" dirty="0" smtClean="0"/>
              <a:t>oferowanej mu formy pomocy psychologiczno-pedagogicznej. </a:t>
            </a:r>
            <a:r>
              <a:rPr lang="pl-PL" dirty="0"/>
              <a:t>Wówczas niestety opinia poradni nie będzie brana pod uwagę przy ocenie ucznia, który uchyla się świadomie od korzystania z oferowanej mu przez szkołę pomocy.</a:t>
            </a:r>
          </a:p>
        </p:txBody>
      </p:sp>
      <p:sp>
        <p:nvSpPr>
          <p:cNvPr id="29698" name="AutoShape 2" descr="data:image/jpeg;base64,/9j/4AAQSkZJRgABAQAAAQABAAD/2wCEAAkGBhISERQRERMWFRMUGB4XFxcVFhkWGRoYHxUXFBcaHhgjHDIhIyUoHhcYHy8sJScpLCwtGB42QTAsNScrLCkBCQoKDgwOGg8PGTUkHiQzNTU1MjU1NS01MzU1NTU0NTU1NTEtNTIpNSwxMzUwNTYsLDU1NCwpMCwyNDY1KSkzL//AABEIAIAAYAMBIgACEQEDEQH/xAAcAAABBQEBAQAAAAAAAAAAAAAAAgMEBQYHAQj/xAA9EAACAQMCAwQGBQsFAAAAAAABAgMABBESIQUxQQYTIlEHFDJhcYFTgpGx0hUWI0JScpOhwcLRJDNzg7L/xAAaAQEAAwEBAQAAAAAAAAAAAAAABAUGAgMB/8QAKhEAAgICAQIFAgcAAAAAAAAAAAECAwQRIRKxBTFR0eFBoRMjcXKBkaL/2gAMAwEAAhEDEQA/AO4UUVHvL+OIZdgPIcyfgOZoCRRVfDxN2GpYJNJ5E6VJHngtmlflB/oJPtT8VAS5Z1X2mC/EgV7HIGGVII8xvWa7RWk1wE0QsNOc6ivXGP1vdT/AkuIY+6MYJySMyAYHw3NAaCiq/v7g8liHlmRj/bTQ4nJl1AiZkGSqyNnln9mgLWimrS4EiK45MAftFO0AUUUUAicMVIQgNjYkZAPTaqa0mSJv9SpWU7d4x1K3wbkvw2q8pMsQYFWAIPMHcUBTokizHQpdJD4nbTjScHCuGzgdBilWFu6vKpiAWRjurDSFxpHh558/eae/N22+iH2n/NNPwezGxVB8Wx/WgG+HQzx4LlXwNAUtgqASM+RJ2zyqOvCSCAe7yJNRm1+MqG1cuh6HfFQu0lhbpEGh06tQBw2dsHpn3VTcKRTMneDKZ8WdxigNbb2OmaSQPFglipJyfEOXPAGfLnTMXD443icTqSudep13yDqx8996dFjZdIwfgjn+lKFraDlAT/0uf6UA/wBnJB3OkEHQzLsc7ajj+WKtKrob1EXCQyAc8LERSxxM/Qy/HSB/dQE6imba7VwdJ5bEciD5EdKeoAooooAqg79UFyzIraJhnIHIhc9Piav6o/U5lknxEkiStnd9O2MYxigEPxeE4EUa6y6qupAAylsFh5jnT9txjM5TRiPcI2OZX2t+WPh5Um4SVUDdxDiIZXxEkYHTw1TwdrHLKvdRjfC8/DnbagLm34+AoeU4WTdMKSAMkAFup2zTd7x90l8KlogwQkA5LHyblscDHWpCWEitqEVvq8xqU/8AmnT3/LuosZz7Z55zn2KAreJXsom8OsKAj7ckXJD5Qc6cvXZiipNmK4bAIGWXw5IVvLb5ZqYZbrP+3Efrt+Gkg3R27uFR56ice/GKAXxGCJQHZ+7ZRhXB8XuGP1vgc0nhV/I5IeM6Ryk06A31DuPup634WobvHJkk/abp+6OQ+VTaAKKKKATJIFBZiAoGSScADqSap+H9tbCd+7hu4XfkFDjJ+GefyzTfbvg5uuH3EKjU5TUg55dCJEGOuSoHzrEvwi/u4gg4bDGhXY3ciDTtzESqSMfLlUTIuurlFV19W/PlLX9+Z6QjFp9T0dQnTKsPMEfyxXLo7tEddTqviHtMB1Hmag9nOG36NPw+6uGa3t9KkJKza2KB8CQgOq6SCVzzIHLIq3m7H2LjDWsJH7gz9vOqzM8dpxbfwnFtrz8uCRXiSmtpm5432ltrSA3FxKqRdDz1HoFA3J+FZ5fSpbah3kF3FE2P00kOIgDyLEMSBvzIxXOO1fYuG27qdHljtA+ieJHzoRyEaSPVkDpq8xWp4n2XvbXRZ2ga6tp4+6R5QD6ucAEyMAAyaCSMjOVx1qRDOnk1K7Fimt6afD9uDh1Rg+mx8nUVYEZG4Ne1D4Nw31e3igDs4iRUDP7R0gDJ+yplWxGCiiigCiiigCiiqTth2hNlbGZVDuXSNFZioLOwUZIBO3P5V8bSW2fUm3pGC7ZRT2d9LJ6z6vb3RV0kaISRCYIEdJDsVJCqQcgHfyqHJcXpGs8TsVT9pYwdvPd8fzqJ2nubziCqlzMixo4kCQxbagCBksxLczz2rPt2HQnPeb/8UP3aKz90/DbJuctb/bsuYYGdFaUP9a9y1tuEScXnW2ivJriFGU3UuBFAq5zoVAMszY2ySBjNd5VcDA5CuA8N4TcWzvJb3s0byAKxVY8EL7OV042ya23o07azy3dxYXc6zSIiyRuECHHJ1bG2RlD8zVhh5GNL8qjtr4ImTh5FUVZctfzv5Ok0UUVYkAKKKKAKKKKAKxPpdB9QVwpbRcQtpGAT+kC43261tqynpTTPCro5AKKJBnzSRXH3Y+dczXVFo7rl0yT9DlY7U242kZom6rIjKfuwfkaXwC2S/muMXUypHowsRVAQynO5XVzU1MivY2UMHUgjPtD4+dV9w8IlMqXZglKhSY5kXIGSMqdjjJrI4dlNdu5wff7aNlm13W1ahYu332RrW6ugJIY01mOV4++lYAYVyFJUbscY8qteyloLTiFg+os0krxyOebmWNjk/WRcDpUWyuYIVbNyrl3Ls7yJks25O21QuKdqoEe2liYSmCdJWWM6joTJf3cs17485PLTrjqO/TuR8iEVhtWy3LXr2PouisQ3pf4ebm3toWeZ7gqAYlyqa/Z1HPPzAyR1rb1qTJBRRRQBRRRQBXA/TP2qvYr2SyWYS27KkrQd0PCqkPpZsZI8Oo78jXfK5/6Qe2lhwqdJpLUS3U6kalVQ3djCnLkfLHuoDnfDIbXiEst76pFGjaUSMIAo0oO8bA2yXJ38gKuF4FbDYQRfw1/xWf7FSy3tz6tw+40qVkmZbiBfAe8B0hkbxZ189sY5VtvzC4xnHe2OPPE33Yq6x8rHrrUWuf0MhneGZ998pxlw3xz9Cr/Ilv8AQRfw0/xVx6OkaXhl5w6JlS4gMkKuyg+BwWiY7ZIwSPq1HvuwHElikklvYI1jRnPcwlidKlsZcgDlzrJej/0j8NsJDLL63LPOirNK2jSuwJCoGyQD1O+BUfNyKrUlBcon+EYGTiyk7pJp/TezU9mfQdNY3ttdQ3akR4MoKYJ2w6p0weW+CPfXXqZs7xJY0ljbUkih1YdVIyD9hp6q00AUUUUAUUUUAVB4nwO3uQBcQxyhfZ7xFbHnjI2qdRQFZwrszaWzF7e3iiZhgmNFUkZzjIHLNWdFFAJdAQQQCCMEHcEdRiqp+yFixybO2J8zBH+GreigExxhQFUAADAAGAANgAKVRRQBRRRQH//Z"/>
          <p:cNvSpPr>
            <a:spLocks noChangeAspect="1" noChangeArrowheads="1"/>
          </p:cNvSpPr>
          <p:nvPr/>
        </p:nvSpPr>
        <p:spPr bwMode="auto">
          <a:xfrm>
            <a:off x="0" y="-579438"/>
            <a:ext cx="914400" cy="1219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C00000"/>
                </a:solidFill>
              </a:rPr>
              <a:t>Oferta edukacyjna szkoły</a:t>
            </a:r>
            <a:endParaRPr lang="pl-PL" b="1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>
                <a:solidFill>
                  <a:schemeClr val="tx2">
                    <a:lumMod val="75000"/>
                  </a:schemeClr>
                </a:solidFill>
              </a:rPr>
              <a:t>Zajęcia pozalekcyjne dla uczniów szczególnie uzdolnionych</a:t>
            </a:r>
          </a:p>
          <a:p>
            <a:r>
              <a:rPr lang="pl-PL" dirty="0" smtClean="0">
                <a:solidFill>
                  <a:schemeClr val="tx2">
                    <a:lumMod val="50000"/>
                  </a:schemeClr>
                </a:solidFill>
              </a:rPr>
              <a:t>Zajęcia pozalekcyjne dla uczniów mających trudności w nauce</a:t>
            </a:r>
          </a:p>
          <a:p>
            <a:r>
              <a:rPr lang="pl-PL" dirty="0" smtClean="0">
                <a:solidFill>
                  <a:schemeClr val="accent4">
                    <a:lumMod val="50000"/>
                  </a:schemeClr>
                </a:solidFill>
              </a:rPr>
              <a:t>Zajęcia związane z realizacją programów refundowanych ze środków unijnych ( nauka pływania dla kl. III SP, Polsko-Niemiecka Wymiana Młodzieży – nasze dzieci pojadą z rewizytą w terminie od 8.05 do 10.05 2014r.)</a:t>
            </a:r>
            <a:endParaRPr lang="pl-PL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C00000"/>
                </a:solidFill>
              </a:rPr>
              <a:t>Oferta edukacyjna szkoły  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Przygotowanie uczniów do sprawdzianu</a:t>
            </a:r>
          </a:p>
          <a:p>
            <a:r>
              <a:rPr lang="pl-PL" dirty="0" smtClean="0"/>
              <a:t>Przygotowanie uczniów do konkursów przedmiotowych organizowanych przez Zachodniopomorskiego Kuratora Oświaty</a:t>
            </a:r>
          </a:p>
          <a:p>
            <a:r>
              <a:rPr lang="pl-PL" dirty="0" smtClean="0"/>
              <a:t>Przygotowanie uczniów i rodziców                            do czynnego udziału w realizacji programu </a:t>
            </a:r>
            <a:r>
              <a:rPr lang="pl-PL" i="1" dirty="0" smtClean="0"/>
              <a:t>Bezpieczna Szkoła – bezpieczny uczeń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1727</Words>
  <Application>Microsoft Office PowerPoint</Application>
  <PresentationFormat>Pokaz na ekranie (4:3)</PresentationFormat>
  <Paragraphs>186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Motyw pakietu Office</vt:lpstr>
      <vt:lpstr>  ZEBRANIE  Z  RODZICAMI 11 września 2013r.  </vt:lpstr>
      <vt:lpstr>Ważne informacje dla rodziców uczniów klasy VI SPRAWDZIAN – OBOWIĄZUJĄCE TERMINY</vt:lpstr>
      <vt:lpstr>Możliwości aktywnego udziału rodziców w życiu szkoły</vt:lpstr>
      <vt:lpstr>Slajd 4</vt:lpstr>
      <vt:lpstr>Slajd 5</vt:lpstr>
      <vt:lpstr>Slajd 6</vt:lpstr>
      <vt:lpstr>Ważne dla rodzica i ucznia </vt:lpstr>
      <vt:lpstr>Oferta edukacyjna szkoły</vt:lpstr>
      <vt:lpstr>Oferta edukacyjna szkoły  CD.</vt:lpstr>
      <vt:lpstr>Oferta edukacyjna szkoły  CD.</vt:lpstr>
      <vt:lpstr>Plan zebrań z Rodzicami 2013/14</vt:lpstr>
      <vt:lpstr>Plan pracy w roku szkolnym 2013/14 ( dostępny na szkolnej stronie internetowej – http://spdobrzyca4.superszkolna.pl )</vt:lpstr>
      <vt:lpstr>Plan pracy w roku szkolnym 2013/14 informacje dodatkowe</vt:lpstr>
      <vt:lpstr>Koncepcja Pracy  Szkoły Podstawowej                           w Dobrzycy na rok szkolny 2013/14</vt:lpstr>
      <vt:lpstr>Koncepcja Pracy Szkoły Podstawowej w Dobrzycy – cd.</vt:lpstr>
      <vt:lpstr>Koncepcja Pracy Szkoły Podstawowej w Dobrzycy – cd.</vt:lpstr>
      <vt:lpstr>Propozycja dni wolnych od zajęć dydaktycznych w roku szkolnym 2013/14</vt:lpstr>
      <vt:lpstr>Inne dni wolne od zajęć dydaktycznych </vt:lpstr>
      <vt:lpstr>Informacje na temat nauki religii i WDŻ</vt:lpstr>
      <vt:lpstr>Godziny urzędowania dyrektora szkoły</vt:lpstr>
      <vt:lpstr>Inne informacje</vt:lpstr>
    </vt:vector>
  </TitlesOfParts>
  <Company>administracja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Możliwości aktywnego udziału rodziców w życiu szkoły</dc:title>
  <dc:creator>zs tymien</dc:creator>
  <cp:lastModifiedBy>Ja</cp:lastModifiedBy>
  <cp:revision>90</cp:revision>
  <dcterms:created xsi:type="dcterms:W3CDTF">2012-09-18T08:45:50Z</dcterms:created>
  <dcterms:modified xsi:type="dcterms:W3CDTF">2013-09-23T12:30:13Z</dcterms:modified>
</cp:coreProperties>
</file>