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ms-office.legacyDiagramTex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9.xml" ContentType="application/vnd.openxmlformats-officedocument.presentationml.slide+xml"/>
  <Override PartName="/ppt/legacyDocTextInfo.bin" ContentType="application/vnd.ms-office.legacyDocTextInfo"/>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9"/>
  </p:notesMasterIdLst>
  <p:sldIdLst>
    <p:sldId id="256" r:id="rId2"/>
    <p:sldId id="364" r:id="rId3"/>
    <p:sldId id="365" r:id="rId4"/>
    <p:sldId id="367" r:id="rId5"/>
    <p:sldId id="366" r:id="rId6"/>
    <p:sldId id="352" r:id="rId7"/>
    <p:sldId id="363" r:id="rId8"/>
    <p:sldId id="328" r:id="rId9"/>
    <p:sldId id="329" r:id="rId10"/>
    <p:sldId id="330" r:id="rId11"/>
    <p:sldId id="331" r:id="rId12"/>
    <p:sldId id="258" r:id="rId13"/>
    <p:sldId id="279" r:id="rId14"/>
    <p:sldId id="268" r:id="rId15"/>
    <p:sldId id="332" r:id="rId16"/>
    <p:sldId id="282" r:id="rId17"/>
    <p:sldId id="333" r:id="rId18"/>
    <p:sldId id="284" r:id="rId19"/>
    <p:sldId id="355" r:id="rId20"/>
    <p:sldId id="285" r:id="rId21"/>
    <p:sldId id="292" r:id="rId22"/>
    <p:sldId id="286" r:id="rId23"/>
    <p:sldId id="283" r:id="rId24"/>
    <p:sldId id="287" r:id="rId25"/>
    <p:sldId id="348" r:id="rId26"/>
    <p:sldId id="349" r:id="rId27"/>
    <p:sldId id="288" r:id="rId28"/>
    <p:sldId id="290" r:id="rId29"/>
    <p:sldId id="291" r:id="rId30"/>
    <p:sldId id="261" r:id="rId31"/>
    <p:sldId id="275" r:id="rId32"/>
    <p:sldId id="276" r:id="rId33"/>
    <p:sldId id="266" r:id="rId34"/>
    <p:sldId id="347" r:id="rId35"/>
    <p:sldId id="293" r:id="rId36"/>
    <p:sldId id="310" r:id="rId37"/>
    <p:sldId id="309" r:id="rId38"/>
    <p:sldId id="311" r:id="rId39"/>
    <p:sldId id="295" r:id="rId40"/>
    <p:sldId id="296" r:id="rId41"/>
    <p:sldId id="297" r:id="rId42"/>
    <p:sldId id="298" r:id="rId43"/>
    <p:sldId id="299" r:id="rId44"/>
    <p:sldId id="300" r:id="rId45"/>
    <p:sldId id="301" r:id="rId46"/>
    <p:sldId id="302" r:id="rId47"/>
    <p:sldId id="303" r:id="rId48"/>
    <p:sldId id="306" r:id="rId49"/>
    <p:sldId id="304" r:id="rId50"/>
    <p:sldId id="305" r:id="rId51"/>
    <p:sldId id="312" r:id="rId52"/>
    <p:sldId id="317" r:id="rId53"/>
    <p:sldId id="314" r:id="rId54"/>
    <p:sldId id="315" r:id="rId55"/>
    <p:sldId id="369" r:id="rId56"/>
    <p:sldId id="334" r:id="rId57"/>
    <p:sldId id="335" r:id="rId58"/>
    <p:sldId id="336" r:id="rId59"/>
    <p:sldId id="337" r:id="rId60"/>
    <p:sldId id="338" r:id="rId61"/>
    <p:sldId id="339" r:id="rId62"/>
    <p:sldId id="340" r:id="rId63"/>
    <p:sldId id="341" r:id="rId64"/>
    <p:sldId id="343" r:id="rId65"/>
    <p:sldId id="356" r:id="rId66"/>
    <p:sldId id="357" r:id="rId67"/>
    <p:sldId id="358" r:id="rId68"/>
    <p:sldId id="359" r:id="rId69"/>
    <p:sldId id="360" r:id="rId70"/>
    <p:sldId id="361" r:id="rId71"/>
    <p:sldId id="370" r:id="rId72"/>
    <p:sldId id="376" r:id="rId73"/>
    <p:sldId id="377" r:id="rId74"/>
    <p:sldId id="378" r:id="rId75"/>
    <p:sldId id="379" r:id="rId76"/>
    <p:sldId id="380" r:id="rId77"/>
    <p:sldId id="381" r:id="rId78"/>
    <p:sldId id="394" r:id="rId79"/>
    <p:sldId id="387" r:id="rId80"/>
    <p:sldId id="388" r:id="rId81"/>
    <p:sldId id="389" r:id="rId82"/>
    <p:sldId id="390" r:id="rId83"/>
    <p:sldId id="391" r:id="rId84"/>
    <p:sldId id="392" r:id="rId85"/>
    <p:sldId id="393" r:id="rId86"/>
    <p:sldId id="383" r:id="rId87"/>
    <p:sldId id="396" r:id="rId88"/>
    <p:sldId id="372" r:id="rId89"/>
    <p:sldId id="373" r:id="rId90"/>
    <p:sldId id="382" r:id="rId91"/>
    <p:sldId id="384" r:id="rId92"/>
    <p:sldId id="385" r:id="rId93"/>
    <p:sldId id="374" r:id="rId94"/>
    <p:sldId id="397" r:id="rId95"/>
    <p:sldId id="395" r:id="rId96"/>
    <p:sldId id="398" r:id="rId97"/>
    <p:sldId id="346" r:id="rId98"/>
  </p:sldIdLst>
  <p:sldSz cx="9144000" cy="6858000" type="screen4x3"/>
  <p:notesSz cx="6858000" cy="9144000"/>
  <p:defaultTextStyle>
    <a:defPPr>
      <a:defRPr lang="pl-PL"/>
    </a:defPPr>
    <a:lvl1pPr algn="l" rtl="0" fontAlgn="base">
      <a:spcBef>
        <a:spcPct val="0"/>
      </a:spcBef>
      <a:spcAft>
        <a:spcPct val="0"/>
      </a:spcAft>
      <a:defRPr sz="1000" kern="1200">
        <a:solidFill>
          <a:schemeClr val="tx1"/>
        </a:solidFill>
        <a:latin typeface="Verdana" pitchFamily="34" charset="0"/>
        <a:ea typeface="+mn-ea"/>
        <a:cs typeface="+mn-cs"/>
      </a:defRPr>
    </a:lvl1pPr>
    <a:lvl2pPr marL="457200" algn="l" rtl="0" fontAlgn="base">
      <a:spcBef>
        <a:spcPct val="0"/>
      </a:spcBef>
      <a:spcAft>
        <a:spcPct val="0"/>
      </a:spcAft>
      <a:defRPr sz="1000" kern="1200">
        <a:solidFill>
          <a:schemeClr val="tx1"/>
        </a:solidFill>
        <a:latin typeface="Verdana" pitchFamily="34" charset="0"/>
        <a:ea typeface="+mn-ea"/>
        <a:cs typeface="+mn-cs"/>
      </a:defRPr>
    </a:lvl2pPr>
    <a:lvl3pPr marL="914400" algn="l" rtl="0" fontAlgn="base">
      <a:spcBef>
        <a:spcPct val="0"/>
      </a:spcBef>
      <a:spcAft>
        <a:spcPct val="0"/>
      </a:spcAft>
      <a:defRPr sz="1000" kern="1200">
        <a:solidFill>
          <a:schemeClr val="tx1"/>
        </a:solidFill>
        <a:latin typeface="Verdana" pitchFamily="34" charset="0"/>
        <a:ea typeface="+mn-ea"/>
        <a:cs typeface="+mn-cs"/>
      </a:defRPr>
    </a:lvl3pPr>
    <a:lvl4pPr marL="1371600" algn="l" rtl="0" fontAlgn="base">
      <a:spcBef>
        <a:spcPct val="0"/>
      </a:spcBef>
      <a:spcAft>
        <a:spcPct val="0"/>
      </a:spcAft>
      <a:defRPr sz="1000" kern="1200">
        <a:solidFill>
          <a:schemeClr val="tx1"/>
        </a:solidFill>
        <a:latin typeface="Verdana" pitchFamily="34" charset="0"/>
        <a:ea typeface="+mn-ea"/>
        <a:cs typeface="+mn-cs"/>
      </a:defRPr>
    </a:lvl4pPr>
    <a:lvl5pPr marL="1828800" algn="l" rtl="0" fontAlgn="base">
      <a:spcBef>
        <a:spcPct val="0"/>
      </a:spcBef>
      <a:spcAft>
        <a:spcPct val="0"/>
      </a:spcAft>
      <a:defRPr sz="1000" kern="1200">
        <a:solidFill>
          <a:schemeClr val="tx1"/>
        </a:solidFill>
        <a:latin typeface="Verdana" pitchFamily="34" charset="0"/>
        <a:ea typeface="+mn-ea"/>
        <a:cs typeface="+mn-cs"/>
      </a:defRPr>
    </a:lvl5pPr>
    <a:lvl6pPr marL="2286000" algn="l" defTabSz="914400" rtl="0" eaLnBrk="1" latinLnBrk="0" hangingPunct="1">
      <a:defRPr sz="1000" kern="1200">
        <a:solidFill>
          <a:schemeClr val="tx1"/>
        </a:solidFill>
        <a:latin typeface="Verdana" pitchFamily="34" charset="0"/>
        <a:ea typeface="+mn-ea"/>
        <a:cs typeface="+mn-cs"/>
      </a:defRPr>
    </a:lvl6pPr>
    <a:lvl7pPr marL="2743200" algn="l" defTabSz="914400" rtl="0" eaLnBrk="1" latinLnBrk="0" hangingPunct="1">
      <a:defRPr sz="1000" kern="1200">
        <a:solidFill>
          <a:schemeClr val="tx1"/>
        </a:solidFill>
        <a:latin typeface="Verdana" pitchFamily="34" charset="0"/>
        <a:ea typeface="+mn-ea"/>
        <a:cs typeface="+mn-cs"/>
      </a:defRPr>
    </a:lvl7pPr>
    <a:lvl8pPr marL="3200400" algn="l" defTabSz="914400" rtl="0" eaLnBrk="1" latinLnBrk="0" hangingPunct="1">
      <a:defRPr sz="1000" kern="1200">
        <a:solidFill>
          <a:schemeClr val="tx1"/>
        </a:solidFill>
        <a:latin typeface="Verdana" pitchFamily="34" charset="0"/>
        <a:ea typeface="+mn-ea"/>
        <a:cs typeface="+mn-cs"/>
      </a:defRPr>
    </a:lvl8pPr>
    <a:lvl9pPr marL="3657600" algn="l" defTabSz="914400" rtl="0" eaLnBrk="1" latinLnBrk="0" hangingPunct="1">
      <a:defRPr sz="10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94660"/>
  </p:normalViewPr>
  <p:slideViewPr>
    <p:cSldViewPr>
      <p:cViewPr varScale="1">
        <p:scale>
          <a:sx n="68" d="100"/>
          <a:sy n="68" d="100"/>
        </p:scale>
        <p:origin x="-141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microsoft.com/office/2006/relationships/legacyDocTextInfo" Target="legacyDocTextInfo.bin"/></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7" Type="http://schemas.microsoft.com/office/2006/relationships/legacyDiagramText" Target="legacyDiagramText7.bin"/><Relationship Id="rId2" Type="http://schemas.microsoft.com/office/2006/relationships/legacyDiagramText" Target="legacyDiagramText2.bin"/><Relationship Id="rId1" Type="http://schemas.microsoft.com/office/2006/relationships/legacyDiagramText" Target="legacyDiagramText1.bin"/><Relationship Id="rId6" Type="http://schemas.microsoft.com/office/2006/relationships/legacyDiagramText" Target="legacyDiagramText6.bin"/><Relationship Id="rId5" Type="http://schemas.microsoft.com/office/2006/relationships/legacyDiagramText" Target="legacyDiagramText5.bin"/><Relationship Id="rId4" Type="http://schemas.microsoft.com/office/2006/relationships/legacyDiagramText" Target="legacyDiagramText4.bin"/></Relationships>
</file>

<file path=ppt/drawings/_rels/vmlDrawing2.vml.rels><?xml version="1.0" encoding="UTF-8" standalone="yes"?>
<Relationships xmlns="http://schemas.openxmlformats.org/package/2006/relationships"><Relationship Id="rId3" Type="http://schemas.microsoft.com/office/2006/relationships/legacyDiagramText" Target="legacyDiagramText10.bin"/><Relationship Id="rId7" Type="http://schemas.microsoft.com/office/2006/relationships/legacyDiagramText" Target="legacyDiagramText14.bin"/><Relationship Id="rId2" Type="http://schemas.microsoft.com/office/2006/relationships/legacyDiagramText" Target="legacyDiagramText9.bin"/><Relationship Id="rId1" Type="http://schemas.microsoft.com/office/2006/relationships/legacyDiagramText" Target="legacyDiagramText8.bin"/><Relationship Id="rId6" Type="http://schemas.microsoft.com/office/2006/relationships/legacyDiagramText" Target="legacyDiagramText13.bin"/><Relationship Id="rId5" Type="http://schemas.microsoft.com/office/2006/relationships/legacyDiagramText" Target="legacyDiagramText12.bin"/><Relationship Id="rId4" Type="http://schemas.microsoft.com/office/2006/relationships/legacyDiagramText" Target="legacyDiagramText1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pl-PL"/>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pl-PL"/>
          </a:p>
        </p:txBody>
      </p:sp>
      <p:sp>
        <p:nvSpPr>
          <p:cNvPr id="819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pl-PL"/>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4D753182-0393-4726-8E81-DDF1468BE26C}" type="slidenum">
              <a:rPr lang="pl-PL"/>
              <a:pPr/>
              <a:t>‹#›</a:t>
            </a:fld>
            <a:endParaRPr lang="pl-P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39E6C0D-DD8D-439A-B05E-4045C06C047E}" type="slidenum">
              <a:rPr lang="pl-PL"/>
              <a:pPr/>
              <a:t>77</a:t>
            </a:fld>
            <a:endParaRPr lang="pl-PL"/>
          </a:p>
        </p:txBody>
      </p:sp>
      <p:sp>
        <p:nvSpPr>
          <p:cNvPr id="1402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A6EB4F4-0239-4353-A8E7-E146236CCF1A}" type="slidenum">
              <a:rPr lang="pl-PL" sz="1200">
                <a:latin typeface="Arial" charset="0"/>
                <a:cs typeface="Arial" charset="0"/>
              </a:rPr>
              <a:pPr algn="r"/>
              <a:t>77</a:t>
            </a:fld>
            <a:endParaRPr lang="pl-PL" sz="1200">
              <a:latin typeface="Arial" charset="0"/>
              <a:cs typeface="Arial"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p:txBody>
          <a:bodyPr/>
          <a:lstStyle/>
          <a:p>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03CD4AA-22E2-438A-BCC9-EFD5961B31EF}" type="slidenum">
              <a:rPr lang="pl-PL"/>
              <a:pPr/>
              <a:t>86</a:t>
            </a:fld>
            <a:endParaRPr lang="pl-PL"/>
          </a:p>
        </p:txBody>
      </p:sp>
      <p:sp>
        <p:nvSpPr>
          <p:cNvPr id="1433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6DC806B-E96D-41CC-9A2A-9CB1445CB236}" type="slidenum">
              <a:rPr lang="pl-PL" sz="1200">
                <a:latin typeface="Arial" charset="0"/>
                <a:cs typeface="Arial" charset="0"/>
              </a:rPr>
              <a:pPr algn="r"/>
              <a:t>86</a:t>
            </a:fld>
            <a:endParaRPr lang="pl-PL" sz="1200">
              <a:latin typeface="Arial" charset="0"/>
              <a:cs typeface="Arial"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p:txBody>
          <a:bodyPr/>
          <a:lstStyle/>
          <a:p>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685800"/>
            <a:ext cx="7772400" cy="2127250"/>
          </a:xfrm>
        </p:spPr>
        <p:txBody>
          <a:bodyPr/>
          <a:lstStyle>
            <a:lvl1pPr algn="ctr">
              <a:defRPr sz="5800"/>
            </a:lvl1pPr>
          </a:lstStyle>
          <a:p>
            <a:r>
              <a:rPr lang="pl-PL"/>
              <a:t>Kliknij, aby edytować styl wzorca tytułu</a:t>
            </a:r>
          </a:p>
        </p:txBody>
      </p:sp>
      <p:sp>
        <p:nvSpPr>
          <p:cNvPr id="5123"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pl-PL"/>
              <a:t>Kliknij, aby edytować styl wzorca podtytułu</a:t>
            </a:r>
          </a:p>
        </p:txBody>
      </p:sp>
      <p:sp>
        <p:nvSpPr>
          <p:cNvPr id="5124" name="Rectangle 4"/>
          <p:cNvSpPr>
            <a:spLocks noGrp="1" noChangeArrowheads="1"/>
          </p:cNvSpPr>
          <p:nvPr>
            <p:ph type="dt" sz="half" idx="2"/>
          </p:nvPr>
        </p:nvSpPr>
        <p:spPr>
          <a:xfrm>
            <a:off x="457200" y="6248400"/>
            <a:ext cx="2098675" cy="457200"/>
          </a:xfrm>
        </p:spPr>
        <p:txBody>
          <a:bodyPr/>
          <a:lstStyle>
            <a:lvl1pPr>
              <a:defRPr/>
            </a:lvl1pPr>
          </a:lstStyle>
          <a:p>
            <a:fld id="{75B8617B-8699-4F3F-B26C-B768593D1452}" type="datetime1">
              <a:rPr lang="pl-PL"/>
              <a:pPr/>
              <a:t>2013-02-18</a:t>
            </a:fld>
            <a:endParaRPr lang="pl-PL"/>
          </a:p>
        </p:txBody>
      </p:sp>
      <p:sp>
        <p:nvSpPr>
          <p:cNvPr id="5125" name="Rectangle 5"/>
          <p:cNvSpPr>
            <a:spLocks noGrp="1" noChangeArrowheads="1"/>
          </p:cNvSpPr>
          <p:nvPr>
            <p:ph type="ftr" sz="quarter" idx="3"/>
          </p:nvPr>
        </p:nvSpPr>
        <p:spPr>
          <a:xfrm>
            <a:off x="2627313" y="6092825"/>
            <a:ext cx="4465637" cy="612775"/>
          </a:xfrm>
        </p:spPr>
        <p:txBody>
          <a:bodyPr/>
          <a:lstStyle>
            <a:lvl1pPr>
              <a:defRPr sz="1200"/>
            </a:lvl1pPr>
          </a:lstStyle>
          <a:p>
            <a:endParaRPr lang="pl-PL"/>
          </a:p>
          <a:p>
            <a:r>
              <a:rPr lang="pl-PL"/>
              <a:t>Centrum Edukacji Nauczycieli w Koszalinie</a:t>
            </a:r>
          </a:p>
        </p:txBody>
      </p:sp>
      <p:sp>
        <p:nvSpPr>
          <p:cNvPr id="5126" name="Rectangle 6"/>
          <p:cNvSpPr>
            <a:spLocks noGrp="1" noChangeArrowheads="1"/>
          </p:cNvSpPr>
          <p:nvPr>
            <p:ph type="sldNum" sz="quarter" idx="4"/>
          </p:nvPr>
        </p:nvSpPr>
        <p:spPr>
          <a:xfrm>
            <a:off x="7524750" y="6248400"/>
            <a:ext cx="1162050" cy="457200"/>
          </a:xfrm>
        </p:spPr>
        <p:txBody>
          <a:bodyPr/>
          <a:lstStyle>
            <a:lvl1pPr>
              <a:defRPr/>
            </a:lvl1pPr>
          </a:lstStyle>
          <a:p>
            <a:fld id="{C6B0BD4C-091F-4C37-92AE-3265150C1C5C}" type="slidenum">
              <a:rPr lang="pl-PL"/>
              <a:pPr/>
              <a:t>‹#›</a:t>
            </a:fld>
            <a:endParaRPr lang="pl-PL"/>
          </a:p>
        </p:txBody>
      </p:sp>
      <p:grpSp>
        <p:nvGrpSpPr>
          <p:cNvPr id="5127" name="Group 7"/>
          <p:cNvGrpSpPr>
            <a:grpSpLocks/>
          </p:cNvGrpSpPr>
          <p:nvPr/>
        </p:nvGrpSpPr>
        <p:grpSpPr bwMode="auto">
          <a:xfrm>
            <a:off x="250825" y="2924175"/>
            <a:ext cx="8610600" cy="201613"/>
            <a:chOff x="144" y="1680"/>
            <a:chExt cx="5424" cy="144"/>
          </a:xfrm>
        </p:grpSpPr>
        <p:sp>
          <p:nvSpPr>
            <p:cNvPr id="5128" name="Rectangle 8"/>
            <p:cNvSpPr>
              <a:spLocks noChangeArrowheads="1"/>
            </p:cNvSpPr>
            <p:nvPr userDrawn="1"/>
          </p:nvSpPr>
          <p:spPr bwMode="auto">
            <a:xfrm>
              <a:off x="144" y="1680"/>
              <a:ext cx="1808" cy="144"/>
            </a:xfrm>
            <a:prstGeom prst="rect">
              <a:avLst/>
            </a:prstGeom>
            <a:solidFill>
              <a:srgbClr val="0000CC"/>
            </a:solidFill>
            <a:ln w="9525">
              <a:noFill/>
              <a:miter lim="800000"/>
              <a:headEnd/>
              <a:tailEnd/>
            </a:ln>
            <a:effectLst/>
          </p:spPr>
          <p:txBody>
            <a:bodyPr wrap="none" anchor="ctr"/>
            <a:lstStyle/>
            <a:p>
              <a:endParaRPr lang="pl-PL"/>
            </a:p>
          </p:txBody>
        </p:sp>
        <p:sp>
          <p:nvSpPr>
            <p:cNvPr id="5129" name="Rectangle 9"/>
            <p:cNvSpPr>
              <a:spLocks noChangeArrowheads="1"/>
            </p:cNvSpPr>
            <p:nvPr userDrawn="1"/>
          </p:nvSpPr>
          <p:spPr bwMode="auto">
            <a:xfrm>
              <a:off x="1952" y="1680"/>
              <a:ext cx="1808" cy="144"/>
            </a:xfrm>
            <a:prstGeom prst="rect">
              <a:avLst/>
            </a:prstGeom>
            <a:solidFill>
              <a:srgbClr val="6699FF"/>
            </a:solidFill>
            <a:ln w="9525">
              <a:noFill/>
              <a:miter lim="800000"/>
              <a:headEnd/>
              <a:tailEnd/>
            </a:ln>
            <a:effectLst/>
          </p:spPr>
          <p:txBody>
            <a:bodyPr wrap="none" anchor="ctr"/>
            <a:lstStyle/>
            <a:p>
              <a:endParaRPr lang="pl-PL"/>
            </a:p>
          </p:txBody>
        </p:sp>
        <p:sp>
          <p:nvSpPr>
            <p:cNvPr id="5130" name="Rectangle 10"/>
            <p:cNvSpPr>
              <a:spLocks noChangeArrowheads="1"/>
            </p:cNvSpPr>
            <p:nvPr userDrawn="1"/>
          </p:nvSpPr>
          <p:spPr bwMode="auto">
            <a:xfrm>
              <a:off x="3760" y="1680"/>
              <a:ext cx="1808" cy="144"/>
            </a:xfrm>
            <a:prstGeom prst="rect">
              <a:avLst/>
            </a:prstGeom>
            <a:solidFill>
              <a:srgbClr val="3333FF"/>
            </a:solidFill>
            <a:ln w="9525">
              <a:noFill/>
              <a:miter lim="800000"/>
              <a:headEnd/>
              <a:tailEnd/>
            </a:ln>
            <a:effectLst/>
          </p:spPr>
          <p:txBody>
            <a:bodyPr wrap="none" anchor="ctr"/>
            <a:lstStyle/>
            <a:p>
              <a:endParaRPr lang="pl-PL"/>
            </a:p>
          </p:txBody>
        </p:sp>
      </p:grpSp>
      <p:pic>
        <p:nvPicPr>
          <p:cNvPr id="5131" name="Picture 11" descr="CEN-LOGO"/>
          <p:cNvPicPr>
            <a:picLocks noChangeAspect="1" noChangeArrowheads="1"/>
          </p:cNvPicPr>
          <p:nvPr/>
        </p:nvPicPr>
        <p:blipFill>
          <a:blip r:embed="rId2" cstate="print"/>
          <a:srcRect/>
          <a:stretch>
            <a:fillRect/>
          </a:stretch>
        </p:blipFill>
        <p:spPr bwMode="auto">
          <a:xfrm>
            <a:off x="6516688" y="6165850"/>
            <a:ext cx="503237" cy="3810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fld id="{5B76CEF0-1BFE-4199-9863-4E2E81731C38}" type="datetime1">
              <a:rPr lang="pl-PL"/>
              <a:pPr/>
              <a:t>2013-02-18</a:t>
            </a:fld>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EE1BE0D4-52AF-4AEE-A301-E0BD0B69A882}" type="slidenum">
              <a:rPr lang="pl-PL"/>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7813"/>
            <a:ext cx="2057400" cy="5672137"/>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7813"/>
            <a:ext cx="6019800" cy="5672137"/>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fld id="{AB962332-0863-4DBB-BD8F-32EE6A45B05A}" type="datetime1">
              <a:rPr lang="pl-PL"/>
              <a:pPr/>
              <a:t>2013-02-18</a:t>
            </a:fld>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63012E3B-257D-4D57-951B-1DDF2D887881}" type="slidenum">
              <a:rPr lang="pl-PL"/>
              <a:pPr/>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277813"/>
            <a:ext cx="8229600" cy="1139825"/>
          </a:xfrm>
        </p:spPr>
        <p:txBody>
          <a:bodyPr/>
          <a:lstStyle/>
          <a:p>
            <a:r>
              <a:rPr lang="pl-PL" smtClean="0"/>
              <a:t>Kliknij, aby edytować styl</a:t>
            </a:r>
            <a:endParaRPr lang="pl-PL"/>
          </a:p>
        </p:txBody>
      </p:sp>
      <p:sp>
        <p:nvSpPr>
          <p:cNvPr id="3" name="Symbol zastępczy tekstu 2"/>
          <p:cNvSpPr>
            <a:spLocks noGrp="1"/>
          </p:cNvSpPr>
          <p:nvPr>
            <p:ph type="body" sz="half" idx="1"/>
          </p:nvPr>
        </p:nvSpPr>
        <p:spPr>
          <a:xfrm>
            <a:off x="457200" y="1600200"/>
            <a:ext cx="4038600" cy="434975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34975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a:xfrm>
            <a:off x="457200" y="6248400"/>
            <a:ext cx="1593850" cy="457200"/>
          </a:xfrm>
        </p:spPr>
        <p:txBody>
          <a:bodyPr/>
          <a:lstStyle>
            <a:lvl1pPr>
              <a:defRPr/>
            </a:lvl1pPr>
          </a:lstStyle>
          <a:p>
            <a:fld id="{152512DE-9704-40B8-8624-EACB614D9AEE}" type="datetime1">
              <a:rPr lang="pl-PL"/>
              <a:pPr/>
              <a:t>2013-02-18</a:t>
            </a:fld>
            <a:endParaRPr lang="pl-PL"/>
          </a:p>
        </p:txBody>
      </p:sp>
      <p:sp>
        <p:nvSpPr>
          <p:cNvPr id="6" name="Symbol zastępczy stopki 5"/>
          <p:cNvSpPr>
            <a:spLocks noGrp="1"/>
          </p:cNvSpPr>
          <p:nvPr>
            <p:ph type="ftr" sz="quarter" idx="11"/>
          </p:nvPr>
        </p:nvSpPr>
        <p:spPr>
          <a:xfrm>
            <a:off x="2555875" y="6092825"/>
            <a:ext cx="4679950" cy="612775"/>
          </a:xfrm>
        </p:spPr>
        <p:txBody>
          <a:bodyPr/>
          <a:lstStyle>
            <a:lvl1pPr>
              <a:defRPr/>
            </a:lvl1pPr>
          </a:lstStyle>
          <a:p>
            <a:endParaRPr lang="pl-PL"/>
          </a:p>
        </p:txBody>
      </p:sp>
      <p:sp>
        <p:nvSpPr>
          <p:cNvPr id="7" name="Symbol zastępczy numeru slajdu 6"/>
          <p:cNvSpPr>
            <a:spLocks noGrp="1"/>
          </p:cNvSpPr>
          <p:nvPr>
            <p:ph type="sldNum" sz="quarter" idx="12"/>
          </p:nvPr>
        </p:nvSpPr>
        <p:spPr>
          <a:xfrm>
            <a:off x="7451725" y="6248400"/>
            <a:ext cx="1235075" cy="457200"/>
          </a:xfrm>
        </p:spPr>
        <p:txBody>
          <a:bodyPr/>
          <a:lstStyle>
            <a:lvl1pPr>
              <a:defRPr/>
            </a:lvl1pPr>
          </a:lstStyle>
          <a:p>
            <a:fld id="{A31D8F2A-A1CE-40C0-994F-BAA9B02EA82A}" type="slidenum">
              <a:rPr lang="pl-PL"/>
              <a:pPr/>
              <a:t>‹#›</a:t>
            </a:fld>
            <a:endParaRPr lang="pl-P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ytuł, tekst i 2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277813"/>
            <a:ext cx="8229600" cy="1139825"/>
          </a:xfrm>
        </p:spPr>
        <p:txBody>
          <a:bodyPr/>
          <a:lstStyle/>
          <a:p>
            <a:r>
              <a:rPr lang="pl-PL" smtClean="0"/>
              <a:t>Kliknij, aby edytować styl</a:t>
            </a:r>
            <a:endParaRPr lang="pl-PL"/>
          </a:p>
        </p:txBody>
      </p:sp>
      <p:sp>
        <p:nvSpPr>
          <p:cNvPr id="3" name="Symbol zastępczy tekstu 2"/>
          <p:cNvSpPr>
            <a:spLocks noGrp="1"/>
          </p:cNvSpPr>
          <p:nvPr>
            <p:ph type="body" sz="half" idx="1"/>
          </p:nvPr>
        </p:nvSpPr>
        <p:spPr>
          <a:xfrm>
            <a:off x="457200" y="1600200"/>
            <a:ext cx="4038600" cy="434975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quarter" idx="2"/>
          </p:nvPr>
        </p:nvSpPr>
        <p:spPr>
          <a:xfrm>
            <a:off x="4648200" y="1600200"/>
            <a:ext cx="4038600" cy="20986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zawartości 4"/>
          <p:cNvSpPr>
            <a:spLocks noGrp="1"/>
          </p:cNvSpPr>
          <p:nvPr>
            <p:ph sz="quarter" idx="3"/>
          </p:nvPr>
        </p:nvSpPr>
        <p:spPr>
          <a:xfrm>
            <a:off x="4648200" y="3851275"/>
            <a:ext cx="4038600" cy="20986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daty 5"/>
          <p:cNvSpPr>
            <a:spLocks noGrp="1"/>
          </p:cNvSpPr>
          <p:nvPr>
            <p:ph type="dt" sz="half" idx="10"/>
          </p:nvPr>
        </p:nvSpPr>
        <p:spPr>
          <a:xfrm>
            <a:off x="457200" y="6248400"/>
            <a:ext cx="1593850" cy="457200"/>
          </a:xfrm>
        </p:spPr>
        <p:txBody>
          <a:bodyPr/>
          <a:lstStyle>
            <a:lvl1pPr>
              <a:defRPr/>
            </a:lvl1pPr>
          </a:lstStyle>
          <a:p>
            <a:fld id="{6D2200DE-347E-45D3-B4AA-D4FA70D4FEF5}" type="datetime1">
              <a:rPr lang="pl-PL"/>
              <a:pPr/>
              <a:t>2013-02-18</a:t>
            </a:fld>
            <a:endParaRPr lang="pl-PL"/>
          </a:p>
        </p:txBody>
      </p:sp>
      <p:sp>
        <p:nvSpPr>
          <p:cNvPr id="7" name="Symbol zastępczy stopki 6"/>
          <p:cNvSpPr>
            <a:spLocks noGrp="1"/>
          </p:cNvSpPr>
          <p:nvPr>
            <p:ph type="ftr" sz="quarter" idx="11"/>
          </p:nvPr>
        </p:nvSpPr>
        <p:spPr>
          <a:xfrm>
            <a:off x="2555875" y="6092825"/>
            <a:ext cx="4679950" cy="612775"/>
          </a:xfrm>
        </p:spPr>
        <p:txBody>
          <a:bodyPr/>
          <a:lstStyle>
            <a:lvl1pPr>
              <a:defRPr/>
            </a:lvl1pPr>
          </a:lstStyle>
          <a:p>
            <a:endParaRPr lang="pl-PL"/>
          </a:p>
        </p:txBody>
      </p:sp>
      <p:sp>
        <p:nvSpPr>
          <p:cNvPr id="8" name="Symbol zastępczy numeru slajdu 7"/>
          <p:cNvSpPr>
            <a:spLocks noGrp="1"/>
          </p:cNvSpPr>
          <p:nvPr>
            <p:ph type="sldNum" sz="quarter" idx="12"/>
          </p:nvPr>
        </p:nvSpPr>
        <p:spPr>
          <a:xfrm>
            <a:off x="7451725" y="6248400"/>
            <a:ext cx="1235075" cy="457200"/>
          </a:xfrm>
        </p:spPr>
        <p:txBody>
          <a:bodyPr/>
          <a:lstStyle>
            <a:lvl1pPr>
              <a:defRPr/>
            </a:lvl1pPr>
          </a:lstStyle>
          <a:p>
            <a:fld id="{3796A18E-FC45-46E6-B156-61B5DC8AB8E4}" type="slidenum">
              <a:rPr lang="pl-PL"/>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fld id="{C6EE8356-16C1-4448-97C9-A74CCFA6CC72}" type="datetime1">
              <a:rPr lang="pl-PL"/>
              <a:pPr/>
              <a:t>2013-02-18</a:t>
            </a:fld>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86C9DB7D-F9F3-4E6D-AE16-5781A62B468A}" type="slidenum">
              <a:rPr lang="pl-PL"/>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fld id="{F5BF0EBB-4AC5-4C3E-B742-C6A0898DF011}" type="datetime1">
              <a:rPr lang="pl-PL"/>
              <a:pPr/>
              <a:t>2013-02-18</a:t>
            </a:fld>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1DE2D94B-6695-4CAD-A897-9B8A0902A695}" type="slidenum">
              <a:rPr lang="pl-PL"/>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lvl1pPr>
              <a:defRPr/>
            </a:lvl1pPr>
          </a:lstStyle>
          <a:p>
            <a:fld id="{A53151D7-8A44-422D-9693-B6B64A01F092}" type="datetime1">
              <a:rPr lang="pl-PL"/>
              <a:pPr/>
              <a:t>2013-02-18</a:t>
            </a:fld>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F5EE0507-B1C3-429B-8BF0-4E5B0043104A}" type="slidenum">
              <a:rPr lang="pl-PL"/>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lvl1pPr>
              <a:defRPr/>
            </a:lvl1pPr>
          </a:lstStyle>
          <a:p>
            <a:fld id="{67508339-F3AC-49A6-B130-D2061817A809}" type="datetime1">
              <a:rPr lang="pl-PL"/>
              <a:pPr/>
              <a:t>2013-02-18</a:t>
            </a:fld>
            <a:endParaRPr lang="pl-PL"/>
          </a:p>
        </p:txBody>
      </p:sp>
      <p:sp>
        <p:nvSpPr>
          <p:cNvPr id="8" name="Symbol zastępczy stopki 7"/>
          <p:cNvSpPr>
            <a:spLocks noGrp="1"/>
          </p:cNvSpPr>
          <p:nvPr>
            <p:ph type="ftr" sz="quarter" idx="11"/>
          </p:nvPr>
        </p:nvSpPr>
        <p:spPr/>
        <p:txBody>
          <a:bodyPr/>
          <a:lstStyle>
            <a:lvl1pPr>
              <a:defRPr/>
            </a:lvl1pPr>
          </a:lstStyle>
          <a:p>
            <a:endParaRPr lang="pl-PL"/>
          </a:p>
        </p:txBody>
      </p:sp>
      <p:sp>
        <p:nvSpPr>
          <p:cNvPr id="9" name="Symbol zastępczy numeru slajdu 8"/>
          <p:cNvSpPr>
            <a:spLocks noGrp="1"/>
          </p:cNvSpPr>
          <p:nvPr>
            <p:ph type="sldNum" sz="quarter" idx="12"/>
          </p:nvPr>
        </p:nvSpPr>
        <p:spPr/>
        <p:txBody>
          <a:bodyPr/>
          <a:lstStyle>
            <a:lvl1pPr>
              <a:defRPr/>
            </a:lvl1pPr>
          </a:lstStyle>
          <a:p>
            <a:fld id="{291A72CE-D28F-4223-A6A1-E80F3887E685}" type="slidenum">
              <a:rPr lang="pl-PL"/>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lvl1pPr>
              <a:defRPr/>
            </a:lvl1pPr>
          </a:lstStyle>
          <a:p>
            <a:fld id="{C2FF98EF-4733-4F6A-B058-DDB293A4B141}" type="datetime1">
              <a:rPr lang="pl-PL"/>
              <a:pPr/>
              <a:t>2013-02-18</a:t>
            </a:fld>
            <a:endParaRPr lang="pl-PL"/>
          </a:p>
        </p:txBody>
      </p:sp>
      <p:sp>
        <p:nvSpPr>
          <p:cNvPr id="4" name="Symbol zastępczy stopki 3"/>
          <p:cNvSpPr>
            <a:spLocks noGrp="1"/>
          </p:cNvSpPr>
          <p:nvPr>
            <p:ph type="ftr" sz="quarter" idx="11"/>
          </p:nvPr>
        </p:nvSpPr>
        <p:spPr/>
        <p:txBody>
          <a:bodyPr/>
          <a:lstStyle>
            <a:lvl1pPr>
              <a:defRPr/>
            </a:lvl1pPr>
          </a:lstStyle>
          <a:p>
            <a:endParaRPr lang="pl-PL"/>
          </a:p>
        </p:txBody>
      </p:sp>
      <p:sp>
        <p:nvSpPr>
          <p:cNvPr id="5" name="Symbol zastępczy numeru slajdu 4"/>
          <p:cNvSpPr>
            <a:spLocks noGrp="1"/>
          </p:cNvSpPr>
          <p:nvPr>
            <p:ph type="sldNum" sz="quarter" idx="12"/>
          </p:nvPr>
        </p:nvSpPr>
        <p:spPr/>
        <p:txBody>
          <a:bodyPr/>
          <a:lstStyle>
            <a:lvl1pPr>
              <a:defRPr/>
            </a:lvl1pPr>
          </a:lstStyle>
          <a:p>
            <a:fld id="{FD7CB8CE-5CFF-4645-B41C-3982DEFD32E2}" type="slidenum">
              <a:rPr lang="pl-PL"/>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lvl1pPr>
          </a:lstStyle>
          <a:p>
            <a:fld id="{15158E1A-D0D3-4996-BF43-3C8877DB1BE0}" type="datetime1">
              <a:rPr lang="pl-PL"/>
              <a:pPr/>
              <a:t>2013-02-18</a:t>
            </a:fld>
            <a:endParaRPr lang="pl-PL"/>
          </a:p>
        </p:txBody>
      </p:sp>
      <p:sp>
        <p:nvSpPr>
          <p:cNvPr id="3" name="Symbol zastępczy stopki 2"/>
          <p:cNvSpPr>
            <a:spLocks noGrp="1"/>
          </p:cNvSpPr>
          <p:nvPr>
            <p:ph type="ftr" sz="quarter" idx="11"/>
          </p:nvPr>
        </p:nvSpPr>
        <p:spPr/>
        <p:txBody>
          <a:bodyPr/>
          <a:lstStyle>
            <a:lvl1pPr>
              <a:defRPr/>
            </a:lvl1pPr>
          </a:lstStyle>
          <a:p>
            <a:endParaRPr lang="pl-PL"/>
          </a:p>
        </p:txBody>
      </p:sp>
      <p:sp>
        <p:nvSpPr>
          <p:cNvPr id="4" name="Symbol zastępczy numeru slajdu 3"/>
          <p:cNvSpPr>
            <a:spLocks noGrp="1"/>
          </p:cNvSpPr>
          <p:nvPr>
            <p:ph type="sldNum" sz="quarter" idx="12"/>
          </p:nvPr>
        </p:nvSpPr>
        <p:spPr/>
        <p:txBody>
          <a:bodyPr/>
          <a:lstStyle>
            <a:lvl1pPr>
              <a:defRPr/>
            </a:lvl1pPr>
          </a:lstStyle>
          <a:p>
            <a:fld id="{7509EF94-7089-48BD-9CF7-CEEB90D835C6}" type="slidenum">
              <a:rPr lang="pl-PL"/>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lvl1pPr>
              <a:defRPr/>
            </a:lvl1pPr>
          </a:lstStyle>
          <a:p>
            <a:fld id="{F36A9005-EE7E-405F-9A3C-B058E6833C3B}" type="datetime1">
              <a:rPr lang="pl-PL"/>
              <a:pPr/>
              <a:t>2013-02-18</a:t>
            </a:fld>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18C1528B-AB16-46E2-8EC9-D016F9C3249F}" type="slidenum">
              <a:rPr lang="pl-PL"/>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lvl1pPr>
              <a:defRPr/>
            </a:lvl1pPr>
          </a:lstStyle>
          <a:p>
            <a:fld id="{CB111F18-5EE5-4BAC-9B82-DD6B482D474C}" type="datetime1">
              <a:rPr lang="pl-PL"/>
              <a:pPr/>
              <a:t>2013-02-18</a:t>
            </a:fld>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433D3655-1DC6-4E05-AC93-BAD77ADE9C70}" type="slidenum">
              <a:rPr lang="pl-PL"/>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pl-PL" smtClean="0"/>
              <a:t>Kliknij, aby edytować styl wzorca tytułu</a:t>
            </a:r>
          </a:p>
        </p:txBody>
      </p:sp>
      <p:sp>
        <p:nvSpPr>
          <p:cNvPr id="4099" name="Rectangle 3"/>
          <p:cNvSpPr>
            <a:spLocks noGrp="1" noChangeArrowheads="1"/>
          </p:cNvSpPr>
          <p:nvPr>
            <p:ph type="body" idx="1"/>
          </p:nvPr>
        </p:nvSpPr>
        <p:spPr bwMode="auto">
          <a:xfrm>
            <a:off x="457200" y="1600200"/>
            <a:ext cx="8229600" cy="4349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4100" name="Rectangle 4"/>
          <p:cNvSpPr>
            <a:spLocks noGrp="1" noChangeArrowheads="1"/>
          </p:cNvSpPr>
          <p:nvPr>
            <p:ph type="dt" sz="half" idx="2"/>
          </p:nvPr>
        </p:nvSpPr>
        <p:spPr bwMode="auto">
          <a:xfrm>
            <a:off x="457200" y="6248400"/>
            <a:ext cx="15938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fld id="{7FEB1AE8-3C59-40B8-AA4E-7EC084C75B76}" type="datetime1">
              <a:rPr lang="pl-PL"/>
              <a:pPr/>
              <a:t>2013-02-18</a:t>
            </a:fld>
            <a:endParaRPr lang="pl-PL"/>
          </a:p>
        </p:txBody>
      </p:sp>
      <p:sp>
        <p:nvSpPr>
          <p:cNvPr id="4101" name="Rectangle 5"/>
          <p:cNvSpPr>
            <a:spLocks noGrp="1" noChangeArrowheads="1"/>
          </p:cNvSpPr>
          <p:nvPr>
            <p:ph type="ftr" sz="quarter" idx="3"/>
          </p:nvPr>
        </p:nvSpPr>
        <p:spPr bwMode="auto">
          <a:xfrm>
            <a:off x="2555875" y="6092825"/>
            <a:ext cx="4679950" cy="61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lvl1pPr>
          </a:lstStyle>
          <a:p>
            <a:endParaRPr lang="pl-PL"/>
          </a:p>
        </p:txBody>
      </p:sp>
      <p:sp>
        <p:nvSpPr>
          <p:cNvPr id="4102" name="Rectangle 6"/>
          <p:cNvSpPr>
            <a:spLocks noGrp="1" noChangeArrowheads="1"/>
          </p:cNvSpPr>
          <p:nvPr>
            <p:ph type="sldNum" sz="quarter" idx="4"/>
          </p:nvPr>
        </p:nvSpPr>
        <p:spPr bwMode="auto">
          <a:xfrm>
            <a:off x="7451725" y="6248400"/>
            <a:ext cx="123507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fld id="{723F8E20-BE03-4B38-9CEB-467E3204ECA3}" type="slidenum">
              <a:rPr lang="pl-PL"/>
              <a:pPr/>
              <a:t>‹#›</a:t>
            </a:fld>
            <a:endParaRPr lang="pl-PL"/>
          </a:p>
        </p:txBody>
      </p:sp>
      <p:sp>
        <p:nvSpPr>
          <p:cNvPr id="4103" name="Rectangle 7"/>
          <p:cNvSpPr>
            <a:spLocks noChangeArrowheads="1"/>
          </p:cNvSpPr>
          <p:nvPr/>
        </p:nvSpPr>
        <p:spPr bwMode="auto">
          <a:xfrm>
            <a:off x="0" y="0"/>
            <a:ext cx="228600" cy="2286000"/>
          </a:xfrm>
          <a:prstGeom prst="rect">
            <a:avLst/>
          </a:prstGeom>
          <a:solidFill>
            <a:srgbClr val="0000CC"/>
          </a:solidFill>
          <a:ln w="9525">
            <a:noFill/>
            <a:miter lim="800000"/>
            <a:headEnd/>
            <a:tailEnd/>
          </a:ln>
          <a:effectLst/>
        </p:spPr>
        <p:txBody>
          <a:bodyPr wrap="none" anchor="ctr"/>
          <a:lstStyle/>
          <a:p>
            <a:pPr algn="ctr"/>
            <a:endParaRPr lang="pl-PL" sz="2400">
              <a:solidFill>
                <a:srgbClr val="3333FF"/>
              </a:solidFill>
              <a:latin typeface="Times New Roman" pitchFamily="18" charset="0"/>
            </a:endParaRPr>
          </a:p>
        </p:txBody>
      </p:sp>
      <p:sp>
        <p:nvSpPr>
          <p:cNvPr id="4104" name="Line 8"/>
          <p:cNvSpPr>
            <a:spLocks noChangeShapeType="1"/>
          </p:cNvSpPr>
          <p:nvPr/>
        </p:nvSpPr>
        <p:spPr bwMode="auto">
          <a:xfrm>
            <a:off x="457200" y="1447800"/>
            <a:ext cx="8077200" cy="0"/>
          </a:xfrm>
          <a:prstGeom prst="line">
            <a:avLst/>
          </a:prstGeom>
          <a:noFill/>
          <a:ln w="19050">
            <a:solidFill>
              <a:srgbClr val="3366FF"/>
            </a:solidFill>
            <a:round/>
            <a:headEnd/>
            <a:tailEnd/>
          </a:ln>
          <a:effectLst/>
        </p:spPr>
        <p:txBody>
          <a:bodyPr/>
          <a:lstStyle/>
          <a:p>
            <a:endParaRPr lang="pl-PL"/>
          </a:p>
        </p:txBody>
      </p:sp>
      <p:sp>
        <p:nvSpPr>
          <p:cNvPr id="4105" name="Rectangle 9"/>
          <p:cNvSpPr>
            <a:spLocks noChangeArrowheads="1"/>
          </p:cNvSpPr>
          <p:nvPr/>
        </p:nvSpPr>
        <p:spPr bwMode="auto">
          <a:xfrm>
            <a:off x="0" y="2286000"/>
            <a:ext cx="228600" cy="2286000"/>
          </a:xfrm>
          <a:prstGeom prst="rect">
            <a:avLst/>
          </a:prstGeom>
          <a:solidFill>
            <a:srgbClr val="6699FF"/>
          </a:solidFill>
          <a:ln w="9525">
            <a:noFill/>
            <a:miter lim="800000"/>
            <a:headEnd/>
            <a:tailEnd/>
          </a:ln>
          <a:effectLst/>
        </p:spPr>
        <p:txBody>
          <a:bodyPr wrap="none" anchor="ctr"/>
          <a:lstStyle/>
          <a:p>
            <a:pPr algn="ctr"/>
            <a:endParaRPr lang="pl-PL" sz="2400">
              <a:solidFill>
                <a:srgbClr val="3366FF"/>
              </a:solidFill>
              <a:latin typeface="Times New Roman" pitchFamily="18" charset="0"/>
            </a:endParaRPr>
          </a:p>
        </p:txBody>
      </p:sp>
      <p:sp>
        <p:nvSpPr>
          <p:cNvPr id="4106" name="Rectangle 10"/>
          <p:cNvSpPr>
            <a:spLocks noChangeArrowheads="1"/>
          </p:cNvSpPr>
          <p:nvPr/>
        </p:nvSpPr>
        <p:spPr bwMode="auto">
          <a:xfrm>
            <a:off x="0" y="4572000"/>
            <a:ext cx="228600" cy="2286000"/>
          </a:xfrm>
          <a:prstGeom prst="rect">
            <a:avLst/>
          </a:prstGeom>
          <a:solidFill>
            <a:srgbClr val="3333FF"/>
          </a:solidFill>
          <a:ln w="9525">
            <a:noFill/>
            <a:miter lim="800000"/>
            <a:headEnd/>
            <a:tailEnd/>
          </a:ln>
          <a:effectLst/>
        </p:spPr>
        <p:txBody>
          <a:bodyPr wrap="none" anchor="ctr"/>
          <a:lstStyle/>
          <a:p>
            <a:pPr algn="ctr"/>
            <a:endParaRPr lang="pl-PL" sz="2400">
              <a:solidFill>
                <a:srgbClr val="0066FF"/>
              </a:solidFill>
              <a:latin typeface="Times New Roman" pitchFamily="18" charset="0"/>
            </a:endParaRPr>
          </a:p>
        </p:txBody>
      </p:sp>
      <p:sp>
        <p:nvSpPr>
          <p:cNvPr id="4107" name="Rectangle 11"/>
          <p:cNvSpPr>
            <a:spLocks noChangeArrowheads="1"/>
          </p:cNvSpPr>
          <p:nvPr/>
        </p:nvSpPr>
        <p:spPr bwMode="auto">
          <a:xfrm>
            <a:off x="2627313" y="6092825"/>
            <a:ext cx="4537075" cy="612775"/>
          </a:xfrm>
          <a:prstGeom prst="rect">
            <a:avLst/>
          </a:prstGeom>
          <a:noFill/>
          <a:ln w="9525">
            <a:noFill/>
            <a:miter lim="800000"/>
            <a:headEnd/>
            <a:tailEnd/>
          </a:ln>
          <a:effectLst/>
        </p:spPr>
        <p:txBody>
          <a:bodyPr/>
          <a:lstStyle/>
          <a:p>
            <a:pPr algn="ctr"/>
            <a:endParaRPr lang="pl-PL"/>
          </a:p>
          <a:p>
            <a:pPr algn="ctr"/>
            <a:r>
              <a:rPr lang="pl-PL" sz="1200"/>
              <a:t>Centrum Edukacji Nauczycieli w Koszalinie</a:t>
            </a:r>
          </a:p>
        </p:txBody>
      </p:sp>
      <p:pic>
        <p:nvPicPr>
          <p:cNvPr id="4108" name="Picture 12" descr="CEN-LOGO"/>
          <p:cNvPicPr>
            <a:picLocks noChangeAspect="1" noChangeArrowheads="1"/>
          </p:cNvPicPr>
          <p:nvPr/>
        </p:nvPicPr>
        <p:blipFill>
          <a:blip r:embed="rId15" cstate="print"/>
          <a:srcRect/>
          <a:stretch>
            <a:fillRect/>
          </a:stretch>
        </p:blipFill>
        <p:spPr bwMode="auto">
          <a:xfrm>
            <a:off x="6659563" y="6165850"/>
            <a:ext cx="503237" cy="381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iming>
    <p:tnLst>
      <p:par>
        <p:cTn id="1" dur="indefinite" restart="never" nodeType="tmRoot"/>
      </p:par>
    </p:tnLst>
  </p:timing>
  <p:hf hdr="0" ftr="0"/>
  <p:txStyles>
    <p:titleStyle>
      <a:lvl1pPr algn="l" rtl="0" fontAlgn="base">
        <a:spcBef>
          <a:spcPct val="0"/>
        </a:spcBef>
        <a:spcAft>
          <a:spcPct val="0"/>
        </a:spcAft>
        <a:defRPr sz="4400">
          <a:solidFill>
            <a:srgbClr val="3366FF"/>
          </a:solidFill>
          <a:latin typeface="+mj-lt"/>
          <a:ea typeface="+mj-ea"/>
          <a:cs typeface="+mj-cs"/>
        </a:defRPr>
      </a:lvl1pPr>
      <a:lvl2pPr algn="l" rtl="0" fontAlgn="base">
        <a:spcBef>
          <a:spcPct val="0"/>
        </a:spcBef>
        <a:spcAft>
          <a:spcPct val="0"/>
        </a:spcAft>
        <a:defRPr sz="4400">
          <a:solidFill>
            <a:srgbClr val="3366FF"/>
          </a:solidFill>
          <a:latin typeface="Garamond" pitchFamily="18" charset="0"/>
        </a:defRPr>
      </a:lvl2pPr>
      <a:lvl3pPr algn="l" rtl="0" fontAlgn="base">
        <a:spcBef>
          <a:spcPct val="0"/>
        </a:spcBef>
        <a:spcAft>
          <a:spcPct val="0"/>
        </a:spcAft>
        <a:defRPr sz="4400">
          <a:solidFill>
            <a:srgbClr val="3366FF"/>
          </a:solidFill>
          <a:latin typeface="Garamond" pitchFamily="18" charset="0"/>
        </a:defRPr>
      </a:lvl3pPr>
      <a:lvl4pPr algn="l" rtl="0" fontAlgn="base">
        <a:spcBef>
          <a:spcPct val="0"/>
        </a:spcBef>
        <a:spcAft>
          <a:spcPct val="0"/>
        </a:spcAft>
        <a:defRPr sz="4400">
          <a:solidFill>
            <a:srgbClr val="3366FF"/>
          </a:solidFill>
          <a:latin typeface="Garamond" pitchFamily="18" charset="0"/>
        </a:defRPr>
      </a:lvl4pPr>
      <a:lvl5pPr algn="l" rtl="0" fontAlgn="base">
        <a:spcBef>
          <a:spcPct val="0"/>
        </a:spcBef>
        <a:spcAft>
          <a:spcPct val="0"/>
        </a:spcAft>
        <a:defRPr sz="4400">
          <a:solidFill>
            <a:srgbClr val="3366FF"/>
          </a:solidFill>
          <a:latin typeface="Garamond" pitchFamily="18" charset="0"/>
        </a:defRPr>
      </a:lvl5pPr>
      <a:lvl6pPr marL="457200" algn="l" rtl="0" fontAlgn="base">
        <a:spcBef>
          <a:spcPct val="0"/>
        </a:spcBef>
        <a:spcAft>
          <a:spcPct val="0"/>
        </a:spcAft>
        <a:defRPr sz="4400">
          <a:solidFill>
            <a:srgbClr val="3366FF"/>
          </a:solidFill>
          <a:latin typeface="Garamond" pitchFamily="18" charset="0"/>
        </a:defRPr>
      </a:lvl6pPr>
      <a:lvl7pPr marL="914400" algn="l" rtl="0" fontAlgn="base">
        <a:spcBef>
          <a:spcPct val="0"/>
        </a:spcBef>
        <a:spcAft>
          <a:spcPct val="0"/>
        </a:spcAft>
        <a:defRPr sz="4400">
          <a:solidFill>
            <a:srgbClr val="3366FF"/>
          </a:solidFill>
          <a:latin typeface="Garamond" pitchFamily="18" charset="0"/>
        </a:defRPr>
      </a:lvl7pPr>
      <a:lvl8pPr marL="1371600" algn="l" rtl="0" fontAlgn="base">
        <a:spcBef>
          <a:spcPct val="0"/>
        </a:spcBef>
        <a:spcAft>
          <a:spcPct val="0"/>
        </a:spcAft>
        <a:defRPr sz="4400">
          <a:solidFill>
            <a:srgbClr val="3366FF"/>
          </a:solidFill>
          <a:latin typeface="Garamond" pitchFamily="18" charset="0"/>
        </a:defRPr>
      </a:lvl8pPr>
      <a:lvl9pPr marL="1828800" algn="l" rtl="0" fontAlgn="base">
        <a:spcBef>
          <a:spcPct val="0"/>
        </a:spcBef>
        <a:spcAft>
          <a:spcPct val="0"/>
        </a:spcAft>
        <a:defRPr sz="4400">
          <a:solidFill>
            <a:srgbClr val="3366FF"/>
          </a:solidFill>
          <a:latin typeface="Garamond" pitchFamily="18" charset="0"/>
        </a:defRPr>
      </a:lvl9pPr>
    </p:titleStyle>
    <p:bodyStyle>
      <a:lvl1pPr marL="342900" indent="-342900" algn="l" rtl="0" fontAlgn="base">
        <a:spcBef>
          <a:spcPct val="20000"/>
        </a:spcBef>
        <a:spcAft>
          <a:spcPct val="0"/>
        </a:spcAft>
        <a:buClr>
          <a:srgbClr val="3366FF"/>
        </a:buClr>
        <a:buFont typeface="Wingdings" pitchFamily="2" charset="2"/>
        <a:buChar char="p"/>
        <a:defRPr sz="2800">
          <a:solidFill>
            <a:schemeClr val="tx1"/>
          </a:solidFill>
          <a:latin typeface="+mn-lt"/>
          <a:ea typeface="+mn-ea"/>
          <a:cs typeface="+mn-cs"/>
        </a:defRPr>
      </a:lvl1pPr>
      <a:lvl2pPr marL="742950" indent="-285750" algn="l" rtl="0" fontAlgn="base">
        <a:spcBef>
          <a:spcPct val="20000"/>
        </a:spcBef>
        <a:spcAft>
          <a:spcPct val="0"/>
        </a:spcAft>
        <a:buClr>
          <a:srgbClr val="3366FF"/>
        </a:buClr>
        <a:buFont typeface="Wingdings" pitchFamily="2" charset="2"/>
        <a:buChar char="n"/>
        <a:defRPr sz="2400">
          <a:solidFill>
            <a:schemeClr val="tx1"/>
          </a:solidFill>
          <a:latin typeface="+mn-lt"/>
        </a:defRPr>
      </a:lvl2pPr>
      <a:lvl3pPr marL="1143000" indent="-228600" algn="l" rtl="0" fontAlgn="base">
        <a:spcBef>
          <a:spcPct val="20000"/>
        </a:spcBef>
        <a:spcAft>
          <a:spcPct val="0"/>
        </a:spcAft>
        <a:buClr>
          <a:srgbClr val="3366FF"/>
        </a:buClr>
        <a:buFont typeface="Wingdings" pitchFamily="2" charset="2"/>
        <a:buChar char="p"/>
        <a:defRPr sz="2000">
          <a:solidFill>
            <a:schemeClr val="tx1"/>
          </a:solidFill>
          <a:latin typeface="+mn-lt"/>
        </a:defRPr>
      </a:lvl3pPr>
      <a:lvl4pPr marL="1600200" indent="-228600" algn="l" rtl="0" fontAlgn="base">
        <a:spcBef>
          <a:spcPct val="20000"/>
        </a:spcBef>
        <a:spcAft>
          <a:spcPct val="0"/>
        </a:spcAft>
        <a:buClr>
          <a:srgbClr val="3366FF"/>
        </a:buClr>
        <a:buFont typeface="Wingdings" pitchFamily="2" charset="2"/>
        <a:buChar char="§"/>
        <a:defRPr>
          <a:solidFill>
            <a:schemeClr val="tx1"/>
          </a:solidFill>
          <a:latin typeface="+mn-lt"/>
        </a:defRPr>
      </a:lvl4pPr>
      <a:lvl5pPr marL="2057400" indent="-228600" algn="l" rtl="0" fontAlgn="base">
        <a:spcBef>
          <a:spcPct val="20000"/>
        </a:spcBef>
        <a:spcAft>
          <a:spcPct val="0"/>
        </a:spcAft>
        <a:buClr>
          <a:srgbClr val="3366FF"/>
        </a:buClr>
        <a:buFont typeface="Wingdings" pitchFamily="2" charset="2"/>
        <a:buChar char="§"/>
        <a:defRPr>
          <a:solidFill>
            <a:schemeClr val="tx1"/>
          </a:solidFill>
          <a:latin typeface="+mn-lt"/>
        </a:defRPr>
      </a:lvl5pPr>
      <a:lvl6pPr marL="2514600" indent="-228600" algn="l" rtl="0" fontAlgn="base">
        <a:spcBef>
          <a:spcPct val="20000"/>
        </a:spcBef>
        <a:spcAft>
          <a:spcPct val="0"/>
        </a:spcAft>
        <a:buClr>
          <a:srgbClr val="3366FF"/>
        </a:buClr>
        <a:buFont typeface="Wingdings" pitchFamily="2" charset="2"/>
        <a:buChar char="§"/>
        <a:defRPr>
          <a:solidFill>
            <a:schemeClr val="tx1"/>
          </a:solidFill>
          <a:latin typeface="+mn-lt"/>
        </a:defRPr>
      </a:lvl6pPr>
      <a:lvl7pPr marL="2971800" indent="-228600" algn="l" rtl="0" fontAlgn="base">
        <a:spcBef>
          <a:spcPct val="20000"/>
        </a:spcBef>
        <a:spcAft>
          <a:spcPct val="0"/>
        </a:spcAft>
        <a:buClr>
          <a:srgbClr val="3366FF"/>
        </a:buClr>
        <a:buFont typeface="Wingdings" pitchFamily="2" charset="2"/>
        <a:buChar char="§"/>
        <a:defRPr>
          <a:solidFill>
            <a:schemeClr val="tx1"/>
          </a:solidFill>
          <a:latin typeface="+mn-lt"/>
        </a:defRPr>
      </a:lvl7pPr>
      <a:lvl8pPr marL="3429000" indent="-228600" algn="l" rtl="0" fontAlgn="base">
        <a:spcBef>
          <a:spcPct val="20000"/>
        </a:spcBef>
        <a:spcAft>
          <a:spcPct val="0"/>
        </a:spcAft>
        <a:buClr>
          <a:srgbClr val="3366FF"/>
        </a:buClr>
        <a:buFont typeface="Wingdings" pitchFamily="2" charset="2"/>
        <a:buChar char="§"/>
        <a:defRPr>
          <a:solidFill>
            <a:schemeClr val="tx1"/>
          </a:solidFill>
          <a:latin typeface="+mn-lt"/>
        </a:defRPr>
      </a:lvl8pPr>
      <a:lvl9pPr marL="3886200" indent="-228600" algn="l" rtl="0" fontAlgn="base">
        <a:spcBef>
          <a:spcPct val="20000"/>
        </a:spcBef>
        <a:spcAft>
          <a:spcPct val="0"/>
        </a:spcAft>
        <a:buClr>
          <a:srgbClr val="3366FF"/>
        </a:buClr>
        <a:buFont typeface="Wingdings" pitchFamily="2" charset="2"/>
        <a:buChar char="§"/>
        <a:defRPr>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wmf"/><Relationship Id="rId7" Type="http://schemas.openxmlformats.org/officeDocument/2006/relationships/image" Target="../media/image18.gif"/><Relationship Id="rId2" Type="http://schemas.openxmlformats.org/officeDocument/2006/relationships/image" Target="../media/image13.gif"/><Relationship Id="rId1" Type="http://schemas.openxmlformats.org/officeDocument/2006/relationships/slideLayout" Target="../slideLayouts/slideLayout13.xml"/><Relationship Id="rId6" Type="http://schemas.openxmlformats.org/officeDocument/2006/relationships/image" Target="../media/image17.gif"/><Relationship Id="rId5" Type="http://schemas.openxmlformats.org/officeDocument/2006/relationships/image" Target="../media/image16.wmf"/><Relationship Id="rId4" Type="http://schemas.openxmlformats.org/officeDocument/2006/relationships/image" Target="../media/image15.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78.x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9.gif"/><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dt" sz="half" idx="2"/>
          </p:nvPr>
        </p:nvSpPr>
        <p:spPr/>
        <p:txBody>
          <a:bodyPr/>
          <a:lstStyle/>
          <a:p>
            <a:fld id="{1337295B-DA07-43BF-B160-5A6BC0BE5BBD}" type="datetime1">
              <a:rPr lang="pl-PL"/>
              <a:pPr/>
              <a:t>2013-02-18</a:t>
            </a:fld>
            <a:endParaRPr lang="pl-PL"/>
          </a:p>
        </p:txBody>
      </p:sp>
      <p:sp>
        <p:nvSpPr>
          <p:cNvPr id="7" name="Rectangle 5"/>
          <p:cNvSpPr>
            <a:spLocks noGrp="1" noChangeArrowheads="1"/>
          </p:cNvSpPr>
          <p:nvPr>
            <p:ph type="ftr" sz="quarter" idx="3"/>
          </p:nvPr>
        </p:nvSpPr>
        <p:spPr/>
        <p:txBody>
          <a:bodyPr/>
          <a:lstStyle/>
          <a:p>
            <a:endParaRPr lang="pl-PL" sz="1000"/>
          </a:p>
          <a:p>
            <a:r>
              <a:rPr lang="pl-PL"/>
              <a:t>Centrum Edukacji Nauczycieli w Koszalinie</a:t>
            </a:r>
          </a:p>
        </p:txBody>
      </p:sp>
      <p:sp>
        <p:nvSpPr>
          <p:cNvPr id="8" name="Rectangle 6"/>
          <p:cNvSpPr>
            <a:spLocks noGrp="1" noChangeArrowheads="1"/>
          </p:cNvSpPr>
          <p:nvPr>
            <p:ph type="sldNum" sz="quarter" idx="4"/>
          </p:nvPr>
        </p:nvSpPr>
        <p:spPr/>
        <p:txBody>
          <a:bodyPr/>
          <a:lstStyle/>
          <a:p>
            <a:fld id="{71EADBDA-B022-4D56-8499-1B5479D596D9}" type="slidenum">
              <a:rPr lang="pl-PL"/>
              <a:pPr/>
              <a:t>1</a:t>
            </a:fld>
            <a:endParaRPr lang="pl-PL"/>
          </a:p>
        </p:txBody>
      </p:sp>
      <p:sp>
        <p:nvSpPr>
          <p:cNvPr id="2050" name="Rectangle 2"/>
          <p:cNvSpPr>
            <a:spLocks noGrp="1" noChangeArrowheads="1"/>
          </p:cNvSpPr>
          <p:nvPr>
            <p:ph type="ctrTitle"/>
          </p:nvPr>
        </p:nvSpPr>
        <p:spPr>
          <a:xfrm>
            <a:off x="684213" y="692150"/>
            <a:ext cx="7772400" cy="2127250"/>
          </a:xfrm>
        </p:spPr>
        <p:txBody>
          <a:bodyPr/>
          <a:lstStyle/>
          <a:p>
            <a:r>
              <a:rPr lang="pl-PL" sz="3600" b="1" i="1"/>
              <a:t/>
            </a:r>
            <a:br>
              <a:rPr lang="pl-PL" sz="3600" b="1" i="1"/>
            </a:br>
            <a:r>
              <a:rPr lang="pl-PL" sz="4400" b="1" i="1"/>
              <a:t>6-latek w klasie pierwszej</a:t>
            </a:r>
            <a:br>
              <a:rPr lang="pl-PL" sz="4400" b="1" i="1"/>
            </a:br>
            <a:endParaRPr lang="pl-PL" sz="4400" b="1" i="1"/>
          </a:p>
        </p:txBody>
      </p:sp>
      <p:sp>
        <p:nvSpPr>
          <p:cNvPr id="2051" name="Rectangle 3"/>
          <p:cNvSpPr>
            <a:spLocks noGrp="1" noChangeArrowheads="1"/>
          </p:cNvSpPr>
          <p:nvPr>
            <p:ph type="subTitle" idx="1"/>
          </p:nvPr>
        </p:nvSpPr>
        <p:spPr>
          <a:xfrm>
            <a:off x="2916238" y="3270250"/>
            <a:ext cx="4856162" cy="2463800"/>
          </a:xfrm>
        </p:spPr>
        <p:txBody>
          <a:bodyPr/>
          <a:lstStyle/>
          <a:p>
            <a:pPr>
              <a:lnSpc>
                <a:spcPct val="90000"/>
              </a:lnSpc>
            </a:pPr>
            <a:endParaRPr lang="pl-PL" sz="2000"/>
          </a:p>
          <a:p>
            <a:pPr>
              <a:lnSpc>
                <a:spcPct val="90000"/>
              </a:lnSpc>
            </a:pPr>
            <a:endParaRPr lang="pl-PL" sz="2000"/>
          </a:p>
          <a:p>
            <a:pPr>
              <a:lnSpc>
                <a:spcPct val="90000"/>
              </a:lnSpc>
            </a:pPr>
            <a:endParaRPr lang="pl-PL" sz="2000"/>
          </a:p>
          <a:p>
            <a:pPr>
              <a:lnSpc>
                <a:spcPct val="90000"/>
              </a:lnSpc>
            </a:pPr>
            <a:endParaRPr lang="pl-PL" sz="2000"/>
          </a:p>
          <a:p>
            <a:pPr>
              <a:lnSpc>
                <a:spcPct val="90000"/>
              </a:lnSpc>
            </a:pPr>
            <a:r>
              <a:rPr lang="pl-PL" sz="2000"/>
              <a:t>                                          </a:t>
            </a:r>
          </a:p>
          <a:p>
            <a:pPr>
              <a:lnSpc>
                <a:spcPct val="90000"/>
              </a:lnSpc>
            </a:pPr>
            <a:r>
              <a:rPr lang="pl-PL" sz="2000"/>
              <a:t>                Opracowała </a:t>
            </a:r>
            <a:r>
              <a:rPr lang="pl-PL" sz="2000" i="1"/>
              <a:t>Irena Żywno</a:t>
            </a:r>
          </a:p>
        </p:txBody>
      </p:sp>
      <p:pic>
        <p:nvPicPr>
          <p:cNvPr id="2052" name="Picture 4" descr="MCj04241720000[1]"/>
          <p:cNvPicPr>
            <a:picLocks noChangeAspect="1" noChangeArrowheads="1"/>
          </p:cNvPicPr>
          <p:nvPr/>
        </p:nvPicPr>
        <p:blipFill>
          <a:blip r:embed="rId2" cstate="print"/>
          <a:srcRect/>
          <a:stretch>
            <a:fillRect/>
          </a:stretch>
        </p:blipFill>
        <p:spPr bwMode="auto">
          <a:xfrm>
            <a:off x="323850" y="3716338"/>
            <a:ext cx="1181100" cy="1857375"/>
          </a:xfrm>
          <a:prstGeom prst="rect">
            <a:avLst/>
          </a:prstGeom>
          <a:noFill/>
        </p:spPr>
      </p:pic>
      <p:pic>
        <p:nvPicPr>
          <p:cNvPr id="2053" name="Picture 5" descr="MCj04241700000[1]"/>
          <p:cNvPicPr>
            <a:picLocks noChangeAspect="1" noChangeArrowheads="1"/>
          </p:cNvPicPr>
          <p:nvPr/>
        </p:nvPicPr>
        <p:blipFill>
          <a:blip r:embed="rId3" cstate="print"/>
          <a:srcRect/>
          <a:stretch>
            <a:fillRect/>
          </a:stretch>
        </p:blipFill>
        <p:spPr bwMode="auto">
          <a:xfrm>
            <a:off x="1692275" y="3716338"/>
            <a:ext cx="1289050" cy="175895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daty 4"/>
          <p:cNvSpPr>
            <a:spLocks noGrp="1"/>
          </p:cNvSpPr>
          <p:nvPr>
            <p:ph type="dt" sz="half" idx="10"/>
          </p:nvPr>
        </p:nvSpPr>
        <p:spPr/>
        <p:txBody>
          <a:bodyPr/>
          <a:lstStyle/>
          <a:p>
            <a:fld id="{888AE42B-3C84-407E-AD59-C07E890827C1}" type="datetime1">
              <a:rPr lang="pl-PL"/>
              <a:pPr/>
              <a:t>2013-02-18</a:t>
            </a:fld>
            <a:endParaRPr lang="pl-PL"/>
          </a:p>
        </p:txBody>
      </p:sp>
      <p:sp>
        <p:nvSpPr>
          <p:cNvPr id="7" name="Symbol zastępczy numeru slajdu 6"/>
          <p:cNvSpPr>
            <a:spLocks noGrp="1"/>
          </p:cNvSpPr>
          <p:nvPr>
            <p:ph type="sldNum" sz="quarter" idx="12"/>
          </p:nvPr>
        </p:nvSpPr>
        <p:spPr/>
        <p:txBody>
          <a:bodyPr/>
          <a:lstStyle/>
          <a:p>
            <a:fld id="{F53BB31E-940D-4D00-AA0B-92D94A6E5ED5}" type="slidenum">
              <a:rPr lang="pl-PL"/>
              <a:pPr/>
              <a:t>10</a:t>
            </a:fld>
            <a:endParaRPr lang="pl-PL"/>
          </a:p>
        </p:txBody>
      </p:sp>
      <p:sp>
        <p:nvSpPr>
          <p:cNvPr id="84994" name="Rectangle 2"/>
          <p:cNvSpPr>
            <a:spLocks noGrp="1" noChangeArrowheads="1"/>
          </p:cNvSpPr>
          <p:nvPr>
            <p:ph type="title"/>
          </p:nvPr>
        </p:nvSpPr>
        <p:spPr/>
        <p:txBody>
          <a:bodyPr/>
          <a:lstStyle/>
          <a:p>
            <a:r>
              <a:rPr lang="pl-PL" sz="3200" i="1"/>
              <a:t>Motto…</a:t>
            </a:r>
          </a:p>
        </p:txBody>
      </p:sp>
      <p:sp>
        <p:nvSpPr>
          <p:cNvPr id="84995" name="Rectangle 3"/>
          <p:cNvSpPr>
            <a:spLocks noGrp="1" noChangeArrowheads="1"/>
          </p:cNvSpPr>
          <p:nvPr>
            <p:ph type="body" sz="half" idx="1"/>
          </p:nvPr>
        </p:nvSpPr>
        <p:spPr>
          <a:xfrm>
            <a:off x="457200" y="1484313"/>
            <a:ext cx="7283450" cy="4752975"/>
          </a:xfrm>
        </p:spPr>
        <p:txBody>
          <a:bodyPr/>
          <a:lstStyle/>
          <a:p>
            <a:pPr>
              <a:lnSpc>
                <a:spcPct val="90000"/>
              </a:lnSpc>
              <a:buFont typeface="Wingdings" pitchFamily="2" charset="2"/>
              <a:buNone/>
            </a:pPr>
            <a:r>
              <a:rPr lang="pl-PL" sz="1800" b="1"/>
              <a:t>Jasiu był zdrowy i wesoły </a:t>
            </a:r>
          </a:p>
          <a:p>
            <a:pPr>
              <a:lnSpc>
                <a:spcPct val="90000"/>
              </a:lnSpc>
              <a:buFont typeface="Wingdings" pitchFamily="2" charset="2"/>
              <a:buNone/>
            </a:pPr>
            <a:r>
              <a:rPr lang="pl-PL" sz="1800" b="1"/>
              <a:t>Przez pierwszych sześć lat życia swego, </a:t>
            </a:r>
          </a:p>
          <a:p>
            <a:pPr>
              <a:lnSpc>
                <a:spcPct val="90000"/>
              </a:lnSpc>
              <a:buFont typeface="Wingdings" pitchFamily="2" charset="2"/>
              <a:buNone/>
            </a:pPr>
            <a:r>
              <a:rPr lang="pl-PL" sz="1800" b="1"/>
              <a:t>Lecz potem musiał pójść do szkoły</a:t>
            </a:r>
          </a:p>
          <a:p>
            <a:pPr>
              <a:lnSpc>
                <a:spcPct val="90000"/>
              </a:lnSpc>
              <a:buFont typeface="Wingdings" pitchFamily="2" charset="2"/>
              <a:buNone/>
            </a:pPr>
            <a:r>
              <a:rPr lang="pl-PL" sz="1800" b="1"/>
              <a:t>I dziać zaczęło się coś złego.</a:t>
            </a:r>
          </a:p>
          <a:p>
            <a:pPr>
              <a:lnSpc>
                <a:spcPct val="90000"/>
              </a:lnSpc>
              <a:buFont typeface="Wingdings" pitchFamily="2" charset="2"/>
              <a:buNone/>
            </a:pPr>
            <a:r>
              <a:rPr lang="pl-PL" sz="1800" b="1"/>
              <a:t>           Matka tak kiedyś dlań łaskawa,                 </a:t>
            </a:r>
          </a:p>
          <a:p>
            <a:pPr>
              <a:lnSpc>
                <a:spcPct val="90000"/>
              </a:lnSpc>
              <a:buFont typeface="Wingdings" pitchFamily="2" charset="2"/>
              <a:buNone/>
            </a:pPr>
            <a:r>
              <a:rPr lang="pl-PL" sz="1800" b="1"/>
              <a:t>           Teraz się gniewa, krzyczy łaje,</a:t>
            </a:r>
          </a:p>
          <a:p>
            <a:pPr>
              <a:lnSpc>
                <a:spcPct val="90000"/>
              </a:lnSpc>
              <a:buFont typeface="Wingdings" pitchFamily="2" charset="2"/>
              <a:buNone/>
            </a:pPr>
            <a:r>
              <a:rPr lang="pl-PL" sz="1800" b="1"/>
              <a:t>           Codziennie z matką jest przeprawa,</a:t>
            </a:r>
          </a:p>
          <a:p>
            <a:pPr>
              <a:lnSpc>
                <a:spcPct val="90000"/>
              </a:lnSpc>
              <a:buFont typeface="Wingdings" pitchFamily="2" charset="2"/>
              <a:buNone/>
            </a:pPr>
            <a:r>
              <a:rPr lang="pl-PL" sz="1800" b="1"/>
              <a:t>           Bo Jasiu dwóje wciąż dostaje.</a:t>
            </a:r>
          </a:p>
          <a:p>
            <a:pPr>
              <a:lnSpc>
                <a:spcPct val="90000"/>
              </a:lnSpc>
              <a:buFont typeface="Wingdings" pitchFamily="2" charset="2"/>
              <a:buNone/>
            </a:pPr>
            <a:r>
              <a:rPr lang="pl-PL" sz="1800" b="1"/>
              <a:t>Ojciec, gdy wraca z pracy, zaraz </a:t>
            </a:r>
          </a:p>
          <a:p>
            <a:pPr>
              <a:lnSpc>
                <a:spcPct val="90000"/>
              </a:lnSpc>
              <a:buFont typeface="Wingdings" pitchFamily="2" charset="2"/>
              <a:buNone/>
            </a:pPr>
            <a:r>
              <a:rPr lang="pl-PL" sz="1800" b="1"/>
              <a:t>Od progu o oceny pyta.</a:t>
            </a:r>
          </a:p>
          <a:p>
            <a:pPr>
              <a:lnSpc>
                <a:spcPct val="90000"/>
              </a:lnSpc>
              <a:buFont typeface="Wingdings" pitchFamily="2" charset="2"/>
              <a:buNone/>
            </a:pPr>
            <a:r>
              <a:rPr lang="pl-PL" sz="1800" b="1"/>
              <a:t>Niemały z tego jest ambaras</a:t>
            </a:r>
          </a:p>
          <a:p>
            <a:pPr>
              <a:lnSpc>
                <a:spcPct val="90000"/>
              </a:lnSpc>
              <a:buFont typeface="Wingdings" pitchFamily="2" charset="2"/>
              <a:buNone/>
            </a:pPr>
            <a:r>
              <a:rPr lang="pl-PL" sz="1800" b="1"/>
              <a:t>I nieraz boli pupa zbita.</a:t>
            </a:r>
          </a:p>
          <a:p>
            <a:pPr>
              <a:lnSpc>
                <a:spcPct val="90000"/>
              </a:lnSpc>
              <a:buFont typeface="Wingdings" pitchFamily="2" charset="2"/>
              <a:buNone/>
            </a:pPr>
            <a:r>
              <a:rPr lang="pl-PL" sz="1800" b="1"/>
              <a:t>           Tak oto szkoła, zważcie sami,</a:t>
            </a:r>
          </a:p>
          <a:p>
            <a:pPr>
              <a:lnSpc>
                <a:spcPct val="90000"/>
              </a:lnSpc>
              <a:buFont typeface="Wingdings" pitchFamily="2" charset="2"/>
              <a:buNone/>
            </a:pPr>
            <a:r>
              <a:rPr lang="pl-PL" sz="1800" b="1"/>
              <a:t>           Niszczy wieź dziecka z rodzicami.</a:t>
            </a:r>
          </a:p>
          <a:p>
            <a:pPr>
              <a:lnSpc>
                <a:spcPct val="90000"/>
              </a:lnSpc>
              <a:buFont typeface="Wingdings" pitchFamily="2" charset="2"/>
              <a:buNone/>
            </a:pPr>
            <a:r>
              <a:rPr lang="pl-PL" sz="1600" b="1"/>
              <a:t>                                                     </a:t>
            </a:r>
            <a:r>
              <a:rPr lang="pl-PL" sz="1200"/>
              <a:t>Annabell Goodman</a:t>
            </a:r>
          </a:p>
        </p:txBody>
      </p:sp>
      <p:pic>
        <p:nvPicPr>
          <p:cNvPr id="84996" name="Picture 4" descr="MCj04345390000[1]"/>
          <p:cNvPicPr>
            <a:picLocks noChangeAspect="1" noChangeArrowheads="1"/>
          </p:cNvPicPr>
          <p:nvPr>
            <p:ph sz="half" idx="2"/>
          </p:nvPr>
        </p:nvPicPr>
        <p:blipFill>
          <a:blip r:embed="rId2" cstate="print"/>
          <a:srcRect/>
          <a:stretch>
            <a:fillRect/>
          </a:stretch>
        </p:blipFill>
        <p:spPr>
          <a:xfrm>
            <a:off x="6588125" y="3284538"/>
            <a:ext cx="814388" cy="1076325"/>
          </a:xfrm>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daty 4"/>
          <p:cNvSpPr>
            <a:spLocks noGrp="1"/>
          </p:cNvSpPr>
          <p:nvPr>
            <p:ph type="dt" sz="half" idx="10"/>
          </p:nvPr>
        </p:nvSpPr>
        <p:spPr/>
        <p:txBody>
          <a:bodyPr/>
          <a:lstStyle/>
          <a:p>
            <a:fld id="{06F0A600-FC06-416A-9E40-B435887DDD7C}" type="datetime1">
              <a:rPr lang="pl-PL"/>
              <a:pPr/>
              <a:t>2013-02-18</a:t>
            </a:fld>
            <a:endParaRPr lang="pl-PL"/>
          </a:p>
        </p:txBody>
      </p:sp>
      <p:sp>
        <p:nvSpPr>
          <p:cNvPr id="8" name="Symbol zastępczy numeru slajdu 6"/>
          <p:cNvSpPr>
            <a:spLocks noGrp="1"/>
          </p:cNvSpPr>
          <p:nvPr>
            <p:ph type="sldNum" sz="quarter" idx="12"/>
          </p:nvPr>
        </p:nvSpPr>
        <p:spPr/>
        <p:txBody>
          <a:bodyPr/>
          <a:lstStyle/>
          <a:p>
            <a:fld id="{90F7E079-3052-4072-8E63-5BA4DCD231D0}" type="slidenum">
              <a:rPr lang="pl-PL"/>
              <a:pPr/>
              <a:t>11</a:t>
            </a:fld>
            <a:endParaRPr lang="pl-PL"/>
          </a:p>
        </p:txBody>
      </p:sp>
      <p:sp>
        <p:nvSpPr>
          <p:cNvPr id="86018" name="Rectangle 2"/>
          <p:cNvSpPr>
            <a:spLocks noGrp="1" noChangeArrowheads="1"/>
          </p:cNvSpPr>
          <p:nvPr>
            <p:ph type="title"/>
          </p:nvPr>
        </p:nvSpPr>
        <p:spPr/>
        <p:txBody>
          <a:bodyPr/>
          <a:lstStyle/>
          <a:p>
            <a:r>
              <a:rPr lang="pl-PL" sz="3200" i="1"/>
              <a:t>Szkoła - to duża zmiana dla dziecka:</a:t>
            </a:r>
          </a:p>
        </p:txBody>
      </p:sp>
      <p:sp>
        <p:nvSpPr>
          <p:cNvPr id="86019" name="Rectangle 3"/>
          <p:cNvSpPr>
            <a:spLocks noGrp="1" noChangeArrowheads="1"/>
          </p:cNvSpPr>
          <p:nvPr>
            <p:ph type="body" sz="half" idx="1"/>
          </p:nvPr>
        </p:nvSpPr>
        <p:spPr>
          <a:xfrm>
            <a:off x="457200" y="1600200"/>
            <a:ext cx="8362950" cy="4060825"/>
          </a:xfrm>
        </p:spPr>
        <p:txBody>
          <a:bodyPr/>
          <a:lstStyle/>
          <a:p>
            <a:pPr>
              <a:buFont typeface="Wingdings" pitchFamily="2" charset="2"/>
              <a:buNone/>
            </a:pPr>
            <a:r>
              <a:rPr lang="pl-PL" sz="2400"/>
              <a:t>a dzieci chcą mieć sukcesy, plany, marzenia…</a:t>
            </a:r>
          </a:p>
          <a:p>
            <a:pPr>
              <a:buFont typeface="Wingdings" pitchFamily="2" charset="2"/>
              <a:buChar char="Ø"/>
            </a:pPr>
            <a:r>
              <a:rPr lang="pl-PL" sz="2400"/>
              <a:t>jest i sukces</a:t>
            </a:r>
          </a:p>
          <a:p>
            <a:pPr>
              <a:buFont typeface="Wingdings" pitchFamily="2" charset="2"/>
              <a:buChar char="Ø"/>
            </a:pPr>
            <a:r>
              <a:rPr lang="pl-PL" sz="2400"/>
              <a:t>bywa i niepowodzenie.</a:t>
            </a:r>
          </a:p>
          <a:p>
            <a:pPr>
              <a:buFont typeface="Wingdings" pitchFamily="2" charset="2"/>
              <a:buNone/>
            </a:pPr>
            <a:endParaRPr lang="pl-PL" sz="2400"/>
          </a:p>
          <a:p>
            <a:pPr>
              <a:buFont typeface="Wingdings" pitchFamily="2" charset="2"/>
              <a:buNone/>
            </a:pPr>
            <a:r>
              <a:rPr lang="pl-PL" sz="2400"/>
              <a:t>W szkole obowiązuje kodeks, kontrakt, umowa, szkoła ma być miejscem kultury – i to trzeba przestrzegać, a do tego powinien przygotować dom rodzinny </a:t>
            </a:r>
            <a:r>
              <a:rPr lang="pl-PL" sz="1800"/>
              <a:t>(używać form grzecznościowych, mówić wyciszonym głosem, nie obrażać dziecka, rozmawiać z dzieckiem, nie przyzwalać na złe zachowania, itd.).</a:t>
            </a:r>
          </a:p>
        </p:txBody>
      </p:sp>
      <p:pic>
        <p:nvPicPr>
          <p:cNvPr id="86020" name="Picture 4" descr="MCj04244660000[1]"/>
          <p:cNvPicPr>
            <a:picLocks noChangeAspect="1" noChangeArrowheads="1"/>
          </p:cNvPicPr>
          <p:nvPr/>
        </p:nvPicPr>
        <p:blipFill>
          <a:blip r:embed="rId2" cstate="print"/>
          <a:srcRect/>
          <a:stretch>
            <a:fillRect/>
          </a:stretch>
        </p:blipFill>
        <p:spPr bwMode="auto">
          <a:xfrm>
            <a:off x="3492500" y="1989138"/>
            <a:ext cx="666750" cy="579437"/>
          </a:xfrm>
          <a:prstGeom prst="rect">
            <a:avLst/>
          </a:prstGeom>
          <a:noFill/>
        </p:spPr>
      </p:pic>
      <p:pic>
        <p:nvPicPr>
          <p:cNvPr id="86021" name="Picture 5" descr="MCj03385700000[1]"/>
          <p:cNvPicPr>
            <a:picLocks noChangeAspect="1" noChangeArrowheads="1"/>
          </p:cNvPicPr>
          <p:nvPr>
            <p:ph sz="half" idx="2"/>
          </p:nvPr>
        </p:nvPicPr>
        <p:blipFill>
          <a:blip r:embed="rId3" cstate="print"/>
          <a:srcRect/>
          <a:stretch>
            <a:fillRect/>
          </a:stretch>
        </p:blipFill>
        <p:spPr>
          <a:xfrm>
            <a:off x="4716463" y="2492375"/>
            <a:ext cx="719137" cy="720725"/>
          </a:xfrm>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daty 3"/>
          <p:cNvSpPr>
            <a:spLocks noGrp="1"/>
          </p:cNvSpPr>
          <p:nvPr>
            <p:ph type="dt" sz="half" idx="10"/>
          </p:nvPr>
        </p:nvSpPr>
        <p:spPr/>
        <p:txBody>
          <a:bodyPr/>
          <a:lstStyle/>
          <a:p>
            <a:fld id="{C4DFD6B2-770B-4A36-BD20-5796C4E33BE8}" type="datetime1">
              <a:rPr lang="pl-PL"/>
              <a:pPr/>
              <a:t>2013-02-18</a:t>
            </a:fld>
            <a:endParaRPr lang="pl-PL"/>
          </a:p>
        </p:txBody>
      </p:sp>
      <p:sp>
        <p:nvSpPr>
          <p:cNvPr id="7" name="Symbol zastępczy numeru slajdu 5"/>
          <p:cNvSpPr>
            <a:spLocks noGrp="1"/>
          </p:cNvSpPr>
          <p:nvPr>
            <p:ph type="sldNum" sz="quarter" idx="12"/>
          </p:nvPr>
        </p:nvSpPr>
        <p:spPr/>
        <p:txBody>
          <a:bodyPr/>
          <a:lstStyle/>
          <a:p>
            <a:fld id="{F1CDDEDF-32A5-4DB5-9280-22602762C7F5}" type="slidenum">
              <a:rPr lang="pl-PL"/>
              <a:pPr/>
              <a:t>12</a:t>
            </a:fld>
            <a:endParaRPr lang="pl-PL"/>
          </a:p>
        </p:txBody>
      </p:sp>
      <p:sp>
        <p:nvSpPr>
          <p:cNvPr id="9218" name="Rectangle 2"/>
          <p:cNvSpPr>
            <a:spLocks noGrp="1" noChangeArrowheads="1"/>
          </p:cNvSpPr>
          <p:nvPr>
            <p:ph type="title"/>
          </p:nvPr>
        </p:nvSpPr>
        <p:spPr>
          <a:xfrm>
            <a:off x="468313" y="277813"/>
            <a:ext cx="8218487" cy="774700"/>
          </a:xfrm>
        </p:spPr>
        <p:txBody>
          <a:bodyPr/>
          <a:lstStyle/>
          <a:p>
            <a:r>
              <a:rPr lang="pl-PL" sz="3200" i="1"/>
              <a:t>Dojrzałość fizyczna</a:t>
            </a:r>
            <a:r>
              <a:rPr lang="pl-PL" sz="3600"/>
              <a:t> </a:t>
            </a:r>
            <a:r>
              <a:rPr lang="pl-PL" sz="1600"/>
              <a:t>(Bożena Janiszewska </a:t>
            </a:r>
            <a:r>
              <a:rPr lang="pl-PL" sz="1600" i="1"/>
              <a:t>Otwórzmy dziecku drzwi)</a:t>
            </a:r>
          </a:p>
        </p:txBody>
      </p:sp>
      <p:sp>
        <p:nvSpPr>
          <p:cNvPr id="9219" name="Rectangle 3"/>
          <p:cNvSpPr>
            <a:spLocks noGrp="1" noChangeArrowheads="1"/>
          </p:cNvSpPr>
          <p:nvPr>
            <p:ph type="body" idx="1"/>
          </p:nvPr>
        </p:nvSpPr>
        <p:spPr/>
        <p:txBody>
          <a:bodyPr/>
          <a:lstStyle/>
          <a:p>
            <a:pPr>
              <a:lnSpc>
                <a:spcPct val="90000"/>
              </a:lnSpc>
              <a:buFont typeface="Wingdings" pitchFamily="2" charset="2"/>
              <a:buNone/>
            </a:pPr>
            <a:r>
              <a:rPr lang="pl-PL"/>
              <a:t>  to odpowiedni stan zdrowia (skorygowane lub leczone wady), odpowiedni wzrost, waga, proporcje, czyli odpowiedni rozwój układu kostnego, mięśniowego, nerwowego, dzięki czemu dziecko sprawnie porusza się, biega, skacze, utrzymuje równowagę. Może także „usiedzieć” w miarę spokojnie przez pewien czas w ławce bez zmęczenia i bólu mięśni. </a:t>
            </a:r>
          </a:p>
        </p:txBody>
      </p:sp>
      <p:pic>
        <p:nvPicPr>
          <p:cNvPr id="9220" name="Picture 4" descr="j0300840"/>
          <p:cNvPicPr>
            <a:picLocks noChangeAspect="1" noChangeArrowheads="1"/>
          </p:cNvPicPr>
          <p:nvPr/>
        </p:nvPicPr>
        <p:blipFill>
          <a:blip r:embed="rId2" cstate="print"/>
          <a:srcRect/>
          <a:stretch>
            <a:fillRect/>
          </a:stretch>
        </p:blipFill>
        <p:spPr bwMode="auto">
          <a:xfrm>
            <a:off x="7092950" y="463550"/>
            <a:ext cx="1550988" cy="109378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daty 3"/>
          <p:cNvSpPr>
            <a:spLocks noGrp="1"/>
          </p:cNvSpPr>
          <p:nvPr>
            <p:ph type="dt" sz="half" idx="10"/>
          </p:nvPr>
        </p:nvSpPr>
        <p:spPr/>
        <p:txBody>
          <a:bodyPr/>
          <a:lstStyle/>
          <a:p>
            <a:fld id="{D665FDC3-3DFA-4735-8661-08D402C5AD89}" type="datetime1">
              <a:rPr lang="pl-PL"/>
              <a:pPr/>
              <a:t>2013-02-18</a:t>
            </a:fld>
            <a:endParaRPr lang="pl-PL"/>
          </a:p>
        </p:txBody>
      </p:sp>
      <p:sp>
        <p:nvSpPr>
          <p:cNvPr id="7" name="Symbol zastępczy numeru slajdu 5"/>
          <p:cNvSpPr>
            <a:spLocks noGrp="1"/>
          </p:cNvSpPr>
          <p:nvPr>
            <p:ph type="sldNum" sz="quarter" idx="12"/>
          </p:nvPr>
        </p:nvSpPr>
        <p:spPr/>
        <p:txBody>
          <a:bodyPr/>
          <a:lstStyle/>
          <a:p>
            <a:fld id="{F9C89748-F802-4063-A0CF-665D1D870A3B}" type="slidenum">
              <a:rPr lang="pl-PL"/>
              <a:pPr/>
              <a:t>13</a:t>
            </a:fld>
            <a:endParaRPr lang="pl-PL"/>
          </a:p>
        </p:txBody>
      </p:sp>
      <p:sp>
        <p:nvSpPr>
          <p:cNvPr id="30722" name="Rectangle 2"/>
          <p:cNvSpPr>
            <a:spLocks noGrp="1" noChangeArrowheads="1"/>
          </p:cNvSpPr>
          <p:nvPr>
            <p:ph type="title"/>
          </p:nvPr>
        </p:nvSpPr>
        <p:spPr>
          <a:xfrm>
            <a:off x="611188" y="188913"/>
            <a:ext cx="8075612" cy="874712"/>
          </a:xfrm>
        </p:spPr>
        <p:txBody>
          <a:bodyPr/>
          <a:lstStyle/>
          <a:p>
            <a:r>
              <a:rPr lang="pl-PL" sz="3200" i="1"/>
              <a:t>Odpowiedni rozwój fizyczny</a:t>
            </a:r>
          </a:p>
        </p:txBody>
      </p:sp>
      <p:sp>
        <p:nvSpPr>
          <p:cNvPr id="30723" name="Rectangle 3"/>
          <p:cNvSpPr>
            <a:spLocks noGrp="1" noChangeArrowheads="1"/>
          </p:cNvSpPr>
          <p:nvPr>
            <p:ph type="body" idx="1"/>
          </p:nvPr>
        </p:nvSpPr>
        <p:spPr/>
        <p:txBody>
          <a:bodyPr/>
          <a:lstStyle/>
          <a:p>
            <a:pPr>
              <a:buFont typeface="Wingdings" pitchFamily="2" charset="2"/>
              <a:buNone/>
            </a:pPr>
            <a:r>
              <a:rPr lang="pl-PL" sz="2400"/>
              <a:t>      to także </a:t>
            </a:r>
            <a:r>
              <a:rPr lang="pl-PL" sz="2400" b="1"/>
              <a:t>gwarancja sprawności ruchów ręki przy pisaniu i rysowaniu,</a:t>
            </a:r>
            <a:r>
              <a:rPr lang="pl-PL" sz="2400"/>
              <a:t> a jest to przecież jedna z ważniejszych czynności w klasie I</a:t>
            </a:r>
          </a:p>
          <a:p>
            <a:pPr>
              <a:buFont typeface="Wingdings" pitchFamily="2" charset="2"/>
              <a:buNone/>
            </a:pPr>
            <a:r>
              <a:rPr lang="pl-PL" sz="2000"/>
              <a:t>(deficyty w tym zakresie stanowią jedną z wielu przyczyn niepowodzeń szkolnych i zaburzeń emocjonalnych).</a:t>
            </a:r>
          </a:p>
          <a:p>
            <a:pPr>
              <a:buFont typeface="Wingdings" pitchFamily="2" charset="2"/>
              <a:buNone/>
            </a:pPr>
            <a:endParaRPr lang="pl-PL" sz="2000"/>
          </a:p>
        </p:txBody>
      </p:sp>
      <p:pic>
        <p:nvPicPr>
          <p:cNvPr id="30724" name="Picture 4" descr="MCj03974900000[1]"/>
          <p:cNvPicPr>
            <a:picLocks noChangeAspect="1" noChangeArrowheads="1"/>
          </p:cNvPicPr>
          <p:nvPr/>
        </p:nvPicPr>
        <p:blipFill>
          <a:blip r:embed="rId2" cstate="print"/>
          <a:srcRect/>
          <a:stretch>
            <a:fillRect/>
          </a:stretch>
        </p:blipFill>
        <p:spPr bwMode="auto">
          <a:xfrm>
            <a:off x="3132138" y="4067175"/>
            <a:ext cx="2112962" cy="113188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7A657706-362D-4795-A997-98A65BD26F3D}" type="datetime1">
              <a:rPr lang="pl-PL"/>
              <a:pPr/>
              <a:t>2013-02-18</a:t>
            </a:fld>
            <a:endParaRPr lang="pl-PL"/>
          </a:p>
        </p:txBody>
      </p:sp>
      <p:sp>
        <p:nvSpPr>
          <p:cNvPr id="6" name="Symbol zastępczy numeru slajdu 5"/>
          <p:cNvSpPr>
            <a:spLocks noGrp="1"/>
          </p:cNvSpPr>
          <p:nvPr>
            <p:ph type="sldNum" sz="quarter" idx="12"/>
          </p:nvPr>
        </p:nvSpPr>
        <p:spPr/>
        <p:txBody>
          <a:bodyPr/>
          <a:lstStyle/>
          <a:p>
            <a:fld id="{AA3B83AA-38F5-43AE-A424-B27E52E708D7}" type="slidenum">
              <a:rPr lang="pl-PL"/>
              <a:pPr/>
              <a:t>14</a:t>
            </a:fld>
            <a:endParaRPr lang="pl-PL"/>
          </a:p>
        </p:txBody>
      </p:sp>
      <p:sp>
        <p:nvSpPr>
          <p:cNvPr id="19459" name="Rectangle 3"/>
          <p:cNvSpPr>
            <a:spLocks noGrp="1" noChangeArrowheads="1"/>
          </p:cNvSpPr>
          <p:nvPr>
            <p:ph type="body" idx="1"/>
          </p:nvPr>
        </p:nvSpPr>
        <p:spPr/>
        <p:txBody>
          <a:bodyPr/>
          <a:lstStyle/>
          <a:p>
            <a:pPr>
              <a:buFont typeface="Wingdings" pitchFamily="2" charset="2"/>
              <a:buNone/>
            </a:pPr>
            <a:r>
              <a:rPr lang="pl-PL" sz="2400"/>
              <a:t>   Ma to zapewnić m.in. </a:t>
            </a:r>
            <a:br>
              <a:rPr lang="pl-PL" sz="2400"/>
            </a:br>
            <a:r>
              <a:rPr lang="pl-PL" sz="2400"/>
              <a:t>odpowiednia ilość snu, </a:t>
            </a:r>
            <a:br>
              <a:rPr lang="pl-PL" sz="2400"/>
            </a:br>
            <a:r>
              <a:rPr lang="pl-PL" sz="2400"/>
              <a:t>która sprawia, że dziecko </a:t>
            </a:r>
            <a:br>
              <a:rPr lang="pl-PL" sz="2400"/>
            </a:br>
            <a:r>
              <a:rPr lang="pl-PL" sz="2400"/>
              <a:t>mniej męczy się czynnościami </a:t>
            </a:r>
            <a:br>
              <a:rPr lang="pl-PL" sz="2400"/>
            </a:br>
            <a:r>
              <a:rPr lang="pl-PL" sz="2400"/>
              <a:t>związanymi z pisaniem, rysowaniem </a:t>
            </a:r>
            <a:br>
              <a:rPr lang="pl-PL" sz="2400"/>
            </a:br>
            <a:r>
              <a:rPr lang="pl-PL" sz="2400"/>
              <a:t>czy wycinaniem . </a:t>
            </a:r>
            <a:br>
              <a:rPr lang="pl-PL" sz="2400"/>
            </a:br>
            <a:r>
              <a:rPr lang="pl-PL" sz="2400"/>
              <a:t>   Bardzo ważnym czynnikiem wspomagającym rozwój fizyczny jest stan psychiczny.       </a:t>
            </a:r>
          </a:p>
          <a:p>
            <a:pPr>
              <a:buFont typeface="Wingdings" pitchFamily="2" charset="2"/>
              <a:buNone/>
            </a:pPr>
            <a:r>
              <a:rPr lang="pl-PL" sz="2400"/>
              <a:t>      Trzeba więc zrobić wszystko, by dziecko czuło się dobrze w rodzinie i żeby stanowiła ona dla niego punkt oparcia.</a:t>
            </a:r>
            <a:r>
              <a:rPr lang="pl-PL"/>
              <a:t> </a:t>
            </a:r>
          </a:p>
          <a:p>
            <a:endParaRPr lang="pl-PL"/>
          </a:p>
        </p:txBody>
      </p:sp>
      <p:pic>
        <p:nvPicPr>
          <p:cNvPr id="19461" name="Picture 5" descr="MCj04300470000[1]"/>
          <p:cNvPicPr>
            <a:picLocks noChangeAspect="1" noChangeArrowheads="1"/>
          </p:cNvPicPr>
          <p:nvPr/>
        </p:nvPicPr>
        <p:blipFill>
          <a:blip r:embed="rId2" cstate="print"/>
          <a:srcRect/>
          <a:stretch>
            <a:fillRect/>
          </a:stretch>
        </p:blipFill>
        <p:spPr bwMode="auto">
          <a:xfrm>
            <a:off x="5940425" y="1125538"/>
            <a:ext cx="1895475" cy="16383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4"/>
          <p:cNvSpPr>
            <a:spLocks noGrp="1"/>
          </p:cNvSpPr>
          <p:nvPr>
            <p:ph type="dt" sz="half" idx="10"/>
          </p:nvPr>
        </p:nvSpPr>
        <p:spPr/>
        <p:txBody>
          <a:bodyPr/>
          <a:lstStyle/>
          <a:p>
            <a:fld id="{EB6B0B3D-EBEE-46AB-B027-3D2F77CF0C12}" type="datetime1">
              <a:rPr lang="pl-PL"/>
              <a:pPr/>
              <a:t>2013-02-18</a:t>
            </a:fld>
            <a:endParaRPr lang="pl-PL"/>
          </a:p>
        </p:txBody>
      </p:sp>
      <p:sp>
        <p:nvSpPr>
          <p:cNvPr id="6" name="Symbol zastępczy numeru slajdu 6"/>
          <p:cNvSpPr>
            <a:spLocks noGrp="1"/>
          </p:cNvSpPr>
          <p:nvPr>
            <p:ph type="sldNum" sz="quarter" idx="12"/>
          </p:nvPr>
        </p:nvSpPr>
        <p:spPr/>
        <p:txBody>
          <a:bodyPr/>
          <a:lstStyle/>
          <a:p>
            <a:fld id="{5165BF1F-017A-4F46-8A40-AD3277A51E85}" type="slidenum">
              <a:rPr lang="pl-PL"/>
              <a:pPr/>
              <a:t>15</a:t>
            </a:fld>
            <a:endParaRPr lang="pl-PL"/>
          </a:p>
        </p:txBody>
      </p:sp>
      <p:sp>
        <p:nvSpPr>
          <p:cNvPr id="87042" name="Rectangle 2"/>
          <p:cNvSpPr>
            <a:spLocks noGrp="1" noChangeArrowheads="1"/>
          </p:cNvSpPr>
          <p:nvPr>
            <p:ph type="body" sz="half" idx="1"/>
          </p:nvPr>
        </p:nvSpPr>
        <p:spPr>
          <a:xfrm>
            <a:off x="457200" y="1628775"/>
            <a:ext cx="4835525" cy="4321175"/>
          </a:xfrm>
        </p:spPr>
        <p:txBody>
          <a:bodyPr/>
          <a:lstStyle/>
          <a:p>
            <a:pPr>
              <a:buFont typeface="Wingdings" pitchFamily="2" charset="2"/>
              <a:buNone/>
            </a:pPr>
            <a:r>
              <a:rPr lang="pl-PL" sz="2400" b="1">
                <a:latin typeface="Arial Black" pitchFamily="34" charset="0"/>
              </a:rPr>
              <a:t>          </a:t>
            </a:r>
            <a:endParaRPr lang="pl-PL" sz="3200" b="1">
              <a:latin typeface="Arial Black" pitchFamily="34" charset="0"/>
            </a:endParaRPr>
          </a:p>
          <a:p>
            <a:pPr>
              <a:buFont typeface="Wingdings" pitchFamily="2" charset="2"/>
              <a:buNone/>
            </a:pPr>
            <a:r>
              <a:rPr lang="pl-PL" sz="3200" b="1">
                <a:latin typeface="Candara" pitchFamily="34" charset="0"/>
              </a:rPr>
              <a:t>   </a:t>
            </a:r>
          </a:p>
          <a:p>
            <a:pPr>
              <a:buFont typeface="Wingdings" pitchFamily="2" charset="2"/>
              <a:buNone/>
            </a:pPr>
            <a:r>
              <a:rPr lang="pl-PL" sz="3200" b="1" i="1">
                <a:latin typeface="Candara" pitchFamily="34" charset="0"/>
              </a:rPr>
              <a:t>  „</a:t>
            </a:r>
            <a:r>
              <a:rPr lang="pl-PL" sz="4000" b="1" i="1">
                <a:latin typeface="Candara" pitchFamily="34" charset="0"/>
              </a:rPr>
              <a:t>W zdrowym ciele</a:t>
            </a:r>
          </a:p>
          <a:p>
            <a:pPr algn="ctr">
              <a:buFont typeface="Wingdings" pitchFamily="2" charset="2"/>
              <a:buNone/>
            </a:pPr>
            <a:r>
              <a:rPr lang="pl-PL" sz="4000" b="1" i="1">
                <a:latin typeface="Candara" pitchFamily="34" charset="0"/>
              </a:rPr>
              <a:t>-  zdrowy duch”</a:t>
            </a:r>
          </a:p>
        </p:txBody>
      </p:sp>
      <p:pic>
        <p:nvPicPr>
          <p:cNvPr id="87043" name="Picture 3" descr="MCj02986790000[1]"/>
          <p:cNvPicPr>
            <a:picLocks noChangeAspect="1" noChangeArrowheads="1"/>
          </p:cNvPicPr>
          <p:nvPr/>
        </p:nvPicPr>
        <p:blipFill>
          <a:blip r:embed="rId2" cstate="print"/>
          <a:srcRect/>
          <a:stretch>
            <a:fillRect/>
          </a:stretch>
        </p:blipFill>
        <p:spPr bwMode="auto">
          <a:xfrm>
            <a:off x="5364163" y="2420938"/>
            <a:ext cx="1814512" cy="148431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daty 3"/>
          <p:cNvSpPr>
            <a:spLocks noGrp="1"/>
          </p:cNvSpPr>
          <p:nvPr>
            <p:ph type="dt" sz="half" idx="10"/>
          </p:nvPr>
        </p:nvSpPr>
        <p:spPr/>
        <p:txBody>
          <a:bodyPr/>
          <a:lstStyle/>
          <a:p>
            <a:fld id="{324A282D-832B-44FC-AF2D-4561989A4F48}" type="datetime1">
              <a:rPr lang="pl-PL"/>
              <a:pPr/>
              <a:t>2013-02-18</a:t>
            </a:fld>
            <a:endParaRPr lang="pl-PL"/>
          </a:p>
        </p:txBody>
      </p:sp>
      <p:sp>
        <p:nvSpPr>
          <p:cNvPr id="7" name="Symbol zastępczy numeru slajdu 5"/>
          <p:cNvSpPr>
            <a:spLocks noGrp="1"/>
          </p:cNvSpPr>
          <p:nvPr>
            <p:ph type="sldNum" sz="quarter" idx="12"/>
          </p:nvPr>
        </p:nvSpPr>
        <p:spPr/>
        <p:txBody>
          <a:bodyPr/>
          <a:lstStyle/>
          <a:p>
            <a:fld id="{0AD3B9E4-837B-436B-8EDC-A4D3A3A5D0CC}" type="slidenum">
              <a:rPr lang="pl-PL"/>
              <a:pPr/>
              <a:t>16</a:t>
            </a:fld>
            <a:endParaRPr lang="pl-PL"/>
          </a:p>
        </p:txBody>
      </p:sp>
      <p:sp>
        <p:nvSpPr>
          <p:cNvPr id="33794" name="Rectangle 2"/>
          <p:cNvSpPr>
            <a:spLocks noGrp="1" noChangeArrowheads="1"/>
          </p:cNvSpPr>
          <p:nvPr>
            <p:ph type="title"/>
          </p:nvPr>
        </p:nvSpPr>
        <p:spPr>
          <a:xfrm>
            <a:off x="323850" y="277813"/>
            <a:ext cx="8362950" cy="990600"/>
          </a:xfrm>
        </p:spPr>
        <p:txBody>
          <a:bodyPr/>
          <a:lstStyle/>
          <a:p>
            <a:r>
              <a:rPr lang="pl-PL" sz="2800" b="1" i="1"/>
              <a:t>Rozwój psychiczny</a:t>
            </a:r>
            <a:r>
              <a:rPr lang="pl-PL" sz="3600"/>
              <a:t> </a:t>
            </a:r>
            <a:r>
              <a:rPr lang="pl-PL" sz="3200" i="1"/>
              <a:t>to rozwój procesów poznawczych </a:t>
            </a:r>
            <a:br>
              <a:rPr lang="pl-PL" sz="3200" i="1"/>
            </a:br>
            <a:r>
              <a:rPr lang="pl-PL" sz="3200" i="1"/>
              <a:t>i regulacyjnych, które kierują całym naszym działaniem</a:t>
            </a:r>
          </a:p>
        </p:txBody>
      </p:sp>
      <p:sp>
        <p:nvSpPr>
          <p:cNvPr id="33795" name="Rectangle 3"/>
          <p:cNvSpPr>
            <a:spLocks noGrp="1" noChangeArrowheads="1"/>
          </p:cNvSpPr>
          <p:nvPr>
            <p:ph type="body" idx="1"/>
          </p:nvPr>
        </p:nvSpPr>
        <p:spPr/>
        <p:txBody>
          <a:bodyPr/>
          <a:lstStyle/>
          <a:p>
            <a:pPr>
              <a:buFont typeface="Wingdings" pitchFamily="2" charset="2"/>
              <a:buNone/>
            </a:pPr>
            <a:r>
              <a:rPr lang="pl-PL" sz="2400" i="1"/>
              <a:t>Procesy poznawcze:</a:t>
            </a:r>
          </a:p>
          <a:p>
            <a:pPr>
              <a:buFontTx/>
              <a:buChar char="-"/>
            </a:pPr>
            <a:r>
              <a:rPr lang="pl-PL" sz="2400" b="1" i="1"/>
              <a:t>Uwaga</a:t>
            </a:r>
            <a:r>
              <a:rPr lang="pl-PL" sz="2400" i="1"/>
              <a:t> – to ona decyduje, jakie informacje odbieramy i jakie informacje dzięki </a:t>
            </a:r>
            <a:br>
              <a:rPr lang="pl-PL" sz="2400" i="1"/>
            </a:br>
            <a:r>
              <a:rPr lang="pl-PL" sz="2400" i="1"/>
              <a:t>temu zostaną odebrane</a:t>
            </a:r>
          </a:p>
          <a:p>
            <a:pPr>
              <a:buFontTx/>
              <a:buChar char="-"/>
            </a:pPr>
            <a:r>
              <a:rPr lang="pl-PL" sz="2400" b="1" i="1"/>
              <a:t>Pamięć – </a:t>
            </a:r>
            <a:r>
              <a:rPr lang="pl-PL" sz="2400"/>
              <a:t>zapamiętywanie, przechowywanie </a:t>
            </a:r>
            <a:br>
              <a:rPr lang="pl-PL" sz="2400"/>
            </a:br>
            <a:r>
              <a:rPr lang="pl-PL" sz="2400"/>
              <a:t>i odtwarzanie to podstawy przyswajania wiedzy </a:t>
            </a:r>
            <a:br>
              <a:rPr lang="pl-PL" sz="2400"/>
            </a:br>
            <a:r>
              <a:rPr lang="pl-PL" sz="2400"/>
              <a:t>i nauki szkolnej. </a:t>
            </a:r>
            <a:br>
              <a:rPr lang="pl-PL" sz="2400"/>
            </a:br>
            <a:r>
              <a:rPr lang="pl-PL" sz="2400"/>
              <a:t>    Dowolność pamięci, koncentracja, czas skupienia, jej zakres, chęć powtarzania informacji dla ich przyswajania to konieczność w szkole.</a:t>
            </a:r>
            <a:endParaRPr lang="pl-PL" sz="2400" b="1" i="1"/>
          </a:p>
          <a:p>
            <a:pPr>
              <a:buFontTx/>
              <a:buChar char="-"/>
            </a:pPr>
            <a:endParaRPr lang="pl-PL" sz="2400" i="1"/>
          </a:p>
          <a:p>
            <a:pPr>
              <a:buFont typeface="Wingdings" pitchFamily="2" charset="2"/>
              <a:buNone/>
            </a:pPr>
            <a:endParaRPr lang="pl-PL" sz="2400" b="1" i="1"/>
          </a:p>
        </p:txBody>
      </p:sp>
      <p:pic>
        <p:nvPicPr>
          <p:cNvPr id="33798" name="Picture 6" descr="j0299125"/>
          <p:cNvPicPr>
            <a:picLocks noChangeAspect="1" noChangeArrowheads="1"/>
          </p:cNvPicPr>
          <p:nvPr/>
        </p:nvPicPr>
        <p:blipFill>
          <a:blip r:embed="rId2" cstate="print"/>
          <a:srcRect/>
          <a:stretch>
            <a:fillRect/>
          </a:stretch>
        </p:blipFill>
        <p:spPr bwMode="auto">
          <a:xfrm>
            <a:off x="7667625" y="1484313"/>
            <a:ext cx="1100138" cy="1804987"/>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ymbol zastępczy daty 5"/>
          <p:cNvSpPr>
            <a:spLocks noGrp="1"/>
          </p:cNvSpPr>
          <p:nvPr>
            <p:ph type="dt" sz="half" idx="10"/>
          </p:nvPr>
        </p:nvSpPr>
        <p:spPr/>
        <p:txBody>
          <a:bodyPr/>
          <a:lstStyle/>
          <a:p>
            <a:fld id="{32F7FF22-D8FD-47CC-8385-C4F2C10646C9}" type="datetime1">
              <a:rPr lang="pl-PL"/>
              <a:pPr/>
              <a:t>2013-02-18</a:t>
            </a:fld>
            <a:endParaRPr lang="pl-PL"/>
          </a:p>
        </p:txBody>
      </p:sp>
      <p:sp>
        <p:nvSpPr>
          <p:cNvPr id="13" name="Symbol zastępczy numeru slajdu 7"/>
          <p:cNvSpPr>
            <a:spLocks noGrp="1"/>
          </p:cNvSpPr>
          <p:nvPr>
            <p:ph type="sldNum" sz="quarter" idx="12"/>
          </p:nvPr>
        </p:nvSpPr>
        <p:spPr/>
        <p:txBody>
          <a:bodyPr/>
          <a:lstStyle/>
          <a:p>
            <a:fld id="{D559A59E-0184-43A7-BCCE-17861ADD965E}" type="slidenum">
              <a:rPr lang="pl-PL"/>
              <a:pPr/>
              <a:t>17</a:t>
            </a:fld>
            <a:endParaRPr lang="pl-PL"/>
          </a:p>
        </p:txBody>
      </p:sp>
      <p:sp>
        <p:nvSpPr>
          <p:cNvPr id="88066" name="Rectangle 2"/>
          <p:cNvSpPr>
            <a:spLocks noGrp="1" noChangeArrowheads="1"/>
          </p:cNvSpPr>
          <p:nvPr>
            <p:ph type="title"/>
          </p:nvPr>
        </p:nvSpPr>
        <p:spPr/>
        <p:txBody>
          <a:bodyPr/>
          <a:lstStyle/>
          <a:p>
            <a:r>
              <a:rPr lang="pl-PL" sz="3200" i="1"/>
              <a:t>Spostrzeganie wzrokowe</a:t>
            </a:r>
          </a:p>
        </p:txBody>
      </p:sp>
      <p:sp>
        <p:nvSpPr>
          <p:cNvPr id="88067" name="Rectangle 3"/>
          <p:cNvSpPr>
            <a:spLocks noGrp="1" noChangeArrowheads="1"/>
          </p:cNvSpPr>
          <p:nvPr>
            <p:ph type="body" sz="half" idx="1"/>
          </p:nvPr>
        </p:nvSpPr>
        <p:spPr>
          <a:xfrm>
            <a:off x="457200" y="1628775"/>
            <a:ext cx="4835525" cy="4321175"/>
          </a:xfrm>
        </p:spPr>
        <p:txBody>
          <a:bodyPr/>
          <a:lstStyle/>
          <a:p>
            <a:pPr>
              <a:buFontTx/>
              <a:buNone/>
            </a:pPr>
            <a:r>
              <a:rPr lang="pl-PL" sz="2400"/>
              <a:t> - to podstawa do różnicowania między sobą znaków, symboli, </a:t>
            </a:r>
            <a:br>
              <a:rPr lang="pl-PL" sz="2400"/>
            </a:br>
            <a:r>
              <a:rPr lang="pl-PL" sz="2400"/>
              <a:t>czyli liter i cyfr. Ważne jest nie tylko spostrzeganie kształtów, ale także stosunków przestrzennych między nimi.</a:t>
            </a:r>
            <a:endParaRPr lang="pl-PL" sz="2400" b="1" i="1"/>
          </a:p>
          <a:p>
            <a:pPr>
              <a:buFontTx/>
              <a:buNone/>
            </a:pPr>
            <a:endParaRPr lang="pl-PL" sz="2400"/>
          </a:p>
          <a:p>
            <a:pPr>
              <a:buFontTx/>
              <a:buNone/>
            </a:pPr>
            <a:endParaRPr lang="pl-PL" sz="2400" i="1"/>
          </a:p>
        </p:txBody>
      </p:sp>
      <p:pic>
        <p:nvPicPr>
          <p:cNvPr id="88068" name="Picture 4" descr="MMj02852890000[1]"/>
          <p:cNvPicPr>
            <a:picLocks noChangeAspect="1" noChangeArrowheads="1" noCrop="1"/>
          </p:cNvPicPr>
          <p:nvPr>
            <p:ph sz="quarter" idx="2"/>
          </p:nvPr>
        </p:nvPicPr>
        <p:blipFill>
          <a:blip r:embed="rId2" cstate="print"/>
          <a:srcRect/>
          <a:stretch>
            <a:fillRect/>
          </a:stretch>
        </p:blipFill>
        <p:spPr>
          <a:xfrm>
            <a:off x="4572000" y="260350"/>
            <a:ext cx="914400" cy="1209675"/>
          </a:xfrm>
          <a:noFill/>
          <a:ln/>
        </p:spPr>
      </p:pic>
      <p:pic>
        <p:nvPicPr>
          <p:cNvPr id="88069" name="Picture 5" descr="j0299171"/>
          <p:cNvPicPr>
            <a:picLocks noChangeAspect="1" noChangeArrowheads="1"/>
          </p:cNvPicPr>
          <p:nvPr/>
        </p:nvPicPr>
        <p:blipFill>
          <a:blip r:embed="rId3" cstate="print"/>
          <a:srcRect/>
          <a:stretch>
            <a:fillRect/>
          </a:stretch>
        </p:blipFill>
        <p:spPr bwMode="auto">
          <a:xfrm>
            <a:off x="2051050" y="4941888"/>
            <a:ext cx="1030288" cy="996950"/>
          </a:xfrm>
          <a:prstGeom prst="rect">
            <a:avLst/>
          </a:prstGeom>
          <a:noFill/>
        </p:spPr>
      </p:pic>
      <p:pic>
        <p:nvPicPr>
          <p:cNvPr id="88070" name="Picture 6" descr="MCSY00484_0000[1]"/>
          <p:cNvPicPr>
            <a:picLocks noChangeAspect="1" noChangeArrowheads="1"/>
          </p:cNvPicPr>
          <p:nvPr>
            <p:ph sz="quarter" idx="3"/>
          </p:nvPr>
        </p:nvPicPr>
        <p:blipFill>
          <a:blip r:embed="rId4" cstate="print"/>
          <a:srcRect/>
          <a:stretch>
            <a:fillRect/>
          </a:stretch>
        </p:blipFill>
        <p:spPr>
          <a:xfrm>
            <a:off x="7380288" y="5013325"/>
            <a:ext cx="728662" cy="865188"/>
          </a:xfrm>
          <a:noFill/>
          <a:ln/>
        </p:spPr>
      </p:pic>
      <p:pic>
        <p:nvPicPr>
          <p:cNvPr id="88071" name="Picture 7" descr="MCSY00485_0000[1]"/>
          <p:cNvPicPr>
            <a:picLocks noChangeAspect="1" noChangeArrowheads="1"/>
          </p:cNvPicPr>
          <p:nvPr/>
        </p:nvPicPr>
        <p:blipFill>
          <a:blip r:embed="rId5" cstate="print"/>
          <a:srcRect/>
          <a:stretch>
            <a:fillRect/>
          </a:stretch>
        </p:blipFill>
        <p:spPr bwMode="auto">
          <a:xfrm>
            <a:off x="684213" y="4724400"/>
            <a:ext cx="881062" cy="1046163"/>
          </a:xfrm>
          <a:prstGeom prst="rect">
            <a:avLst/>
          </a:prstGeom>
          <a:noFill/>
        </p:spPr>
      </p:pic>
      <p:pic>
        <p:nvPicPr>
          <p:cNvPr id="88072" name="Picture 8" descr="MMj02835740000[1]"/>
          <p:cNvPicPr>
            <a:picLocks noChangeAspect="1" noChangeArrowheads="1" noCrop="1"/>
          </p:cNvPicPr>
          <p:nvPr/>
        </p:nvPicPr>
        <p:blipFill>
          <a:blip r:embed="rId6" cstate="print"/>
          <a:srcRect/>
          <a:stretch>
            <a:fillRect/>
          </a:stretch>
        </p:blipFill>
        <p:spPr bwMode="auto">
          <a:xfrm>
            <a:off x="6443663" y="1916113"/>
            <a:ext cx="657225" cy="695325"/>
          </a:xfrm>
          <a:prstGeom prst="rect">
            <a:avLst/>
          </a:prstGeom>
          <a:noFill/>
        </p:spPr>
      </p:pic>
      <p:pic>
        <p:nvPicPr>
          <p:cNvPr id="88073" name="Picture 9" descr="MMj01782960000[1]"/>
          <p:cNvPicPr>
            <a:picLocks noChangeAspect="1" noChangeArrowheads="1" noCrop="1"/>
          </p:cNvPicPr>
          <p:nvPr/>
        </p:nvPicPr>
        <p:blipFill>
          <a:blip r:embed="rId7" cstate="print"/>
          <a:srcRect/>
          <a:stretch>
            <a:fillRect/>
          </a:stretch>
        </p:blipFill>
        <p:spPr bwMode="auto">
          <a:xfrm>
            <a:off x="3276600" y="5445125"/>
            <a:ext cx="666750" cy="666750"/>
          </a:xfrm>
          <a:prstGeom prst="rect">
            <a:avLst/>
          </a:prstGeom>
          <a:noFill/>
        </p:spPr>
      </p:pic>
      <p:pic>
        <p:nvPicPr>
          <p:cNvPr id="88074" name="Picture 10" descr="MPj04395230000[1]"/>
          <p:cNvPicPr>
            <a:picLocks noChangeAspect="1" noChangeArrowheads="1"/>
          </p:cNvPicPr>
          <p:nvPr/>
        </p:nvPicPr>
        <p:blipFill>
          <a:blip r:embed="rId8" cstate="print"/>
          <a:srcRect/>
          <a:stretch>
            <a:fillRect/>
          </a:stretch>
        </p:blipFill>
        <p:spPr bwMode="auto">
          <a:xfrm>
            <a:off x="5219700" y="2420938"/>
            <a:ext cx="2952750" cy="2573337"/>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D312BA7C-C59B-4C4B-945C-FE4944A1642A}" type="datetime1">
              <a:rPr lang="pl-PL"/>
              <a:pPr/>
              <a:t>2013-02-18</a:t>
            </a:fld>
            <a:endParaRPr lang="pl-PL"/>
          </a:p>
        </p:txBody>
      </p:sp>
      <p:sp>
        <p:nvSpPr>
          <p:cNvPr id="6" name="Symbol zastępczy numeru slajdu 5"/>
          <p:cNvSpPr>
            <a:spLocks noGrp="1"/>
          </p:cNvSpPr>
          <p:nvPr>
            <p:ph type="sldNum" sz="quarter" idx="12"/>
          </p:nvPr>
        </p:nvSpPr>
        <p:spPr/>
        <p:txBody>
          <a:bodyPr/>
          <a:lstStyle/>
          <a:p>
            <a:fld id="{E7A3E579-CF2F-43BE-A8EA-1B1416484671}" type="slidenum">
              <a:rPr lang="pl-PL"/>
              <a:pPr/>
              <a:t>18</a:t>
            </a:fld>
            <a:endParaRPr lang="pl-PL"/>
          </a:p>
        </p:txBody>
      </p:sp>
      <p:sp>
        <p:nvSpPr>
          <p:cNvPr id="35842" name="Rectangle 2"/>
          <p:cNvSpPr>
            <a:spLocks noGrp="1" noChangeArrowheads="1"/>
          </p:cNvSpPr>
          <p:nvPr>
            <p:ph type="title"/>
          </p:nvPr>
        </p:nvSpPr>
        <p:spPr>
          <a:xfrm>
            <a:off x="468313" y="277813"/>
            <a:ext cx="8218487" cy="919162"/>
          </a:xfrm>
        </p:spPr>
        <p:txBody>
          <a:bodyPr/>
          <a:lstStyle/>
          <a:p>
            <a:r>
              <a:rPr lang="pl-PL" sz="3200" i="1"/>
              <a:t>cd.</a:t>
            </a:r>
          </a:p>
        </p:txBody>
      </p:sp>
      <p:sp>
        <p:nvSpPr>
          <p:cNvPr id="35843" name="Rectangle 3"/>
          <p:cNvSpPr>
            <a:spLocks noGrp="1" noChangeArrowheads="1"/>
          </p:cNvSpPr>
          <p:nvPr>
            <p:ph type="body" idx="1"/>
          </p:nvPr>
        </p:nvSpPr>
        <p:spPr/>
        <p:txBody>
          <a:bodyPr/>
          <a:lstStyle/>
          <a:p>
            <a:pPr>
              <a:buFontTx/>
              <a:buChar char="-"/>
            </a:pPr>
            <a:r>
              <a:rPr lang="pl-PL" b="1" i="1"/>
              <a:t>Spostrzeganie słuchowe </a:t>
            </a:r>
            <a:r>
              <a:rPr lang="pl-PL"/>
              <a:t>– różnicowanie między sobą dźwięków mowy ludzkiej, różnicowanie czasu trwania dźwięków, oraz analiza i synteza słuchowa to podstawa nauki czytania i pisania.</a:t>
            </a:r>
          </a:p>
          <a:p>
            <a:pPr>
              <a:buFontTx/>
              <a:buChar char="-"/>
            </a:pPr>
            <a:endParaRPr lang="pl-PL" i="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2AB8C9B8-596C-4F68-8A83-3151A5BDC8D3}" type="datetime1">
              <a:rPr lang="pl-PL"/>
              <a:pPr/>
              <a:t>2013-02-18</a:t>
            </a:fld>
            <a:endParaRPr lang="pl-PL"/>
          </a:p>
        </p:txBody>
      </p:sp>
      <p:sp>
        <p:nvSpPr>
          <p:cNvPr id="6" name="Symbol zastępczy numeru slajdu 5"/>
          <p:cNvSpPr>
            <a:spLocks noGrp="1"/>
          </p:cNvSpPr>
          <p:nvPr>
            <p:ph type="sldNum" sz="quarter" idx="12"/>
          </p:nvPr>
        </p:nvSpPr>
        <p:spPr/>
        <p:txBody>
          <a:bodyPr/>
          <a:lstStyle/>
          <a:p>
            <a:fld id="{FAF503AB-1E92-4831-B373-D268B72C7687}" type="slidenum">
              <a:rPr lang="pl-PL"/>
              <a:pPr/>
              <a:t>19</a:t>
            </a:fld>
            <a:endParaRPr lang="pl-PL"/>
          </a:p>
        </p:txBody>
      </p:sp>
      <p:sp>
        <p:nvSpPr>
          <p:cNvPr id="112642" name="Rectangle 2"/>
          <p:cNvSpPr>
            <a:spLocks noGrp="1" noChangeArrowheads="1"/>
          </p:cNvSpPr>
          <p:nvPr>
            <p:ph type="title"/>
          </p:nvPr>
        </p:nvSpPr>
        <p:spPr/>
        <p:txBody>
          <a:bodyPr/>
          <a:lstStyle/>
          <a:p>
            <a:r>
              <a:rPr lang="pl-PL" sz="3200" i="1"/>
              <a:t>Rozmowa</a:t>
            </a:r>
          </a:p>
        </p:txBody>
      </p:sp>
      <p:sp>
        <p:nvSpPr>
          <p:cNvPr id="112643" name="Rectangle 3"/>
          <p:cNvSpPr>
            <a:spLocks noGrp="1" noChangeArrowheads="1"/>
          </p:cNvSpPr>
          <p:nvPr>
            <p:ph type="body" idx="1"/>
          </p:nvPr>
        </p:nvSpPr>
        <p:spPr/>
        <p:txBody>
          <a:bodyPr/>
          <a:lstStyle/>
          <a:p>
            <a:pPr>
              <a:buFont typeface="Wingdings" pitchFamily="2" charset="2"/>
              <a:buNone/>
            </a:pPr>
            <a:r>
              <a:rPr lang="pl-PL"/>
              <a:t>   Jest podstawą dobrych kontaktów z dzieckiem, a podstawą rozmowy jest uważne słuchanie.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06722818-4ADB-4BA6-BBFF-886D328859EF}" type="datetime1">
              <a:rPr lang="pl-PL"/>
              <a:pPr/>
              <a:t>2013-02-18</a:t>
            </a:fld>
            <a:endParaRPr lang="pl-PL"/>
          </a:p>
        </p:txBody>
      </p:sp>
      <p:sp>
        <p:nvSpPr>
          <p:cNvPr id="6" name="Symbol zastępczy numeru slajdu 5"/>
          <p:cNvSpPr>
            <a:spLocks noGrp="1"/>
          </p:cNvSpPr>
          <p:nvPr>
            <p:ph type="sldNum" sz="quarter" idx="12"/>
          </p:nvPr>
        </p:nvSpPr>
        <p:spPr/>
        <p:txBody>
          <a:bodyPr/>
          <a:lstStyle/>
          <a:p>
            <a:fld id="{0B1CBE22-EBDC-458D-9354-C519CD42D643}" type="slidenum">
              <a:rPr lang="pl-PL"/>
              <a:pPr/>
              <a:t>2</a:t>
            </a:fld>
            <a:endParaRPr lang="pl-PL"/>
          </a:p>
        </p:txBody>
      </p:sp>
      <p:sp>
        <p:nvSpPr>
          <p:cNvPr id="121858" name="Rectangle 2"/>
          <p:cNvSpPr>
            <a:spLocks noGrp="1" noChangeArrowheads="1"/>
          </p:cNvSpPr>
          <p:nvPr>
            <p:ph type="title"/>
          </p:nvPr>
        </p:nvSpPr>
        <p:spPr>
          <a:xfrm>
            <a:off x="468313" y="260350"/>
            <a:ext cx="8229600" cy="1008063"/>
          </a:xfrm>
        </p:spPr>
        <p:txBody>
          <a:bodyPr/>
          <a:lstStyle/>
          <a:p>
            <a:r>
              <a:rPr lang="pl-PL" sz="3200" b="1" i="1"/>
              <a:t>Akty prawne</a:t>
            </a:r>
          </a:p>
        </p:txBody>
      </p:sp>
      <p:sp>
        <p:nvSpPr>
          <p:cNvPr id="121859" name="Rectangle 3"/>
          <p:cNvSpPr>
            <a:spLocks noGrp="1" noChangeArrowheads="1"/>
          </p:cNvSpPr>
          <p:nvPr>
            <p:ph type="body" idx="1"/>
          </p:nvPr>
        </p:nvSpPr>
        <p:spPr>
          <a:xfrm>
            <a:off x="1258888" y="2492375"/>
            <a:ext cx="6553200" cy="2376488"/>
          </a:xfrm>
        </p:spPr>
        <p:txBody>
          <a:bodyPr/>
          <a:lstStyle/>
          <a:p>
            <a:pPr>
              <a:buFont typeface="Wingdings" pitchFamily="2" charset="2"/>
              <a:buNone/>
            </a:pPr>
            <a:r>
              <a:rPr lang="pl-PL" sz="2400" b="1"/>
              <a:t>   I.</a:t>
            </a:r>
            <a:r>
              <a:rPr lang="pl-PL" sz="2400"/>
              <a:t> Ustawa o systemie oświaty ze zmianami wynikającymi z ustawy </a:t>
            </a:r>
            <a:br>
              <a:rPr lang="pl-PL" sz="2400"/>
            </a:br>
            <a:r>
              <a:rPr lang="pl-PL" sz="2400"/>
              <a:t>z dnia 19 marca 2009r. o zmianie ustawy o systemie oświaty oraz </a:t>
            </a:r>
            <a:br>
              <a:rPr lang="pl-PL" sz="2400"/>
            </a:br>
            <a:r>
              <a:rPr lang="pl-PL" sz="2400"/>
              <a:t>o zmianie niektórych innych ustaw (Dz.U. nr 56, poz.458;)</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daty 3"/>
          <p:cNvSpPr>
            <a:spLocks noGrp="1"/>
          </p:cNvSpPr>
          <p:nvPr>
            <p:ph type="dt" sz="half" idx="10"/>
          </p:nvPr>
        </p:nvSpPr>
        <p:spPr/>
        <p:txBody>
          <a:bodyPr/>
          <a:lstStyle/>
          <a:p>
            <a:fld id="{A99304CF-89BC-4AA1-88ED-F85067D0C622}" type="datetime1">
              <a:rPr lang="pl-PL"/>
              <a:pPr/>
              <a:t>2013-02-18</a:t>
            </a:fld>
            <a:endParaRPr lang="pl-PL"/>
          </a:p>
        </p:txBody>
      </p:sp>
      <p:sp>
        <p:nvSpPr>
          <p:cNvPr id="7" name="Symbol zastępczy numeru slajdu 5"/>
          <p:cNvSpPr>
            <a:spLocks noGrp="1"/>
          </p:cNvSpPr>
          <p:nvPr>
            <p:ph type="sldNum" sz="quarter" idx="12"/>
          </p:nvPr>
        </p:nvSpPr>
        <p:spPr/>
        <p:txBody>
          <a:bodyPr/>
          <a:lstStyle/>
          <a:p>
            <a:fld id="{2E2578FB-FBE5-434D-A049-68321BFD55A9}" type="slidenum">
              <a:rPr lang="pl-PL"/>
              <a:pPr/>
              <a:t>20</a:t>
            </a:fld>
            <a:endParaRPr lang="pl-PL"/>
          </a:p>
        </p:txBody>
      </p:sp>
      <p:sp>
        <p:nvSpPr>
          <p:cNvPr id="36866" name="Rectangle 2"/>
          <p:cNvSpPr>
            <a:spLocks noGrp="1" noChangeArrowheads="1"/>
          </p:cNvSpPr>
          <p:nvPr>
            <p:ph type="title"/>
          </p:nvPr>
        </p:nvSpPr>
        <p:spPr>
          <a:xfrm>
            <a:off x="468313" y="260350"/>
            <a:ext cx="8218487" cy="919163"/>
          </a:xfrm>
        </p:spPr>
        <p:txBody>
          <a:bodyPr/>
          <a:lstStyle/>
          <a:p>
            <a:r>
              <a:rPr lang="pl-PL" sz="3200" i="1"/>
              <a:t>cd.</a:t>
            </a:r>
          </a:p>
        </p:txBody>
      </p:sp>
      <p:sp>
        <p:nvSpPr>
          <p:cNvPr id="36867" name="Rectangle 3"/>
          <p:cNvSpPr>
            <a:spLocks noGrp="1" noChangeArrowheads="1"/>
          </p:cNvSpPr>
          <p:nvPr>
            <p:ph type="body" idx="1"/>
          </p:nvPr>
        </p:nvSpPr>
        <p:spPr/>
        <p:txBody>
          <a:bodyPr/>
          <a:lstStyle/>
          <a:p>
            <a:pPr>
              <a:buFontTx/>
              <a:buNone/>
            </a:pPr>
            <a:r>
              <a:rPr lang="pl-PL" sz="2400" b="1" i="1"/>
              <a:t>   Mowa </a:t>
            </a:r>
            <a:r>
              <a:rPr lang="pl-PL" sz="2400"/>
              <a:t>– nie jest procesem poznawczym, ale „pomaga” w poznawaniu rzeczywistości, dlatego nie można pominąć jej roli w dojrzałości szkolnej.</a:t>
            </a:r>
          </a:p>
          <a:p>
            <a:pPr>
              <a:buFontTx/>
              <a:buNone/>
            </a:pPr>
            <a:r>
              <a:rPr lang="pl-PL" sz="2400"/>
              <a:t>         Nauczanie to przekazywanie wiedzy głównie za pomocą słów, by rozumieć teksty mówione </a:t>
            </a:r>
            <a:br>
              <a:rPr lang="pl-PL" sz="2400"/>
            </a:br>
            <a:r>
              <a:rPr lang="pl-PL" sz="2400"/>
              <a:t>i pisane.</a:t>
            </a:r>
            <a:endParaRPr lang="pl-PL" sz="2400" b="1" i="1"/>
          </a:p>
        </p:txBody>
      </p:sp>
      <p:pic>
        <p:nvPicPr>
          <p:cNvPr id="36870" name="Picture 6" descr="MCj01986750000[1]"/>
          <p:cNvPicPr>
            <a:picLocks noChangeAspect="1" noChangeArrowheads="1"/>
          </p:cNvPicPr>
          <p:nvPr/>
        </p:nvPicPr>
        <p:blipFill>
          <a:blip r:embed="rId2" cstate="print"/>
          <a:srcRect/>
          <a:stretch>
            <a:fillRect/>
          </a:stretch>
        </p:blipFill>
        <p:spPr bwMode="auto">
          <a:xfrm>
            <a:off x="3203575" y="4076700"/>
            <a:ext cx="1698625" cy="16256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F9A26920-1735-4106-9E37-5F9A01D62225}" type="datetime1">
              <a:rPr lang="pl-PL"/>
              <a:pPr/>
              <a:t>2013-02-18</a:t>
            </a:fld>
            <a:endParaRPr lang="pl-PL"/>
          </a:p>
        </p:txBody>
      </p:sp>
      <p:sp>
        <p:nvSpPr>
          <p:cNvPr id="6" name="Symbol zastępczy numeru slajdu 5"/>
          <p:cNvSpPr>
            <a:spLocks noGrp="1"/>
          </p:cNvSpPr>
          <p:nvPr>
            <p:ph type="sldNum" sz="quarter" idx="12"/>
          </p:nvPr>
        </p:nvSpPr>
        <p:spPr/>
        <p:txBody>
          <a:bodyPr/>
          <a:lstStyle/>
          <a:p>
            <a:fld id="{33941D74-D89F-4475-8E88-581B61CA4C33}" type="slidenum">
              <a:rPr lang="pl-PL"/>
              <a:pPr/>
              <a:t>21</a:t>
            </a:fld>
            <a:endParaRPr lang="pl-PL"/>
          </a:p>
        </p:txBody>
      </p:sp>
      <p:sp>
        <p:nvSpPr>
          <p:cNvPr id="44034" name="Rectangle 2"/>
          <p:cNvSpPr>
            <a:spLocks noGrp="1" noChangeArrowheads="1"/>
          </p:cNvSpPr>
          <p:nvPr>
            <p:ph type="title"/>
          </p:nvPr>
        </p:nvSpPr>
        <p:spPr>
          <a:xfrm>
            <a:off x="395288" y="277813"/>
            <a:ext cx="8291512" cy="847725"/>
          </a:xfrm>
        </p:spPr>
        <p:txBody>
          <a:bodyPr/>
          <a:lstStyle/>
          <a:p>
            <a:r>
              <a:rPr lang="pl-PL" sz="3200" i="1"/>
              <a:t>cd.</a:t>
            </a:r>
          </a:p>
        </p:txBody>
      </p:sp>
      <p:sp>
        <p:nvSpPr>
          <p:cNvPr id="44035" name="Rectangle 3"/>
          <p:cNvSpPr>
            <a:spLocks noGrp="1" noChangeArrowheads="1"/>
          </p:cNvSpPr>
          <p:nvPr>
            <p:ph type="body" idx="1"/>
          </p:nvPr>
        </p:nvSpPr>
        <p:spPr/>
        <p:txBody>
          <a:bodyPr/>
          <a:lstStyle/>
          <a:p>
            <a:pPr>
              <a:buFont typeface="Wingdings" pitchFamily="2" charset="2"/>
              <a:buNone/>
            </a:pPr>
            <a:r>
              <a:rPr lang="pl-PL"/>
              <a:t>         Główna zmiana w rozwoju mowy zachodzi w pierwszych latach nauki </a:t>
            </a:r>
            <a:br>
              <a:rPr lang="pl-PL"/>
            </a:br>
            <a:r>
              <a:rPr lang="pl-PL"/>
              <a:t>w szkole. Język dziecka zostaje wzbogacony o umiejętność zapisu. </a:t>
            </a:r>
            <a:br>
              <a:rPr lang="pl-PL"/>
            </a:br>
            <a:r>
              <a:rPr lang="pl-PL"/>
              <a:t>W ten sposób rozpoczyna się </a:t>
            </a:r>
            <a:br>
              <a:rPr lang="pl-PL"/>
            </a:br>
            <a:r>
              <a:rPr lang="pl-PL"/>
              <a:t>i oddziaływanie mowy pisanej na mowę mówioną.</a:t>
            </a:r>
          </a:p>
          <a:p>
            <a:pPr>
              <a:buFont typeface="Wingdings" pitchFamily="2" charset="2"/>
              <a:buNone/>
            </a:pPr>
            <a:endParaRPr lang="pl-PL"/>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daty 3"/>
          <p:cNvSpPr>
            <a:spLocks noGrp="1"/>
          </p:cNvSpPr>
          <p:nvPr>
            <p:ph type="dt" sz="half" idx="10"/>
          </p:nvPr>
        </p:nvSpPr>
        <p:spPr/>
        <p:txBody>
          <a:bodyPr/>
          <a:lstStyle/>
          <a:p>
            <a:fld id="{DDC0FB77-E224-48F9-BDB1-4748D3D0B0A9}" type="datetime1">
              <a:rPr lang="pl-PL"/>
              <a:pPr/>
              <a:t>2013-02-18</a:t>
            </a:fld>
            <a:endParaRPr lang="pl-PL"/>
          </a:p>
        </p:txBody>
      </p:sp>
      <p:sp>
        <p:nvSpPr>
          <p:cNvPr id="7" name="Symbol zastępczy numeru slajdu 5"/>
          <p:cNvSpPr>
            <a:spLocks noGrp="1"/>
          </p:cNvSpPr>
          <p:nvPr>
            <p:ph type="sldNum" sz="quarter" idx="12"/>
          </p:nvPr>
        </p:nvSpPr>
        <p:spPr/>
        <p:txBody>
          <a:bodyPr/>
          <a:lstStyle/>
          <a:p>
            <a:fld id="{ED2507C5-DFDB-4F0D-B81D-F74074C952E2}" type="slidenum">
              <a:rPr lang="pl-PL"/>
              <a:pPr/>
              <a:t>22</a:t>
            </a:fld>
            <a:endParaRPr lang="pl-PL"/>
          </a:p>
        </p:txBody>
      </p:sp>
      <p:sp>
        <p:nvSpPr>
          <p:cNvPr id="37890" name="Rectangle 2"/>
          <p:cNvSpPr>
            <a:spLocks noGrp="1" noChangeArrowheads="1"/>
          </p:cNvSpPr>
          <p:nvPr>
            <p:ph type="title"/>
          </p:nvPr>
        </p:nvSpPr>
        <p:spPr>
          <a:xfrm>
            <a:off x="395288" y="277813"/>
            <a:ext cx="8291512" cy="847725"/>
          </a:xfrm>
        </p:spPr>
        <p:txBody>
          <a:bodyPr/>
          <a:lstStyle/>
          <a:p>
            <a:r>
              <a:rPr lang="pl-PL" sz="3200" i="1"/>
              <a:t>cd.</a:t>
            </a:r>
          </a:p>
        </p:txBody>
      </p:sp>
      <p:sp>
        <p:nvSpPr>
          <p:cNvPr id="37891" name="Rectangle 3"/>
          <p:cNvSpPr>
            <a:spLocks noGrp="1" noChangeArrowheads="1"/>
          </p:cNvSpPr>
          <p:nvPr>
            <p:ph type="body" idx="1"/>
          </p:nvPr>
        </p:nvSpPr>
        <p:spPr/>
        <p:txBody>
          <a:bodyPr/>
          <a:lstStyle/>
          <a:p>
            <a:pPr>
              <a:buFontTx/>
              <a:buNone/>
            </a:pPr>
            <a:r>
              <a:rPr lang="pl-PL" sz="2400" b="1" i="1"/>
              <a:t>         Myślenie </a:t>
            </a:r>
            <a:r>
              <a:rPr lang="pl-PL" sz="2400"/>
              <a:t>– jest to tworzenie </a:t>
            </a:r>
            <a:br>
              <a:rPr lang="pl-PL" sz="2400"/>
            </a:br>
            <a:r>
              <a:rPr lang="pl-PL" sz="2400"/>
              <a:t>nowych informacji dzięki operowaniu </a:t>
            </a:r>
            <a:br>
              <a:rPr lang="pl-PL" sz="2400"/>
            </a:br>
            <a:r>
              <a:rPr lang="pl-PL" sz="2400"/>
              <a:t>i przekształcaniu informacji już posiadanych. </a:t>
            </a:r>
          </a:p>
          <a:p>
            <a:pPr>
              <a:buFontTx/>
              <a:buNone/>
            </a:pPr>
            <a:r>
              <a:rPr lang="pl-PL" sz="2400"/>
              <a:t>        Aby prawidłowo myśleć, należy mieć odpowiednie możliwości operowania informacjami, odpowiednią ilość i jakość informacji oraz doświadczenie (ćwiczenia) </a:t>
            </a:r>
            <a:br>
              <a:rPr lang="pl-PL" sz="2400"/>
            </a:br>
            <a:r>
              <a:rPr lang="pl-PL" sz="2400"/>
              <a:t>w ich przekształcaniu.</a:t>
            </a:r>
            <a:r>
              <a:rPr lang="pl-PL"/>
              <a:t> </a:t>
            </a:r>
          </a:p>
          <a:p>
            <a:pPr>
              <a:buFontTx/>
              <a:buNone/>
            </a:pPr>
            <a:r>
              <a:rPr lang="pl-PL"/>
              <a:t>        </a:t>
            </a:r>
            <a:endParaRPr lang="pl-PL" sz="3200"/>
          </a:p>
        </p:txBody>
      </p:sp>
      <p:pic>
        <p:nvPicPr>
          <p:cNvPr id="37892" name="Picture 4" descr="MCBD19985_0000[1]"/>
          <p:cNvPicPr>
            <a:picLocks noChangeAspect="1" noChangeArrowheads="1"/>
          </p:cNvPicPr>
          <p:nvPr/>
        </p:nvPicPr>
        <p:blipFill>
          <a:blip r:embed="rId2" cstate="print"/>
          <a:srcRect/>
          <a:stretch>
            <a:fillRect/>
          </a:stretch>
        </p:blipFill>
        <p:spPr bwMode="auto">
          <a:xfrm>
            <a:off x="7019925" y="260350"/>
            <a:ext cx="1482725" cy="2081213"/>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daty 3"/>
          <p:cNvSpPr>
            <a:spLocks noGrp="1"/>
          </p:cNvSpPr>
          <p:nvPr>
            <p:ph type="dt" sz="half" idx="10"/>
          </p:nvPr>
        </p:nvSpPr>
        <p:spPr/>
        <p:txBody>
          <a:bodyPr/>
          <a:lstStyle/>
          <a:p>
            <a:fld id="{33530914-BFF3-42AB-94FE-4D0A0EBF0156}" type="datetime1">
              <a:rPr lang="pl-PL"/>
              <a:pPr/>
              <a:t>2013-02-18</a:t>
            </a:fld>
            <a:endParaRPr lang="pl-PL"/>
          </a:p>
        </p:txBody>
      </p:sp>
      <p:sp>
        <p:nvSpPr>
          <p:cNvPr id="7" name="Symbol zastępczy numeru slajdu 5"/>
          <p:cNvSpPr>
            <a:spLocks noGrp="1"/>
          </p:cNvSpPr>
          <p:nvPr>
            <p:ph type="sldNum" sz="quarter" idx="12"/>
          </p:nvPr>
        </p:nvSpPr>
        <p:spPr/>
        <p:txBody>
          <a:bodyPr/>
          <a:lstStyle/>
          <a:p>
            <a:fld id="{BC973180-1110-49DD-844C-B2A95CFFC521}" type="slidenum">
              <a:rPr lang="pl-PL"/>
              <a:pPr/>
              <a:t>23</a:t>
            </a:fld>
            <a:endParaRPr lang="pl-PL"/>
          </a:p>
        </p:txBody>
      </p:sp>
      <p:sp>
        <p:nvSpPr>
          <p:cNvPr id="34818" name="Rectangle 2"/>
          <p:cNvSpPr>
            <a:spLocks noGrp="1" noChangeArrowheads="1"/>
          </p:cNvSpPr>
          <p:nvPr>
            <p:ph type="title"/>
          </p:nvPr>
        </p:nvSpPr>
        <p:spPr>
          <a:xfrm>
            <a:off x="395288" y="260350"/>
            <a:ext cx="8302625" cy="936625"/>
          </a:xfrm>
        </p:spPr>
        <p:txBody>
          <a:bodyPr/>
          <a:lstStyle/>
          <a:p>
            <a:r>
              <a:rPr lang="pl-PL" sz="3200" i="1"/>
              <a:t>Procesy regulacyjne</a:t>
            </a:r>
          </a:p>
        </p:txBody>
      </p:sp>
      <p:sp>
        <p:nvSpPr>
          <p:cNvPr id="34819" name="Rectangle 3"/>
          <p:cNvSpPr>
            <a:spLocks noGrp="1" noChangeArrowheads="1"/>
          </p:cNvSpPr>
          <p:nvPr>
            <p:ph type="body" idx="1"/>
          </p:nvPr>
        </p:nvSpPr>
        <p:spPr/>
        <p:txBody>
          <a:bodyPr/>
          <a:lstStyle/>
          <a:p>
            <a:pPr>
              <a:buFont typeface="Wingdings" pitchFamily="2" charset="2"/>
              <a:buNone/>
            </a:pPr>
            <a:r>
              <a:rPr lang="pl-PL" sz="2400" b="1"/>
              <a:t>   - </a:t>
            </a:r>
            <a:r>
              <a:rPr lang="pl-PL" sz="2400"/>
              <a:t>emocje</a:t>
            </a:r>
          </a:p>
          <a:p>
            <a:pPr>
              <a:buFont typeface="Wingdings" pitchFamily="2" charset="2"/>
              <a:buNone/>
            </a:pPr>
            <a:r>
              <a:rPr lang="pl-PL" sz="2400"/>
              <a:t>   - uczucia</a:t>
            </a:r>
          </a:p>
          <a:p>
            <a:pPr>
              <a:buFont typeface="Wingdings" pitchFamily="2" charset="2"/>
              <a:buNone/>
            </a:pPr>
            <a:r>
              <a:rPr lang="pl-PL" sz="2400"/>
              <a:t>   - motywy działania i uczenia się</a:t>
            </a:r>
          </a:p>
          <a:p>
            <a:pPr>
              <a:buFont typeface="Wingdings" pitchFamily="2" charset="2"/>
              <a:buNone/>
            </a:pPr>
            <a:r>
              <a:rPr lang="pl-PL" sz="2400"/>
              <a:t>   - poczucie własnej wartości</a:t>
            </a:r>
          </a:p>
          <a:p>
            <a:pPr>
              <a:buFont typeface="Wingdings" pitchFamily="2" charset="2"/>
              <a:buNone/>
            </a:pPr>
            <a:r>
              <a:rPr lang="pl-PL" sz="2400"/>
              <a:t>   - samoocena</a:t>
            </a:r>
          </a:p>
          <a:p>
            <a:pPr>
              <a:buFont typeface="Wingdings" pitchFamily="2" charset="2"/>
              <a:buNone/>
            </a:pPr>
            <a:r>
              <a:rPr lang="pl-PL" sz="2400"/>
              <a:t>   - potrzeby poznawcze</a:t>
            </a:r>
          </a:p>
          <a:p>
            <a:pPr>
              <a:buFont typeface="Wingdings" pitchFamily="2" charset="2"/>
              <a:buNone/>
            </a:pPr>
            <a:r>
              <a:rPr lang="pl-PL" sz="2400"/>
              <a:t> </a:t>
            </a:r>
          </a:p>
          <a:p>
            <a:endParaRPr lang="pl-PL"/>
          </a:p>
        </p:txBody>
      </p:sp>
      <p:pic>
        <p:nvPicPr>
          <p:cNvPr id="34820" name="Picture 4" descr="MCj04398470000[1]"/>
          <p:cNvPicPr>
            <a:picLocks noChangeAspect="1" noChangeArrowheads="1"/>
          </p:cNvPicPr>
          <p:nvPr/>
        </p:nvPicPr>
        <p:blipFill>
          <a:blip r:embed="rId2" cstate="print"/>
          <a:srcRect/>
          <a:stretch>
            <a:fillRect/>
          </a:stretch>
        </p:blipFill>
        <p:spPr bwMode="auto">
          <a:xfrm>
            <a:off x="5580063" y="3933825"/>
            <a:ext cx="2070100" cy="130175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CE0A8C88-1445-4DD9-AA75-385E68A5868A}" type="datetime1">
              <a:rPr lang="pl-PL"/>
              <a:pPr/>
              <a:t>2013-02-18</a:t>
            </a:fld>
            <a:endParaRPr lang="pl-PL"/>
          </a:p>
        </p:txBody>
      </p:sp>
      <p:sp>
        <p:nvSpPr>
          <p:cNvPr id="6" name="Symbol zastępczy numeru slajdu 5"/>
          <p:cNvSpPr>
            <a:spLocks noGrp="1"/>
          </p:cNvSpPr>
          <p:nvPr>
            <p:ph type="sldNum" sz="quarter" idx="12"/>
          </p:nvPr>
        </p:nvSpPr>
        <p:spPr/>
        <p:txBody>
          <a:bodyPr/>
          <a:lstStyle/>
          <a:p>
            <a:fld id="{F8285065-F040-4D0F-A516-14D85C81A365}" type="slidenum">
              <a:rPr lang="pl-PL"/>
              <a:pPr/>
              <a:t>24</a:t>
            </a:fld>
            <a:endParaRPr lang="pl-PL"/>
          </a:p>
        </p:txBody>
      </p:sp>
      <p:sp>
        <p:nvSpPr>
          <p:cNvPr id="38914" name="Rectangle 2"/>
          <p:cNvSpPr>
            <a:spLocks noGrp="1" noChangeArrowheads="1"/>
          </p:cNvSpPr>
          <p:nvPr>
            <p:ph type="title"/>
          </p:nvPr>
        </p:nvSpPr>
        <p:spPr>
          <a:xfrm>
            <a:off x="468313" y="277813"/>
            <a:ext cx="8218487" cy="847725"/>
          </a:xfrm>
        </p:spPr>
        <p:txBody>
          <a:bodyPr/>
          <a:lstStyle/>
          <a:p>
            <a:r>
              <a:rPr lang="pl-PL" sz="3200" i="1"/>
              <a:t>Procesy</a:t>
            </a:r>
            <a:r>
              <a:rPr lang="pl-PL" i="1"/>
              <a:t> </a:t>
            </a:r>
            <a:r>
              <a:rPr lang="pl-PL" sz="3200" i="1"/>
              <a:t>emocjonalne</a:t>
            </a:r>
          </a:p>
        </p:txBody>
      </p:sp>
      <p:sp>
        <p:nvSpPr>
          <p:cNvPr id="38915" name="Rectangle 3"/>
          <p:cNvSpPr>
            <a:spLocks noGrp="1" noChangeArrowheads="1"/>
          </p:cNvSpPr>
          <p:nvPr>
            <p:ph type="body" idx="1"/>
          </p:nvPr>
        </p:nvSpPr>
        <p:spPr>
          <a:xfrm>
            <a:off x="457200" y="1628775"/>
            <a:ext cx="8362950" cy="4321175"/>
          </a:xfrm>
        </p:spPr>
        <p:txBody>
          <a:bodyPr/>
          <a:lstStyle/>
          <a:p>
            <a:pPr>
              <a:buFont typeface="Wingdings" pitchFamily="2" charset="2"/>
              <a:buNone/>
            </a:pPr>
            <a:r>
              <a:rPr lang="pl-PL" sz="2400"/>
              <a:t>   Na początku nauki w szkole dzieci nie kierują się jeszcze poczuciem obowiązku czy odpowiedzialnością, ale dążeniem do przyjemności i unikaniem przykrości.</a:t>
            </a:r>
          </a:p>
          <a:p>
            <a:pPr>
              <a:buFont typeface="Wingdings" pitchFamily="2" charset="2"/>
              <a:buNone/>
            </a:pPr>
            <a:r>
              <a:rPr lang="pl-PL" sz="2400" i="1"/>
              <a:t>Przyjemnością</a:t>
            </a:r>
            <a:r>
              <a:rPr lang="pl-PL" sz="2400"/>
              <a:t> dla nich jest sukces, nagroda, zabawa, nowa czynność, akceptacja dorosłych, przebywanie z kolegami, nowe przybory (takie są główne motywy uczenia).</a:t>
            </a:r>
          </a:p>
          <a:p>
            <a:pPr>
              <a:buFont typeface="Wingdings" pitchFamily="2" charset="2"/>
              <a:buNone/>
            </a:pPr>
            <a:r>
              <a:rPr lang="pl-PL" sz="2400" i="1"/>
              <a:t>Przykrość</a:t>
            </a:r>
            <a:r>
              <a:rPr lang="pl-PL" sz="2400"/>
              <a:t> to głównie niepowodzenie w czynnościach szkolnych </a:t>
            </a:r>
            <a:r>
              <a:rPr lang="pl-PL" sz="2000"/>
              <a:t>(uwagi w zeszycie, formalne traktowanie przez nauczyciela, porównywanie z lepszymi dziećmi, krzyk, itp.)</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89AEB8D4-D272-40A7-A9D3-6794280D9583}" type="datetime1">
              <a:rPr lang="pl-PL"/>
              <a:pPr/>
              <a:t>2013-02-18</a:t>
            </a:fld>
            <a:endParaRPr lang="pl-PL"/>
          </a:p>
        </p:txBody>
      </p:sp>
      <p:sp>
        <p:nvSpPr>
          <p:cNvPr id="6" name="Symbol zastępczy numeru slajdu 5"/>
          <p:cNvSpPr>
            <a:spLocks noGrp="1"/>
          </p:cNvSpPr>
          <p:nvPr>
            <p:ph type="sldNum" sz="quarter" idx="12"/>
          </p:nvPr>
        </p:nvSpPr>
        <p:spPr/>
        <p:txBody>
          <a:bodyPr/>
          <a:lstStyle/>
          <a:p>
            <a:fld id="{18FCA1D7-221D-4872-93B8-CCBC005ACA3F}" type="slidenum">
              <a:rPr lang="pl-PL"/>
              <a:pPr/>
              <a:t>25</a:t>
            </a:fld>
            <a:endParaRPr lang="pl-PL"/>
          </a:p>
        </p:txBody>
      </p:sp>
      <p:sp>
        <p:nvSpPr>
          <p:cNvPr id="104450" name="Rectangle 2"/>
          <p:cNvSpPr>
            <a:spLocks noGrp="1" noChangeArrowheads="1"/>
          </p:cNvSpPr>
          <p:nvPr>
            <p:ph type="title"/>
          </p:nvPr>
        </p:nvSpPr>
        <p:spPr/>
        <p:txBody>
          <a:bodyPr/>
          <a:lstStyle/>
          <a:p>
            <a:r>
              <a:rPr lang="pl-PL" sz="3200" i="1"/>
              <a:t>Zachowanie dziecka</a:t>
            </a:r>
          </a:p>
        </p:txBody>
      </p:sp>
      <p:sp>
        <p:nvSpPr>
          <p:cNvPr id="104451" name="Rectangle 3"/>
          <p:cNvSpPr>
            <a:spLocks noGrp="1" noChangeArrowheads="1"/>
          </p:cNvSpPr>
          <p:nvPr>
            <p:ph type="body" idx="1"/>
          </p:nvPr>
        </p:nvSpPr>
        <p:spPr/>
        <p:txBody>
          <a:bodyPr/>
          <a:lstStyle/>
          <a:p>
            <a:pPr>
              <a:buFont typeface="Wingdings" pitchFamily="2" charset="2"/>
              <a:buNone/>
            </a:pPr>
            <a:r>
              <a:rPr lang="pl-PL"/>
              <a:t>   Jeżeli dziecko zachowuje się w sposób</a:t>
            </a:r>
          </a:p>
          <a:p>
            <a:pPr>
              <a:buFont typeface="Wingdings" pitchFamily="2" charset="2"/>
              <a:buNone/>
            </a:pPr>
            <a:r>
              <a:rPr lang="pl-PL"/>
              <a:t>      Trudny dla nas do zaakceptowania, </a:t>
            </a:r>
          </a:p>
          <a:p>
            <a:pPr>
              <a:buFont typeface="Wingdings" pitchFamily="2" charset="2"/>
              <a:buNone/>
            </a:pPr>
            <a:r>
              <a:rPr lang="pl-PL"/>
              <a:t>          przyczyn takiego zachowania </a:t>
            </a:r>
          </a:p>
          <a:p>
            <a:pPr>
              <a:buFont typeface="Wingdings" pitchFamily="2" charset="2"/>
              <a:buNone/>
            </a:pPr>
            <a:r>
              <a:rPr lang="pl-PL"/>
              <a:t>             Zawsze szukajmy w sobie,</a:t>
            </a:r>
          </a:p>
          <a:p>
            <a:pPr>
              <a:buFont typeface="Wingdings" pitchFamily="2" charset="2"/>
              <a:buNone/>
            </a:pPr>
            <a:r>
              <a:rPr lang="pl-PL"/>
              <a:t>               W dziecku i w otoczeniu.</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1FD4D2C9-1D44-4DD7-910F-CBBD7CE0E005}" type="datetime1">
              <a:rPr lang="pl-PL"/>
              <a:pPr/>
              <a:t>2013-02-18</a:t>
            </a:fld>
            <a:endParaRPr lang="pl-PL"/>
          </a:p>
        </p:txBody>
      </p:sp>
      <p:sp>
        <p:nvSpPr>
          <p:cNvPr id="6" name="Symbol zastępczy numeru slajdu 5"/>
          <p:cNvSpPr>
            <a:spLocks noGrp="1"/>
          </p:cNvSpPr>
          <p:nvPr>
            <p:ph type="sldNum" sz="quarter" idx="12"/>
          </p:nvPr>
        </p:nvSpPr>
        <p:spPr/>
        <p:txBody>
          <a:bodyPr/>
          <a:lstStyle/>
          <a:p>
            <a:fld id="{6267F219-038E-44A9-A8E9-6CCCD9A8D211}" type="slidenum">
              <a:rPr lang="pl-PL"/>
              <a:pPr/>
              <a:t>26</a:t>
            </a:fld>
            <a:endParaRPr lang="pl-PL"/>
          </a:p>
        </p:txBody>
      </p:sp>
      <p:sp>
        <p:nvSpPr>
          <p:cNvPr id="105474" name="Rectangle 2"/>
          <p:cNvSpPr>
            <a:spLocks noGrp="1" noChangeArrowheads="1"/>
          </p:cNvSpPr>
          <p:nvPr>
            <p:ph type="title"/>
          </p:nvPr>
        </p:nvSpPr>
        <p:spPr>
          <a:xfrm>
            <a:off x="468313" y="620713"/>
            <a:ext cx="8218487" cy="1079500"/>
          </a:xfrm>
        </p:spPr>
        <p:txBody>
          <a:bodyPr/>
          <a:lstStyle/>
          <a:p>
            <a:r>
              <a:rPr lang="pl-PL" sz="3200"/>
              <a:t/>
            </a:r>
            <a:br>
              <a:rPr lang="pl-PL" sz="3200"/>
            </a:br>
            <a:r>
              <a:rPr lang="pl-PL" sz="3200"/>
              <a:t/>
            </a:r>
            <a:br>
              <a:rPr lang="pl-PL" sz="3200"/>
            </a:br>
            <a:r>
              <a:rPr lang="pl-PL" sz="3200"/>
              <a:t/>
            </a:r>
            <a:br>
              <a:rPr lang="pl-PL" sz="3200"/>
            </a:br>
            <a:r>
              <a:rPr lang="pl-PL" sz="3200"/>
              <a:t/>
            </a:r>
            <a:br>
              <a:rPr lang="pl-PL" sz="3200"/>
            </a:br>
            <a:r>
              <a:rPr lang="pl-PL" sz="3200" i="1"/>
              <a:t>Chcę powiedzieć, że jeśli „źle”, zachowuję się, to może oznaczać, że:</a:t>
            </a:r>
            <a:br>
              <a:rPr lang="pl-PL" sz="3200" i="1"/>
            </a:br>
            <a:endParaRPr lang="pl-PL" sz="3200" i="1"/>
          </a:p>
        </p:txBody>
      </p:sp>
      <p:sp>
        <p:nvSpPr>
          <p:cNvPr id="105475" name="Rectangle 3"/>
          <p:cNvSpPr>
            <a:spLocks noGrp="1" noChangeArrowheads="1"/>
          </p:cNvSpPr>
          <p:nvPr>
            <p:ph type="body" idx="1"/>
          </p:nvPr>
        </p:nvSpPr>
        <p:spPr/>
        <p:txBody>
          <a:bodyPr/>
          <a:lstStyle/>
          <a:p>
            <a:pPr>
              <a:buFontTx/>
              <a:buChar char="-"/>
            </a:pPr>
            <a:r>
              <a:rPr lang="pl-PL" sz="2400"/>
              <a:t>Jestem znudzony, smutny, rozczarowany…</a:t>
            </a:r>
          </a:p>
          <a:p>
            <a:pPr>
              <a:buFontTx/>
              <a:buChar char="-"/>
            </a:pPr>
            <a:r>
              <a:rPr lang="pl-PL" sz="2400"/>
              <a:t>Zraniono moje uczucia, dumę, poczucie godności…</a:t>
            </a:r>
          </a:p>
          <a:p>
            <a:pPr>
              <a:buFontTx/>
              <a:buChar char="-"/>
            </a:pPr>
            <a:r>
              <a:rPr lang="pl-PL" sz="2400"/>
              <a:t>Jestem wściekły na cały świat…</a:t>
            </a:r>
          </a:p>
          <a:p>
            <a:pPr>
              <a:buFontTx/>
              <a:buChar char="-"/>
            </a:pPr>
            <a:r>
              <a:rPr lang="pl-PL" sz="2400"/>
              <a:t>Boję się…</a:t>
            </a:r>
          </a:p>
          <a:p>
            <a:pPr>
              <a:buFontTx/>
              <a:buChar char="-"/>
            </a:pPr>
            <a:r>
              <a:rPr lang="pl-PL" sz="2400"/>
              <a:t>Potrzebuję zainteresowania, uwagi, docenienia…</a:t>
            </a:r>
          </a:p>
          <a:p>
            <a:pPr>
              <a:buFontTx/>
              <a:buChar char="-"/>
            </a:pPr>
            <a:r>
              <a:rPr lang="pl-PL" sz="2400"/>
              <a:t>Chcę być ważny, lubiany, kochany…</a:t>
            </a:r>
          </a:p>
          <a:p>
            <a:pPr>
              <a:buFontTx/>
              <a:buChar char="-"/>
            </a:pPr>
            <a:r>
              <a:rPr lang="pl-PL" sz="2400"/>
              <a:t>Pragnę spokoju, oparcia…</a:t>
            </a:r>
          </a:p>
          <a:p>
            <a:pPr>
              <a:buFontTx/>
              <a:buChar char="-"/>
            </a:pPr>
            <a:r>
              <a:rPr lang="pl-PL" sz="2400"/>
              <a:t>Potrzebuję pomocy!</a:t>
            </a:r>
          </a:p>
          <a:p>
            <a:pPr>
              <a:buFontTx/>
              <a:buChar char="-"/>
            </a:pPr>
            <a:r>
              <a:rPr lang="pl-PL" sz="240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daty 3"/>
          <p:cNvSpPr>
            <a:spLocks noGrp="1"/>
          </p:cNvSpPr>
          <p:nvPr>
            <p:ph type="dt" sz="half" idx="10"/>
          </p:nvPr>
        </p:nvSpPr>
        <p:spPr/>
        <p:txBody>
          <a:bodyPr/>
          <a:lstStyle/>
          <a:p>
            <a:fld id="{0C616A61-5C57-4DFD-9FA5-2CFF6884ED9F}" type="datetime1">
              <a:rPr lang="pl-PL"/>
              <a:pPr/>
              <a:t>2013-02-18</a:t>
            </a:fld>
            <a:endParaRPr lang="pl-PL"/>
          </a:p>
        </p:txBody>
      </p:sp>
      <p:sp>
        <p:nvSpPr>
          <p:cNvPr id="8" name="Symbol zastępczy numeru slajdu 5"/>
          <p:cNvSpPr>
            <a:spLocks noGrp="1"/>
          </p:cNvSpPr>
          <p:nvPr>
            <p:ph type="sldNum" sz="quarter" idx="12"/>
          </p:nvPr>
        </p:nvSpPr>
        <p:spPr/>
        <p:txBody>
          <a:bodyPr/>
          <a:lstStyle/>
          <a:p>
            <a:fld id="{31C5D905-67B9-44C1-86EC-A9BAACAA7C7B}" type="slidenum">
              <a:rPr lang="pl-PL"/>
              <a:pPr/>
              <a:t>27</a:t>
            </a:fld>
            <a:endParaRPr lang="pl-PL"/>
          </a:p>
        </p:txBody>
      </p:sp>
      <p:sp>
        <p:nvSpPr>
          <p:cNvPr id="39938" name="Rectangle 2"/>
          <p:cNvSpPr>
            <a:spLocks noGrp="1" noChangeArrowheads="1"/>
          </p:cNvSpPr>
          <p:nvPr>
            <p:ph type="title"/>
          </p:nvPr>
        </p:nvSpPr>
        <p:spPr>
          <a:xfrm>
            <a:off x="468313" y="277813"/>
            <a:ext cx="8218487" cy="919162"/>
          </a:xfrm>
        </p:spPr>
        <p:txBody>
          <a:bodyPr/>
          <a:lstStyle/>
          <a:p>
            <a:r>
              <a:rPr lang="pl-PL" sz="3200" i="1"/>
              <a:t>Procesy motywacyjne</a:t>
            </a:r>
          </a:p>
        </p:txBody>
      </p:sp>
      <p:sp>
        <p:nvSpPr>
          <p:cNvPr id="39939" name="Rectangle 3"/>
          <p:cNvSpPr>
            <a:spLocks noGrp="1" noChangeArrowheads="1"/>
          </p:cNvSpPr>
          <p:nvPr>
            <p:ph type="body" idx="1"/>
          </p:nvPr>
        </p:nvSpPr>
        <p:spPr>
          <a:xfrm>
            <a:off x="468313" y="1628775"/>
            <a:ext cx="8229600" cy="4349750"/>
          </a:xfrm>
        </p:spPr>
        <p:txBody>
          <a:bodyPr/>
          <a:lstStyle/>
          <a:p>
            <a:pPr>
              <a:buFont typeface="Wingdings" pitchFamily="2" charset="2"/>
              <a:buNone/>
            </a:pPr>
            <a:r>
              <a:rPr lang="pl-PL" sz="2400"/>
              <a:t>To zaspokojone </a:t>
            </a:r>
            <a:r>
              <a:rPr lang="pl-PL" sz="2400" i="1"/>
              <a:t>potrzeby </a:t>
            </a:r>
            <a:r>
              <a:rPr lang="pl-PL" sz="2400" i="1" u="sng"/>
              <a:t>biologiczne</a:t>
            </a:r>
            <a:r>
              <a:rPr lang="pl-PL"/>
              <a:t>:</a:t>
            </a:r>
          </a:p>
          <a:p>
            <a:pPr>
              <a:buFont typeface="Wingdings" pitchFamily="2" charset="2"/>
              <a:buNone/>
            </a:pPr>
            <a:r>
              <a:rPr lang="pl-PL" sz="2000"/>
              <a:t>-</a:t>
            </a:r>
            <a:r>
              <a:rPr lang="pl-PL"/>
              <a:t>  </a:t>
            </a:r>
            <a:r>
              <a:rPr lang="pl-PL" sz="2000"/>
              <a:t>uczucie głodu</a:t>
            </a:r>
          </a:p>
          <a:p>
            <a:pPr>
              <a:buFontTx/>
              <a:buChar char="-"/>
            </a:pPr>
            <a:r>
              <a:rPr lang="pl-PL" sz="2000"/>
              <a:t>potrzeba snu                                                   </a:t>
            </a:r>
          </a:p>
          <a:p>
            <a:pPr>
              <a:buFontTx/>
              <a:buChar char="-"/>
            </a:pPr>
            <a:r>
              <a:rPr lang="pl-PL" sz="2000"/>
              <a:t>zaspokojenie potrzeby ruchu itp. </a:t>
            </a:r>
            <a:r>
              <a:rPr lang="pl-PL" sz="2400" u="sng"/>
              <a:t/>
            </a:r>
            <a:br>
              <a:rPr lang="pl-PL" sz="2400" u="sng"/>
            </a:br>
            <a:r>
              <a:rPr lang="pl-PL" sz="2400" i="1" u="sng"/>
              <a:t> i psychiczne</a:t>
            </a:r>
            <a:r>
              <a:rPr lang="pl-PL" sz="2400" i="1"/>
              <a:t>:</a:t>
            </a:r>
          </a:p>
          <a:p>
            <a:pPr>
              <a:buFontTx/>
              <a:buChar char="-"/>
            </a:pPr>
            <a:r>
              <a:rPr lang="pl-PL" sz="2000" i="1"/>
              <a:t>poczucie bezpieczeństwa</a:t>
            </a:r>
          </a:p>
          <a:p>
            <a:pPr>
              <a:buFontTx/>
              <a:buChar char="-"/>
            </a:pPr>
            <a:r>
              <a:rPr lang="pl-PL" sz="2000" i="1"/>
              <a:t>potrzeba uznania</a:t>
            </a:r>
          </a:p>
          <a:p>
            <a:pPr>
              <a:buFontTx/>
              <a:buChar char="-"/>
            </a:pPr>
            <a:r>
              <a:rPr lang="pl-PL" sz="2000" i="1"/>
              <a:t>potrzeba akceptacji</a:t>
            </a:r>
          </a:p>
          <a:p>
            <a:pPr>
              <a:buFontTx/>
              <a:buChar char="-"/>
            </a:pPr>
            <a:r>
              <a:rPr lang="pl-PL" sz="2000" i="1"/>
              <a:t>potrzeba osiągnięć</a:t>
            </a:r>
          </a:p>
          <a:p>
            <a:pPr>
              <a:buFontTx/>
              <a:buChar char="-"/>
            </a:pPr>
            <a:r>
              <a:rPr lang="pl-PL" sz="2000" i="1"/>
              <a:t>potrzeba aktywności</a:t>
            </a:r>
          </a:p>
          <a:p>
            <a:pPr>
              <a:buFontTx/>
              <a:buChar char="-"/>
            </a:pPr>
            <a:r>
              <a:rPr lang="pl-PL" sz="2000" i="1"/>
              <a:t>potrzeba współdziałania.</a:t>
            </a:r>
          </a:p>
          <a:p>
            <a:pPr>
              <a:buFontTx/>
              <a:buChar char="-"/>
            </a:pPr>
            <a:endParaRPr lang="pl-PL" sz="2000" i="1"/>
          </a:p>
        </p:txBody>
      </p:sp>
      <p:pic>
        <p:nvPicPr>
          <p:cNvPr id="39942" name="Picture 6" descr="MCj02955690000[1]"/>
          <p:cNvPicPr>
            <a:picLocks noChangeAspect="1" noChangeArrowheads="1"/>
          </p:cNvPicPr>
          <p:nvPr/>
        </p:nvPicPr>
        <p:blipFill>
          <a:blip r:embed="rId2" cstate="print"/>
          <a:srcRect/>
          <a:stretch>
            <a:fillRect/>
          </a:stretch>
        </p:blipFill>
        <p:spPr bwMode="auto">
          <a:xfrm>
            <a:off x="6862763" y="1804988"/>
            <a:ext cx="1722437" cy="1458912"/>
          </a:xfrm>
          <a:prstGeom prst="rect">
            <a:avLst/>
          </a:prstGeom>
          <a:noFill/>
        </p:spPr>
      </p:pic>
      <p:pic>
        <p:nvPicPr>
          <p:cNvPr id="39944" name="Picture 8" descr="MPj04393470000[1]"/>
          <p:cNvPicPr>
            <a:picLocks noChangeAspect="1" noChangeArrowheads="1"/>
          </p:cNvPicPr>
          <p:nvPr/>
        </p:nvPicPr>
        <p:blipFill>
          <a:blip r:embed="rId3" cstate="print"/>
          <a:srcRect/>
          <a:stretch>
            <a:fillRect/>
          </a:stretch>
        </p:blipFill>
        <p:spPr bwMode="auto">
          <a:xfrm>
            <a:off x="5508625" y="4292600"/>
            <a:ext cx="2159000" cy="165735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EDEAC187-8B10-4018-B64D-F52E1D04D5C0}" type="datetime1">
              <a:rPr lang="pl-PL"/>
              <a:pPr/>
              <a:t>2013-02-18</a:t>
            </a:fld>
            <a:endParaRPr lang="pl-PL"/>
          </a:p>
        </p:txBody>
      </p:sp>
      <p:sp>
        <p:nvSpPr>
          <p:cNvPr id="6" name="Symbol zastępczy numeru slajdu 5"/>
          <p:cNvSpPr>
            <a:spLocks noGrp="1"/>
          </p:cNvSpPr>
          <p:nvPr>
            <p:ph type="sldNum" sz="quarter" idx="12"/>
          </p:nvPr>
        </p:nvSpPr>
        <p:spPr/>
        <p:txBody>
          <a:bodyPr/>
          <a:lstStyle/>
          <a:p>
            <a:fld id="{A23CBF25-6F8F-4C6E-83F6-ACA4365BEF5D}" type="slidenum">
              <a:rPr lang="pl-PL"/>
              <a:pPr/>
              <a:t>28</a:t>
            </a:fld>
            <a:endParaRPr lang="pl-PL"/>
          </a:p>
        </p:txBody>
      </p:sp>
      <p:sp>
        <p:nvSpPr>
          <p:cNvPr id="41986" name="Rectangle 2"/>
          <p:cNvSpPr>
            <a:spLocks noGrp="1" noChangeArrowheads="1"/>
          </p:cNvSpPr>
          <p:nvPr>
            <p:ph type="title"/>
          </p:nvPr>
        </p:nvSpPr>
        <p:spPr>
          <a:xfrm>
            <a:off x="395288" y="277813"/>
            <a:ext cx="8291512" cy="990600"/>
          </a:xfrm>
        </p:spPr>
        <p:txBody>
          <a:bodyPr/>
          <a:lstStyle/>
          <a:p>
            <a:r>
              <a:rPr lang="pl-PL" sz="3200" i="1"/>
              <a:t>Rozwój społeczny</a:t>
            </a:r>
          </a:p>
        </p:txBody>
      </p:sp>
      <p:sp>
        <p:nvSpPr>
          <p:cNvPr id="41987" name="Rectangle 3"/>
          <p:cNvSpPr>
            <a:spLocks noGrp="1" noChangeArrowheads="1"/>
          </p:cNvSpPr>
          <p:nvPr>
            <p:ph type="body" idx="1"/>
          </p:nvPr>
        </p:nvSpPr>
        <p:spPr/>
        <p:txBody>
          <a:bodyPr/>
          <a:lstStyle/>
          <a:p>
            <a:pPr>
              <a:lnSpc>
                <a:spcPct val="90000"/>
              </a:lnSpc>
              <a:buFont typeface="Wingdings" pitchFamily="2" charset="2"/>
              <a:buNone/>
            </a:pPr>
            <a:r>
              <a:rPr lang="pl-PL" sz="2400"/>
              <a:t>      To umiejętność współżycia i współdziałania </a:t>
            </a:r>
            <a:br>
              <a:rPr lang="pl-PL" sz="2400"/>
            </a:br>
            <a:r>
              <a:rPr lang="pl-PL" sz="2400"/>
              <a:t>w grupie. To także znajomość norm społecznych, zmniejszanie się egocentryzmu (typowe dla dzieci), gotowość do przyjęcia „roli ucznia” oraz praw i obowiązków z tą rolą związanych. </a:t>
            </a:r>
            <a:br>
              <a:rPr lang="pl-PL" sz="2400"/>
            </a:br>
            <a:r>
              <a:rPr lang="pl-PL" sz="2400"/>
              <a:t/>
            </a:r>
            <a:br>
              <a:rPr lang="pl-PL" sz="2400"/>
            </a:br>
            <a:r>
              <a:rPr lang="pl-PL" sz="2400"/>
              <a:t>   </a:t>
            </a:r>
            <a:r>
              <a:rPr lang="pl-PL" sz="2400" b="1" i="1"/>
              <a:t>Dziecko dojrzałe społecznie do szkoły czuje się członkiem grupy, polecenia skierowane do grupy odnosi także do siebie.</a:t>
            </a:r>
          </a:p>
          <a:p>
            <a:pPr>
              <a:lnSpc>
                <a:spcPct val="90000"/>
              </a:lnSpc>
              <a:buFont typeface="Wingdings" pitchFamily="2" charset="2"/>
              <a:buNone/>
            </a:pPr>
            <a:endParaRPr lang="pl-PL" sz="2400" b="1" i="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daty 3"/>
          <p:cNvSpPr>
            <a:spLocks noGrp="1"/>
          </p:cNvSpPr>
          <p:nvPr>
            <p:ph type="dt" sz="half" idx="10"/>
          </p:nvPr>
        </p:nvSpPr>
        <p:spPr/>
        <p:txBody>
          <a:bodyPr/>
          <a:lstStyle/>
          <a:p>
            <a:fld id="{B1085C58-2E8D-4502-AAA7-08563B92AEE4}" type="datetime1">
              <a:rPr lang="pl-PL"/>
              <a:pPr/>
              <a:t>2013-02-18</a:t>
            </a:fld>
            <a:endParaRPr lang="pl-PL"/>
          </a:p>
        </p:txBody>
      </p:sp>
      <p:sp>
        <p:nvSpPr>
          <p:cNvPr id="7" name="Symbol zastępczy numeru slajdu 5"/>
          <p:cNvSpPr>
            <a:spLocks noGrp="1"/>
          </p:cNvSpPr>
          <p:nvPr>
            <p:ph type="sldNum" sz="quarter" idx="12"/>
          </p:nvPr>
        </p:nvSpPr>
        <p:spPr/>
        <p:txBody>
          <a:bodyPr/>
          <a:lstStyle/>
          <a:p>
            <a:fld id="{A43F394D-7C21-4B73-8A62-E7C21478DF07}" type="slidenum">
              <a:rPr lang="pl-PL"/>
              <a:pPr/>
              <a:t>29</a:t>
            </a:fld>
            <a:endParaRPr lang="pl-PL"/>
          </a:p>
        </p:txBody>
      </p:sp>
      <p:sp>
        <p:nvSpPr>
          <p:cNvPr id="43010" name="Rectangle 2"/>
          <p:cNvSpPr>
            <a:spLocks noGrp="1" noChangeArrowheads="1"/>
          </p:cNvSpPr>
          <p:nvPr>
            <p:ph type="title"/>
          </p:nvPr>
        </p:nvSpPr>
        <p:spPr>
          <a:xfrm>
            <a:off x="395288" y="277813"/>
            <a:ext cx="8291512" cy="847725"/>
          </a:xfrm>
        </p:spPr>
        <p:txBody>
          <a:bodyPr/>
          <a:lstStyle/>
          <a:p>
            <a:r>
              <a:rPr lang="pl-PL" sz="3200" i="1"/>
              <a:t>cd.</a:t>
            </a:r>
          </a:p>
        </p:txBody>
      </p:sp>
      <p:sp>
        <p:nvSpPr>
          <p:cNvPr id="43011" name="Rectangle 3"/>
          <p:cNvSpPr>
            <a:spLocks noGrp="1" noChangeArrowheads="1"/>
          </p:cNvSpPr>
          <p:nvPr>
            <p:ph type="body" idx="1"/>
          </p:nvPr>
        </p:nvSpPr>
        <p:spPr/>
        <p:txBody>
          <a:bodyPr/>
          <a:lstStyle/>
          <a:p>
            <a:pPr>
              <a:buFont typeface="Wingdings" pitchFamily="2" charset="2"/>
              <a:buNone/>
            </a:pPr>
            <a:r>
              <a:rPr lang="pl-PL"/>
              <a:t>   </a:t>
            </a:r>
            <a:r>
              <a:rPr lang="pl-PL" sz="2400"/>
              <a:t>- jest obowiązkowe, wytrwale i wrażliwe na opinie nauczyciela</a:t>
            </a:r>
          </a:p>
          <a:p>
            <a:pPr>
              <a:buFont typeface="Wingdings" pitchFamily="2" charset="2"/>
              <a:buNone/>
            </a:pPr>
            <a:r>
              <a:rPr lang="pl-PL" sz="2400"/>
              <a:t>   - cieszy się z osiągnięć całej grupy </a:t>
            </a:r>
          </a:p>
          <a:p>
            <a:pPr>
              <a:buFont typeface="Wingdings" pitchFamily="2" charset="2"/>
              <a:buNone/>
            </a:pPr>
            <a:r>
              <a:rPr lang="pl-PL" sz="2400"/>
              <a:t>   - czuje się odpowiedzialne za podjęte zadania, np. rolę dyżurnego </a:t>
            </a:r>
          </a:p>
          <a:p>
            <a:pPr>
              <a:buFont typeface="Wingdings" pitchFamily="2" charset="2"/>
              <a:buNone/>
            </a:pPr>
            <a:r>
              <a:rPr lang="pl-PL" sz="2400"/>
              <a:t>   - rozpoczętą pracę stara się pomimo zmęczenia doprowadzić do końca. </a:t>
            </a:r>
          </a:p>
        </p:txBody>
      </p:sp>
      <p:pic>
        <p:nvPicPr>
          <p:cNvPr id="43012" name="Picture 4" descr="MPj04384510000[1]"/>
          <p:cNvPicPr>
            <a:picLocks noChangeAspect="1" noChangeArrowheads="1"/>
          </p:cNvPicPr>
          <p:nvPr/>
        </p:nvPicPr>
        <p:blipFill>
          <a:blip r:embed="rId2" cstate="print"/>
          <a:srcRect/>
          <a:stretch>
            <a:fillRect/>
          </a:stretch>
        </p:blipFill>
        <p:spPr bwMode="auto">
          <a:xfrm>
            <a:off x="4643438" y="4221163"/>
            <a:ext cx="2735262" cy="180022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1AE8EC85-2CF4-420A-8113-677093862B61}" type="datetime1">
              <a:rPr lang="pl-PL"/>
              <a:pPr/>
              <a:t>2013-02-18</a:t>
            </a:fld>
            <a:endParaRPr lang="pl-PL"/>
          </a:p>
        </p:txBody>
      </p:sp>
      <p:sp>
        <p:nvSpPr>
          <p:cNvPr id="6" name="Symbol zastępczy numeru slajdu 5"/>
          <p:cNvSpPr>
            <a:spLocks noGrp="1"/>
          </p:cNvSpPr>
          <p:nvPr>
            <p:ph type="sldNum" sz="quarter" idx="12"/>
          </p:nvPr>
        </p:nvSpPr>
        <p:spPr/>
        <p:txBody>
          <a:bodyPr/>
          <a:lstStyle/>
          <a:p>
            <a:fld id="{75E4D7D0-455D-4AB8-8A37-8F0A99B88E41}" type="slidenum">
              <a:rPr lang="pl-PL"/>
              <a:pPr/>
              <a:t>3</a:t>
            </a:fld>
            <a:endParaRPr lang="pl-PL"/>
          </a:p>
        </p:txBody>
      </p:sp>
      <p:sp>
        <p:nvSpPr>
          <p:cNvPr id="122882" name="Rectangle 2"/>
          <p:cNvSpPr>
            <a:spLocks noGrp="1" noChangeArrowheads="1"/>
          </p:cNvSpPr>
          <p:nvPr>
            <p:ph type="title"/>
          </p:nvPr>
        </p:nvSpPr>
        <p:spPr/>
        <p:txBody>
          <a:bodyPr/>
          <a:lstStyle/>
          <a:p>
            <a:r>
              <a:rPr lang="pl-PL" sz="3200" i="1"/>
              <a:t>Ustawa o systemie oświaty…</a:t>
            </a:r>
          </a:p>
        </p:txBody>
      </p:sp>
      <p:sp>
        <p:nvSpPr>
          <p:cNvPr id="122883" name="Rectangle 3"/>
          <p:cNvSpPr>
            <a:spLocks noGrp="1" noChangeArrowheads="1"/>
          </p:cNvSpPr>
          <p:nvPr>
            <p:ph type="body" idx="1"/>
          </p:nvPr>
        </p:nvSpPr>
        <p:spPr/>
        <p:txBody>
          <a:bodyPr/>
          <a:lstStyle/>
          <a:p>
            <a:pPr>
              <a:buFont typeface="Wingdings" pitchFamily="2" charset="2"/>
              <a:buNone/>
            </a:pPr>
            <a:r>
              <a:rPr lang="pl-PL" sz="2400" b="1"/>
              <a:t>   Dziecko w wieku 5 lat jest obowiązane odbyć roczne przygotowanie przedszkolne </a:t>
            </a:r>
            <a:br>
              <a:rPr lang="pl-PL" sz="2400" b="1"/>
            </a:br>
            <a:r>
              <a:rPr lang="pl-PL" sz="2400" b="1"/>
              <a:t>w przedszkolu, oddziale przedszkolnym zorganizowanym w szkole podstawowej lub w innej formie wychowania przedszkolnego. </a:t>
            </a:r>
            <a:endParaRPr lang="pl-PL" sz="2400"/>
          </a:p>
          <a:p>
            <a:pPr>
              <a:buFont typeface="Wingdings" pitchFamily="2" charset="2"/>
              <a:buNone/>
            </a:pPr>
            <a:r>
              <a:rPr lang="pl-PL" sz="2400"/>
              <a:t>[uwaga! Nowe brzmienie ust. 3 </a:t>
            </a:r>
            <a:r>
              <a:rPr lang="pl-PL" sz="2400" b="1"/>
              <a:t>weszło w życie </a:t>
            </a:r>
            <a:br>
              <a:rPr lang="pl-PL" sz="2400" b="1"/>
            </a:br>
            <a:r>
              <a:rPr lang="pl-PL" sz="2400" b="1"/>
              <a:t>z dniem 01.09.2011 - </a:t>
            </a:r>
            <a:r>
              <a:rPr lang="pl-PL" sz="2400"/>
              <a:t>patrz przepis końcowy zawarty w art. 26 pkt 3 ustawy o zmianie ustawy o systemie oświaty oraz o zmianie niektórych innych ustaw ]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daty 3"/>
          <p:cNvSpPr>
            <a:spLocks noGrp="1"/>
          </p:cNvSpPr>
          <p:nvPr>
            <p:ph type="dt" sz="half" idx="10"/>
          </p:nvPr>
        </p:nvSpPr>
        <p:spPr/>
        <p:txBody>
          <a:bodyPr/>
          <a:lstStyle/>
          <a:p>
            <a:fld id="{0A0483D4-D3CE-4569-BD39-DFA8006B7D57}" type="datetime1">
              <a:rPr lang="pl-PL"/>
              <a:pPr/>
              <a:t>2013-02-18</a:t>
            </a:fld>
            <a:endParaRPr lang="pl-PL"/>
          </a:p>
        </p:txBody>
      </p:sp>
      <p:sp>
        <p:nvSpPr>
          <p:cNvPr id="7" name="Symbol zastępczy numeru slajdu 5"/>
          <p:cNvSpPr>
            <a:spLocks noGrp="1"/>
          </p:cNvSpPr>
          <p:nvPr>
            <p:ph type="sldNum" sz="quarter" idx="12"/>
          </p:nvPr>
        </p:nvSpPr>
        <p:spPr/>
        <p:txBody>
          <a:bodyPr/>
          <a:lstStyle/>
          <a:p>
            <a:fld id="{33EF0B4D-8C84-4127-9FEE-19C4038840E7}" type="slidenum">
              <a:rPr lang="pl-PL"/>
              <a:pPr/>
              <a:t>30</a:t>
            </a:fld>
            <a:endParaRPr lang="pl-PL"/>
          </a:p>
        </p:txBody>
      </p:sp>
      <p:sp>
        <p:nvSpPr>
          <p:cNvPr id="12290" name="Rectangle 2"/>
          <p:cNvSpPr>
            <a:spLocks noGrp="1" noChangeArrowheads="1"/>
          </p:cNvSpPr>
          <p:nvPr>
            <p:ph type="title"/>
          </p:nvPr>
        </p:nvSpPr>
        <p:spPr>
          <a:xfrm>
            <a:off x="468313" y="277813"/>
            <a:ext cx="8218487" cy="919162"/>
          </a:xfrm>
        </p:spPr>
        <p:txBody>
          <a:bodyPr/>
          <a:lstStyle/>
          <a:p>
            <a:r>
              <a:rPr lang="pl-PL" sz="3200" i="1"/>
              <a:t>cd.</a:t>
            </a:r>
          </a:p>
        </p:txBody>
      </p:sp>
      <p:sp>
        <p:nvSpPr>
          <p:cNvPr id="12291" name="Rectangle 3"/>
          <p:cNvSpPr>
            <a:spLocks noGrp="1" noChangeArrowheads="1"/>
          </p:cNvSpPr>
          <p:nvPr>
            <p:ph type="body" idx="1"/>
          </p:nvPr>
        </p:nvSpPr>
        <p:spPr>
          <a:xfrm>
            <a:off x="468313" y="1628775"/>
            <a:ext cx="8229600" cy="4349750"/>
          </a:xfrm>
        </p:spPr>
        <p:txBody>
          <a:bodyPr/>
          <a:lstStyle/>
          <a:p>
            <a:pPr>
              <a:buFont typeface="Wingdings" pitchFamily="2" charset="2"/>
              <a:buNone/>
            </a:pPr>
            <a:r>
              <a:rPr lang="pl-PL" sz="2400"/>
              <a:t>  W 5 i na przełomie 6. i 7. roku życia dominuje jeszcze myślenie konkretno-obrazowe. Chcąc dokonać operacji myślowych, dziecko musi mieć kontakt z rzeczami, modelami i obrazami. Działania na konkretach stają się podstawą wyobrażeń.</a:t>
            </a:r>
            <a:r>
              <a:rPr lang="pl-PL"/>
              <a:t> </a:t>
            </a:r>
          </a:p>
          <a:p>
            <a:pPr>
              <a:buFont typeface="Wingdings" pitchFamily="2" charset="2"/>
              <a:buNone/>
            </a:pPr>
            <a:endParaRPr lang="pl-PL"/>
          </a:p>
        </p:txBody>
      </p:sp>
      <p:pic>
        <p:nvPicPr>
          <p:cNvPr id="12292" name="Picture 4" descr="MCj04247460000[1]"/>
          <p:cNvPicPr>
            <a:picLocks noChangeAspect="1" noChangeArrowheads="1"/>
          </p:cNvPicPr>
          <p:nvPr/>
        </p:nvPicPr>
        <p:blipFill>
          <a:blip r:embed="rId2" cstate="print"/>
          <a:srcRect/>
          <a:stretch>
            <a:fillRect/>
          </a:stretch>
        </p:blipFill>
        <p:spPr bwMode="auto">
          <a:xfrm>
            <a:off x="3419475" y="4005263"/>
            <a:ext cx="1800225" cy="1363662"/>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daty 3"/>
          <p:cNvSpPr>
            <a:spLocks noGrp="1"/>
          </p:cNvSpPr>
          <p:nvPr>
            <p:ph type="dt" sz="half" idx="10"/>
          </p:nvPr>
        </p:nvSpPr>
        <p:spPr/>
        <p:txBody>
          <a:bodyPr/>
          <a:lstStyle/>
          <a:p>
            <a:fld id="{228B4523-15BC-4490-A4D6-49D0779C96DF}" type="datetime1">
              <a:rPr lang="pl-PL"/>
              <a:pPr/>
              <a:t>2013-02-18</a:t>
            </a:fld>
            <a:endParaRPr lang="pl-PL"/>
          </a:p>
        </p:txBody>
      </p:sp>
      <p:sp>
        <p:nvSpPr>
          <p:cNvPr id="7" name="Symbol zastępczy numeru slajdu 5"/>
          <p:cNvSpPr>
            <a:spLocks noGrp="1"/>
          </p:cNvSpPr>
          <p:nvPr>
            <p:ph type="sldNum" sz="quarter" idx="12"/>
          </p:nvPr>
        </p:nvSpPr>
        <p:spPr/>
        <p:txBody>
          <a:bodyPr/>
          <a:lstStyle/>
          <a:p>
            <a:fld id="{4518DD6B-74C8-428C-9D87-07F76D172466}" type="slidenum">
              <a:rPr lang="pl-PL"/>
              <a:pPr/>
              <a:t>31</a:t>
            </a:fld>
            <a:endParaRPr lang="pl-PL"/>
          </a:p>
        </p:txBody>
      </p:sp>
      <p:sp>
        <p:nvSpPr>
          <p:cNvPr id="26626" name="Rectangle 2"/>
          <p:cNvSpPr>
            <a:spLocks noGrp="1" noChangeArrowheads="1"/>
          </p:cNvSpPr>
          <p:nvPr>
            <p:ph type="title"/>
          </p:nvPr>
        </p:nvSpPr>
        <p:spPr>
          <a:xfrm>
            <a:off x="395288" y="260350"/>
            <a:ext cx="8291512" cy="774700"/>
          </a:xfrm>
        </p:spPr>
        <p:txBody>
          <a:bodyPr/>
          <a:lstStyle/>
          <a:p>
            <a:r>
              <a:rPr lang="pl-PL" sz="3200" i="1"/>
              <a:t>cd.</a:t>
            </a:r>
          </a:p>
        </p:txBody>
      </p:sp>
      <p:sp>
        <p:nvSpPr>
          <p:cNvPr id="26627" name="Rectangle 3"/>
          <p:cNvSpPr>
            <a:spLocks noGrp="1" noChangeArrowheads="1"/>
          </p:cNvSpPr>
          <p:nvPr>
            <p:ph type="body" idx="1"/>
          </p:nvPr>
        </p:nvSpPr>
        <p:spPr/>
        <p:txBody>
          <a:bodyPr/>
          <a:lstStyle/>
          <a:p>
            <a:pPr>
              <a:buFont typeface="Wingdings" pitchFamily="2" charset="2"/>
              <a:buNone/>
            </a:pPr>
            <a:r>
              <a:rPr lang="pl-PL"/>
              <a:t>     </a:t>
            </a:r>
            <a:r>
              <a:rPr lang="pl-PL" sz="2400"/>
              <a:t>Dziecko niezrównoważone emocjonalnie </a:t>
            </a:r>
            <a:br>
              <a:rPr lang="pl-PL" sz="2400"/>
            </a:br>
            <a:r>
              <a:rPr lang="pl-PL" sz="2400"/>
              <a:t>z błahego powodu: </a:t>
            </a:r>
          </a:p>
          <a:p>
            <a:pPr>
              <a:buFont typeface="Wingdings" pitchFamily="2" charset="2"/>
              <a:buNone/>
            </a:pPr>
            <a:r>
              <a:rPr lang="pl-PL" sz="2400"/>
              <a:t>   - złości się</a:t>
            </a:r>
          </a:p>
          <a:p>
            <a:pPr>
              <a:buFont typeface="Wingdings" pitchFamily="2" charset="2"/>
              <a:buNone/>
            </a:pPr>
            <a:r>
              <a:rPr lang="pl-PL" sz="2400"/>
              <a:t>   - płacze</a:t>
            </a:r>
          </a:p>
          <a:p>
            <a:pPr>
              <a:buFont typeface="Wingdings" pitchFamily="2" charset="2"/>
              <a:buNone/>
            </a:pPr>
            <a:r>
              <a:rPr lang="pl-PL" sz="2400"/>
              <a:t>   - często jest agresywne</a:t>
            </a:r>
          </a:p>
          <a:p>
            <a:pPr>
              <a:buFont typeface="Wingdings" pitchFamily="2" charset="2"/>
              <a:buNone/>
            </a:pPr>
            <a:r>
              <a:rPr lang="pl-PL" sz="2400"/>
              <a:t>   - drażliwe</a:t>
            </a:r>
          </a:p>
          <a:p>
            <a:pPr>
              <a:buFont typeface="Wingdings" pitchFamily="2" charset="2"/>
              <a:buNone/>
            </a:pPr>
            <a:r>
              <a:rPr lang="pl-PL" sz="2400"/>
              <a:t>   - lękliwe  </a:t>
            </a:r>
          </a:p>
          <a:p>
            <a:pPr>
              <a:buFont typeface="Wingdings" pitchFamily="2" charset="2"/>
              <a:buNone/>
            </a:pPr>
            <a:r>
              <a:rPr lang="pl-PL" sz="2400"/>
              <a:t>   - napięte.</a:t>
            </a:r>
          </a:p>
          <a:p>
            <a:endParaRPr lang="pl-PL" sz="2400"/>
          </a:p>
        </p:txBody>
      </p:sp>
      <p:pic>
        <p:nvPicPr>
          <p:cNvPr id="26628" name="Picture 4" descr="j0286034"/>
          <p:cNvPicPr>
            <a:picLocks noChangeAspect="1" noChangeArrowheads="1"/>
          </p:cNvPicPr>
          <p:nvPr/>
        </p:nvPicPr>
        <p:blipFill>
          <a:blip r:embed="rId2" cstate="print"/>
          <a:srcRect/>
          <a:stretch>
            <a:fillRect/>
          </a:stretch>
        </p:blipFill>
        <p:spPr bwMode="auto">
          <a:xfrm>
            <a:off x="5364163" y="2133600"/>
            <a:ext cx="1800225" cy="173355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daty 3"/>
          <p:cNvSpPr>
            <a:spLocks noGrp="1"/>
          </p:cNvSpPr>
          <p:nvPr>
            <p:ph type="dt" sz="half" idx="10"/>
          </p:nvPr>
        </p:nvSpPr>
        <p:spPr/>
        <p:txBody>
          <a:bodyPr/>
          <a:lstStyle/>
          <a:p>
            <a:fld id="{2C4BC704-1EAA-422F-86B8-91FDA6A60F35}" type="datetime1">
              <a:rPr lang="pl-PL"/>
              <a:pPr/>
              <a:t>2013-02-18</a:t>
            </a:fld>
            <a:endParaRPr lang="pl-PL"/>
          </a:p>
        </p:txBody>
      </p:sp>
      <p:sp>
        <p:nvSpPr>
          <p:cNvPr id="7" name="Symbol zastępczy numeru slajdu 5"/>
          <p:cNvSpPr>
            <a:spLocks noGrp="1"/>
          </p:cNvSpPr>
          <p:nvPr>
            <p:ph type="sldNum" sz="quarter" idx="12"/>
          </p:nvPr>
        </p:nvSpPr>
        <p:spPr/>
        <p:txBody>
          <a:bodyPr/>
          <a:lstStyle/>
          <a:p>
            <a:fld id="{63F4B64E-0F02-4D49-934A-6EFD3A2FC234}" type="slidenum">
              <a:rPr lang="pl-PL"/>
              <a:pPr/>
              <a:t>32</a:t>
            </a:fld>
            <a:endParaRPr lang="pl-PL"/>
          </a:p>
        </p:txBody>
      </p:sp>
      <p:sp>
        <p:nvSpPr>
          <p:cNvPr id="27650" name="Rectangle 2"/>
          <p:cNvSpPr>
            <a:spLocks noGrp="1" noChangeArrowheads="1"/>
          </p:cNvSpPr>
          <p:nvPr>
            <p:ph type="title"/>
          </p:nvPr>
        </p:nvSpPr>
        <p:spPr>
          <a:xfrm>
            <a:off x="468313" y="277813"/>
            <a:ext cx="8218487" cy="774700"/>
          </a:xfrm>
        </p:spPr>
        <p:txBody>
          <a:bodyPr/>
          <a:lstStyle/>
          <a:p>
            <a:r>
              <a:rPr lang="pl-PL" sz="3200" i="1"/>
              <a:t>cd.</a:t>
            </a:r>
          </a:p>
        </p:txBody>
      </p:sp>
      <p:sp>
        <p:nvSpPr>
          <p:cNvPr id="27651" name="Rectangle 3"/>
          <p:cNvSpPr>
            <a:spLocks noGrp="1" noChangeArrowheads="1"/>
          </p:cNvSpPr>
          <p:nvPr>
            <p:ph type="body" idx="1"/>
          </p:nvPr>
        </p:nvSpPr>
        <p:spPr>
          <a:xfrm>
            <a:off x="395288" y="1989138"/>
            <a:ext cx="7921625" cy="3960812"/>
          </a:xfrm>
        </p:spPr>
        <p:txBody>
          <a:bodyPr/>
          <a:lstStyle/>
          <a:p>
            <a:pPr>
              <a:buFont typeface="Wingdings" pitchFamily="2" charset="2"/>
              <a:buNone/>
            </a:pPr>
            <a:r>
              <a:rPr lang="pl-PL"/>
              <a:t> </a:t>
            </a:r>
            <a:br>
              <a:rPr lang="pl-PL"/>
            </a:br>
            <a:r>
              <a:rPr lang="pl-PL" sz="2400" i="1"/>
              <a:t>Osiągnięcie dojrzałości emocjonalnej pozwala mu:</a:t>
            </a:r>
          </a:p>
          <a:p>
            <a:pPr>
              <a:buFont typeface="Wingdings" pitchFamily="2" charset="2"/>
              <a:buNone/>
            </a:pPr>
            <a:r>
              <a:rPr lang="pl-PL" sz="2400"/>
              <a:t>   - przeżywać pozytywne emocje solidarności,    </a:t>
            </a:r>
            <a:br>
              <a:rPr lang="pl-PL" sz="2400"/>
            </a:br>
            <a:r>
              <a:rPr lang="pl-PL" sz="2400"/>
              <a:t>  życzliwości i przyjaźni oraz </a:t>
            </a:r>
          </a:p>
          <a:p>
            <a:pPr>
              <a:buFont typeface="Wingdings" pitchFamily="2" charset="2"/>
              <a:buNone/>
            </a:pPr>
            <a:r>
              <a:rPr lang="pl-PL" sz="2400"/>
              <a:t>   - reagować w sposób adekwatny do sytuacji. </a:t>
            </a:r>
          </a:p>
        </p:txBody>
      </p:sp>
      <p:pic>
        <p:nvPicPr>
          <p:cNvPr id="27652" name="Picture 4" descr="j0216724"/>
          <p:cNvPicPr>
            <a:picLocks noChangeAspect="1" noChangeArrowheads="1"/>
          </p:cNvPicPr>
          <p:nvPr/>
        </p:nvPicPr>
        <p:blipFill>
          <a:blip r:embed="rId2" cstate="print"/>
          <a:srcRect/>
          <a:stretch>
            <a:fillRect/>
          </a:stretch>
        </p:blipFill>
        <p:spPr bwMode="auto">
          <a:xfrm>
            <a:off x="6948488" y="549275"/>
            <a:ext cx="1450975" cy="15113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daty 3"/>
          <p:cNvSpPr>
            <a:spLocks noGrp="1"/>
          </p:cNvSpPr>
          <p:nvPr>
            <p:ph type="dt" sz="half" idx="10"/>
          </p:nvPr>
        </p:nvSpPr>
        <p:spPr/>
        <p:txBody>
          <a:bodyPr/>
          <a:lstStyle/>
          <a:p>
            <a:fld id="{8039EFA2-7314-4C91-BA2F-B1F0273F11A6}" type="datetime1">
              <a:rPr lang="pl-PL"/>
              <a:pPr/>
              <a:t>2013-02-18</a:t>
            </a:fld>
            <a:endParaRPr lang="pl-PL"/>
          </a:p>
        </p:txBody>
      </p:sp>
      <p:sp>
        <p:nvSpPr>
          <p:cNvPr id="5" name="Symbol zastępczy numeru slajdu 5"/>
          <p:cNvSpPr>
            <a:spLocks noGrp="1"/>
          </p:cNvSpPr>
          <p:nvPr>
            <p:ph type="sldNum" sz="quarter" idx="12"/>
          </p:nvPr>
        </p:nvSpPr>
        <p:spPr/>
        <p:txBody>
          <a:bodyPr/>
          <a:lstStyle/>
          <a:p>
            <a:fld id="{1BF40F56-7AD0-4FDF-93C1-7CE1E8A31654}" type="slidenum">
              <a:rPr lang="pl-PL"/>
              <a:pPr/>
              <a:t>33</a:t>
            </a:fld>
            <a:endParaRPr lang="pl-PL"/>
          </a:p>
        </p:txBody>
      </p:sp>
      <p:sp>
        <p:nvSpPr>
          <p:cNvPr id="17411" name="Rectangle 3"/>
          <p:cNvSpPr>
            <a:spLocks noGrp="1" noChangeArrowheads="1"/>
          </p:cNvSpPr>
          <p:nvPr>
            <p:ph type="body" idx="1"/>
          </p:nvPr>
        </p:nvSpPr>
        <p:spPr/>
        <p:txBody>
          <a:bodyPr/>
          <a:lstStyle/>
          <a:p>
            <a:pPr algn="ctr">
              <a:buFont typeface="Wingdings" pitchFamily="2" charset="2"/>
              <a:buNone/>
            </a:pPr>
            <a:r>
              <a:rPr lang="pl-PL" b="1" i="1"/>
              <a:t>   Do czynników warunkujących rozwój należą także skłonności dziedziczne oraz odpowiednie środowisko. Szczególnie ważne dla prawidłowego rozwoju dziecka jest środowisko, </a:t>
            </a:r>
            <a:br>
              <a:rPr lang="pl-PL" b="1" i="1"/>
            </a:br>
            <a:r>
              <a:rPr lang="pl-PL" b="1" i="1"/>
              <a:t>w którym ono wzrasta, czynniki zewnętrzne, a także podejmowana aktywność.</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5"/>
          <p:cNvSpPr>
            <a:spLocks noGrp="1"/>
          </p:cNvSpPr>
          <p:nvPr>
            <p:ph type="dt" sz="half" idx="10"/>
          </p:nvPr>
        </p:nvSpPr>
        <p:spPr/>
        <p:txBody>
          <a:bodyPr/>
          <a:lstStyle/>
          <a:p>
            <a:fld id="{E452F7EF-2EFE-4F41-AB40-ABC7A01F722D}" type="datetime1">
              <a:rPr lang="pl-PL"/>
              <a:pPr/>
              <a:t>2013-02-18</a:t>
            </a:fld>
            <a:endParaRPr lang="pl-PL"/>
          </a:p>
        </p:txBody>
      </p:sp>
      <p:sp>
        <p:nvSpPr>
          <p:cNvPr id="6" name="Symbol zastępczy numeru slajdu 7"/>
          <p:cNvSpPr>
            <a:spLocks noGrp="1"/>
          </p:cNvSpPr>
          <p:nvPr>
            <p:ph type="sldNum" sz="quarter" idx="12"/>
          </p:nvPr>
        </p:nvSpPr>
        <p:spPr/>
        <p:txBody>
          <a:bodyPr/>
          <a:lstStyle/>
          <a:p>
            <a:fld id="{068DB056-6F5F-445B-8579-77FFDA7A7786}" type="slidenum">
              <a:rPr lang="pl-PL"/>
              <a:pPr/>
              <a:t>34</a:t>
            </a:fld>
            <a:endParaRPr lang="pl-PL"/>
          </a:p>
        </p:txBody>
      </p:sp>
      <p:sp>
        <p:nvSpPr>
          <p:cNvPr id="103426" name="Rectangle 2"/>
          <p:cNvSpPr>
            <a:spLocks noGrp="1" noChangeArrowheads="1"/>
          </p:cNvSpPr>
          <p:nvPr>
            <p:ph type="body" sz="half" idx="1"/>
          </p:nvPr>
        </p:nvSpPr>
        <p:spPr>
          <a:xfrm>
            <a:off x="539750" y="2492375"/>
            <a:ext cx="4679950" cy="3457575"/>
          </a:xfrm>
        </p:spPr>
        <p:txBody>
          <a:bodyPr/>
          <a:lstStyle/>
          <a:p>
            <a:pPr algn="ctr">
              <a:buFont typeface="Wingdings" pitchFamily="2" charset="2"/>
              <a:buNone/>
            </a:pPr>
            <a:r>
              <a:rPr lang="pl-PL" sz="3200" b="1" i="1">
                <a:latin typeface="Candara" pitchFamily="34" charset="0"/>
              </a:rPr>
              <a:t>„Gdyby wszystkie ptaki ćwierkały tak samo, jakże nudno byłoby </a:t>
            </a:r>
            <a:br>
              <a:rPr lang="pl-PL" sz="3200" b="1" i="1">
                <a:latin typeface="Candara" pitchFamily="34" charset="0"/>
              </a:rPr>
            </a:br>
            <a:r>
              <a:rPr lang="pl-PL" sz="3200" b="1" i="1">
                <a:latin typeface="Candara" pitchFamily="34" charset="0"/>
              </a:rPr>
              <a:t>w lesie.”</a:t>
            </a:r>
            <a:r>
              <a:rPr lang="pl-PL" sz="3200" i="1"/>
              <a:t> </a:t>
            </a:r>
          </a:p>
        </p:txBody>
      </p:sp>
      <p:pic>
        <p:nvPicPr>
          <p:cNvPr id="103427" name="Picture 3" descr="MCj04374810000[1]"/>
          <p:cNvPicPr>
            <a:picLocks noChangeAspect="1" noChangeArrowheads="1"/>
          </p:cNvPicPr>
          <p:nvPr>
            <p:ph sz="quarter" idx="2"/>
          </p:nvPr>
        </p:nvPicPr>
        <p:blipFill>
          <a:blip r:embed="rId2" cstate="print"/>
          <a:srcRect/>
          <a:stretch>
            <a:fillRect/>
          </a:stretch>
        </p:blipFill>
        <p:spPr>
          <a:xfrm>
            <a:off x="5364163" y="404813"/>
            <a:ext cx="2447925" cy="2232025"/>
          </a:xfrm>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daty 3"/>
          <p:cNvSpPr>
            <a:spLocks noGrp="1"/>
          </p:cNvSpPr>
          <p:nvPr>
            <p:ph type="dt" sz="half" idx="10"/>
          </p:nvPr>
        </p:nvSpPr>
        <p:spPr/>
        <p:txBody>
          <a:bodyPr/>
          <a:lstStyle/>
          <a:p>
            <a:fld id="{FF7C8471-25F0-4EED-A04A-5F45199893DA}" type="datetime1">
              <a:rPr lang="pl-PL"/>
              <a:pPr/>
              <a:t>2013-02-18</a:t>
            </a:fld>
            <a:endParaRPr lang="pl-PL"/>
          </a:p>
        </p:txBody>
      </p:sp>
      <p:sp>
        <p:nvSpPr>
          <p:cNvPr id="8" name="Symbol zastępczy numeru slajdu 5"/>
          <p:cNvSpPr>
            <a:spLocks noGrp="1"/>
          </p:cNvSpPr>
          <p:nvPr>
            <p:ph type="sldNum" sz="quarter" idx="12"/>
          </p:nvPr>
        </p:nvSpPr>
        <p:spPr/>
        <p:txBody>
          <a:bodyPr/>
          <a:lstStyle/>
          <a:p>
            <a:fld id="{D02CFB06-E2B2-4527-9EBD-754F9B14EB0D}" type="slidenum">
              <a:rPr lang="pl-PL"/>
              <a:pPr/>
              <a:t>35</a:t>
            </a:fld>
            <a:endParaRPr lang="pl-PL"/>
          </a:p>
        </p:txBody>
      </p:sp>
      <p:sp>
        <p:nvSpPr>
          <p:cNvPr id="45058" name="Rectangle 2"/>
          <p:cNvSpPr>
            <a:spLocks noGrp="1" noChangeArrowheads="1"/>
          </p:cNvSpPr>
          <p:nvPr>
            <p:ph type="title"/>
          </p:nvPr>
        </p:nvSpPr>
        <p:spPr>
          <a:xfrm>
            <a:off x="395288" y="277813"/>
            <a:ext cx="8291512" cy="847725"/>
          </a:xfrm>
        </p:spPr>
        <p:txBody>
          <a:bodyPr/>
          <a:lstStyle/>
          <a:p>
            <a:pPr algn="ctr"/>
            <a:r>
              <a:rPr lang="pl-PL" sz="3600" b="1"/>
              <a:t>Sześciolatek</a:t>
            </a:r>
          </a:p>
        </p:txBody>
      </p:sp>
      <p:sp>
        <p:nvSpPr>
          <p:cNvPr id="45059" name="Rectangle 3"/>
          <p:cNvSpPr>
            <a:spLocks noGrp="1" noChangeArrowheads="1"/>
          </p:cNvSpPr>
          <p:nvPr>
            <p:ph type="body" idx="1"/>
          </p:nvPr>
        </p:nvSpPr>
        <p:spPr/>
        <p:txBody>
          <a:bodyPr/>
          <a:lstStyle/>
          <a:p>
            <a:r>
              <a:rPr lang="pl-PL" sz="2400"/>
              <a:t>Skok rozwojowy</a:t>
            </a:r>
            <a:r>
              <a:rPr lang="pl-PL"/>
              <a:t> </a:t>
            </a:r>
            <a:r>
              <a:rPr lang="pl-PL" sz="2400"/>
              <a:t>polega na dokonywaniu się </a:t>
            </a:r>
            <a:br>
              <a:rPr lang="pl-PL" sz="2400"/>
            </a:br>
            <a:r>
              <a:rPr lang="pl-PL" sz="2400"/>
              <a:t>w organizmie szybkich zmian w stosunkowo krótkim czasie </a:t>
            </a:r>
            <a:r>
              <a:rPr lang="pl-PL" sz="2000" b="1"/>
              <a:t>(jeden przypada na okres około </a:t>
            </a:r>
            <a:br>
              <a:rPr lang="pl-PL" sz="2000" b="1"/>
            </a:br>
            <a:r>
              <a:rPr lang="pl-PL" sz="2000" b="1"/>
              <a:t>6 roku życia, drugi na okres dorastania).</a:t>
            </a:r>
          </a:p>
          <a:p>
            <a:pPr>
              <a:buFont typeface="Wingdings" pitchFamily="2" charset="2"/>
              <a:buNone/>
            </a:pPr>
            <a:endParaRPr lang="pl-PL" sz="2000" b="1"/>
          </a:p>
          <a:p>
            <a:pPr>
              <a:buFont typeface="Wingdings" pitchFamily="2" charset="2"/>
              <a:buNone/>
            </a:pPr>
            <a:endParaRPr lang="pl-PL" sz="2000" b="1"/>
          </a:p>
          <a:p>
            <a:pPr>
              <a:buFont typeface="Wingdings" pitchFamily="2" charset="2"/>
              <a:buNone/>
            </a:pPr>
            <a:endParaRPr lang="pl-PL" sz="2000" b="1"/>
          </a:p>
          <a:p>
            <a:pPr>
              <a:buFont typeface="Wingdings" pitchFamily="2" charset="2"/>
              <a:buNone/>
            </a:pPr>
            <a:endParaRPr lang="pl-PL" sz="2000" b="1"/>
          </a:p>
          <a:p>
            <a:pPr>
              <a:buFont typeface="Wingdings" pitchFamily="2" charset="2"/>
              <a:buNone/>
            </a:pPr>
            <a:endParaRPr lang="pl-PL" sz="2000" b="1"/>
          </a:p>
          <a:p>
            <a:pPr>
              <a:buFont typeface="Wingdings" pitchFamily="2" charset="2"/>
              <a:buNone/>
            </a:pPr>
            <a:r>
              <a:rPr lang="pl-PL" sz="2000" b="1"/>
              <a:t>Dziecko 7- letnie jest dzieckiem „po zmianach”, dziecko 6- letnie zaś- tuż przed lub w trakcie zmian.</a:t>
            </a:r>
          </a:p>
          <a:p>
            <a:endParaRPr lang="pl-PL" sz="2400"/>
          </a:p>
        </p:txBody>
      </p:sp>
      <p:pic>
        <p:nvPicPr>
          <p:cNvPr id="45062" name="Picture 6" descr="MCj02324310000[1]"/>
          <p:cNvPicPr>
            <a:picLocks noChangeAspect="1" noChangeArrowheads="1"/>
          </p:cNvPicPr>
          <p:nvPr/>
        </p:nvPicPr>
        <p:blipFill>
          <a:blip r:embed="rId2" cstate="print"/>
          <a:srcRect/>
          <a:stretch>
            <a:fillRect/>
          </a:stretch>
        </p:blipFill>
        <p:spPr bwMode="auto">
          <a:xfrm>
            <a:off x="3276600" y="3284538"/>
            <a:ext cx="1966913" cy="1511300"/>
          </a:xfrm>
          <a:prstGeom prst="rect">
            <a:avLst/>
          </a:prstGeom>
          <a:noFill/>
        </p:spPr>
      </p:pic>
      <p:sp>
        <p:nvSpPr>
          <p:cNvPr id="45063" name="Rectangle 7"/>
          <p:cNvSpPr>
            <a:spLocks noChangeArrowheads="1"/>
          </p:cNvSpPr>
          <p:nvPr/>
        </p:nvSpPr>
        <p:spPr bwMode="auto">
          <a:xfrm>
            <a:off x="2286000" y="2925763"/>
            <a:ext cx="4572000" cy="244475"/>
          </a:xfrm>
          <a:prstGeom prst="rect">
            <a:avLst/>
          </a:prstGeom>
          <a:noFill/>
          <a:ln w="9525" algn="ctr">
            <a:noFill/>
            <a:miter lim="800000"/>
            <a:headEnd/>
            <a:tailEnd/>
          </a:ln>
          <a:effectLst/>
        </p:spPr>
        <p:txBody>
          <a:bodyPr>
            <a:spAutoFit/>
          </a:bodyPr>
          <a:lstStyle/>
          <a:p>
            <a:endParaRPr lang="pl-PL"/>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daty 3"/>
          <p:cNvSpPr>
            <a:spLocks noGrp="1"/>
          </p:cNvSpPr>
          <p:nvPr>
            <p:ph type="dt" sz="half" idx="10"/>
          </p:nvPr>
        </p:nvSpPr>
        <p:spPr/>
        <p:txBody>
          <a:bodyPr/>
          <a:lstStyle/>
          <a:p>
            <a:fld id="{7C19DD00-4ACB-4793-997B-9C6C8CED9B10}" type="datetime1">
              <a:rPr lang="pl-PL"/>
              <a:pPr/>
              <a:t>2013-02-18</a:t>
            </a:fld>
            <a:endParaRPr lang="pl-PL"/>
          </a:p>
        </p:txBody>
      </p:sp>
      <p:sp>
        <p:nvSpPr>
          <p:cNvPr id="11" name="Symbol zastępczy numeru slajdu 5"/>
          <p:cNvSpPr>
            <a:spLocks noGrp="1"/>
          </p:cNvSpPr>
          <p:nvPr>
            <p:ph type="sldNum" sz="quarter" idx="12"/>
          </p:nvPr>
        </p:nvSpPr>
        <p:spPr/>
        <p:txBody>
          <a:bodyPr/>
          <a:lstStyle/>
          <a:p>
            <a:fld id="{A18F381D-E7A1-41DD-90AC-D40C7478D3DC}" type="slidenum">
              <a:rPr lang="pl-PL"/>
              <a:pPr/>
              <a:t>36</a:t>
            </a:fld>
            <a:endParaRPr lang="pl-PL"/>
          </a:p>
        </p:txBody>
      </p:sp>
      <p:sp>
        <p:nvSpPr>
          <p:cNvPr id="63490" name="Rectangle 2"/>
          <p:cNvSpPr>
            <a:spLocks noChangeArrowheads="1"/>
          </p:cNvSpPr>
          <p:nvPr/>
        </p:nvSpPr>
        <p:spPr bwMode="auto">
          <a:xfrm>
            <a:off x="0" y="0"/>
            <a:ext cx="9144000" cy="188913"/>
          </a:xfrm>
          <a:prstGeom prst="rect">
            <a:avLst/>
          </a:prstGeom>
          <a:solidFill>
            <a:srgbClr val="FFFFFF"/>
          </a:solidFill>
          <a:ln w="9525">
            <a:noFill/>
            <a:miter lim="800000"/>
            <a:headEnd/>
            <a:tailEnd/>
          </a:ln>
          <a:effectLst/>
        </p:spPr>
        <p:txBody>
          <a:bodyPr wrap="none" anchor="ctr"/>
          <a:lstStyle/>
          <a:p>
            <a:endParaRPr lang="pl-PL"/>
          </a:p>
        </p:txBody>
      </p:sp>
      <p:sp>
        <p:nvSpPr>
          <p:cNvPr id="63491" name="Rectangle 3"/>
          <p:cNvSpPr>
            <a:spLocks noGrp="1" noChangeArrowheads="1"/>
          </p:cNvSpPr>
          <p:nvPr>
            <p:ph type="body" idx="1"/>
          </p:nvPr>
        </p:nvSpPr>
        <p:spPr>
          <a:xfrm>
            <a:off x="539750" y="908050"/>
            <a:ext cx="8208963" cy="5618163"/>
          </a:xfrm>
        </p:spPr>
        <p:txBody>
          <a:bodyPr/>
          <a:lstStyle/>
          <a:p>
            <a:pPr>
              <a:lnSpc>
                <a:spcPct val="80000"/>
              </a:lnSpc>
              <a:buFont typeface="Wingdings" pitchFamily="2" charset="2"/>
              <a:buNone/>
            </a:pPr>
            <a:r>
              <a:rPr lang="pl-PL" sz="1600"/>
              <a:t>	 </a:t>
            </a:r>
            <a:r>
              <a:rPr lang="pl-PL" sz="2000" b="1" u="sng"/>
              <a:t>SKOK ROZWOJOWY – ISTOTA I CHARAKTER ZMIAN</a:t>
            </a:r>
          </a:p>
          <a:p>
            <a:pPr>
              <a:lnSpc>
                <a:spcPct val="80000"/>
              </a:lnSpc>
              <a:buFont typeface="Wingdings" pitchFamily="2" charset="2"/>
              <a:buNone/>
            </a:pPr>
            <a:endParaRPr lang="pl-PL" sz="2000" b="1"/>
          </a:p>
          <a:p>
            <a:pPr>
              <a:lnSpc>
                <a:spcPct val="80000"/>
              </a:lnSpc>
              <a:buFont typeface="Wingdings" pitchFamily="2" charset="2"/>
              <a:buNone/>
            </a:pPr>
            <a:r>
              <a:rPr lang="pl-PL" sz="1200" b="1"/>
              <a:t>	</a:t>
            </a:r>
            <a:r>
              <a:rPr lang="pl-PL" sz="1600"/>
              <a:t>W wieku około 5;6 – 6;6 lat (różnice rozwojowe) uaktywnia się układ hormonalny i za jego pośrednictwem dokonują się zmiany w:</a:t>
            </a:r>
          </a:p>
          <a:p>
            <a:pPr>
              <a:lnSpc>
                <a:spcPct val="80000"/>
              </a:lnSpc>
              <a:buFont typeface="Wingdings" pitchFamily="2" charset="2"/>
              <a:buNone/>
            </a:pPr>
            <a:r>
              <a:rPr lang="pl-PL" sz="1600"/>
              <a:t>	                *  układzie kostnym</a:t>
            </a:r>
          </a:p>
          <a:p>
            <a:pPr>
              <a:lnSpc>
                <a:spcPct val="80000"/>
              </a:lnSpc>
              <a:buFont typeface="Wingdings" pitchFamily="2" charset="2"/>
              <a:buNone/>
            </a:pPr>
            <a:r>
              <a:rPr lang="pl-PL" sz="1600"/>
              <a:t>	                *  układzie mięśniowym</a:t>
            </a:r>
          </a:p>
          <a:p>
            <a:pPr>
              <a:lnSpc>
                <a:spcPct val="80000"/>
              </a:lnSpc>
              <a:buFont typeface="Wingdings" pitchFamily="2" charset="2"/>
              <a:buNone/>
            </a:pPr>
            <a:r>
              <a:rPr lang="pl-PL" sz="1600"/>
              <a:t>	                *  układzie nerwowym</a:t>
            </a:r>
          </a:p>
          <a:p>
            <a:pPr>
              <a:lnSpc>
                <a:spcPct val="80000"/>
              </a:lnSpc>
              <a:buFont typeface="Wingdings" pitchFamily="2" charset="2"/>
              <a:buNone/>
            </a:pPr>
            <a:r>
              <a:rPr lang="pl-PL" sz="1600"/>
              <a:t>	 Część zmian zależna jest od płci dziecka.</a:t>
            </a:r>
          </a:p>
          <a:p>
            <a:pPr>
              <a:lnSpc>
                <a:spcPct val="80000"/>
              </a:lnSpc>
            </a:pPr>
            <a:endParaRPr lang="pl-PL" sz="1600"/>
          </a:p>
          <a:p>
            <a:pPr>
              <a:lnSpc>
                <a:spcPct val="80000"/>
              </a:lnSpc>
              <a:buFont typeface="Wingdings" pitchFamily="2" charset="2"/>
              <a:buNone/>
            </a:pPr>
            <a:r>
              <a:rPr lang="pl-PL" sz="1600"/>
              <a:t>	          DZIECI DO OKOŁO 6 LAT:</a:t>
            </a:r>
          </a:p>
          <a:p>
            <a:pPr>
              <a:lnSpc>
                <a:spcPct val="80000"/>
              </a:lnSpc>
              <a:buFont typeface="Wingdings" pitchFamily="2" charset="2"/>
              <a:buNone/>
            </a:pPr>
            <a:r>
              <a:rPr lang="pl-PL" sz="1600"/>
              <a:t>	                *  uczą się okazjonalnie – </a:t>
            </a:r>
            <a:r>
              <a:rPr lang="pl-PL" sz="1600" u="sng"/>
              <a:t>głównie w zabawie i przez zabawę</a:t>
            </a:r>
            <a:endParaRPr lang="pl-PL" sz="1600"/>
          </a:p>
          <a:p>
            <a:pPr>
              <a:lnSpc>
                <a:spcPct val="80000"/>
              </a:lnSpc>
              <a:buFont typeface="Wingdings" pitchFamily="2" charset="2"/>
              <a:buNone/>
            </a:pPr>
            <a:r>
              <a:rPr lang="pl-PL" sz="1600"/>
              <a:t>	                *  mają </a:t>
            </a:r>
            <a:r>
              <a:rPr lang="pl-PL" sz="1600" u="sng"/>
              <a:t>mimowolną</a:t>
            </a:r>
            <a:r>
              <a:rPr lang="pl-PL" sz="1600"/>
              <a:t> uwagę i pamięć</a:t>
            </a:r>
          </a:p>
          <a:p>
            <a:pPr>
              <a:lnSpc>
                <a:spcPct val="80000"/>
              </a:lnSpc>
              <a:buFont typeface="Wingdings" pitchFamily="2" charset="2"/>
              <a:buNone/>
            </a:pPr>
            <a:r>
              <a:rPr lang="pl-PL" sz="1600"/>
              <a:t>	                *   kierują się emocjami, a nie normami i obowiązkiem</a:t>
            </a:r>
          </a:p>
          <a:p>
            <a:pPr>
              <a:lnSpc>
                <a:spcPct val="80000"/>
              </a:lnSpc>
            </a:pPr>
            <a:endParaRPr lang="pl-PL" sz="1600"/>
          </a:p>
          <a:p>
            <a:pPr>
              <a:lnSpc>
                <a:spcPct val="80000"/>
              </a:lnSpc>
              <a:buFont typeface="Wingdings" pitchFamily="2" charset="2"/>
              <a:buNone/>
            </a:pPr>
            <a:r>
              <a:rPr lang="pl-PL" sz="1600"/>
              <a:t>	          U DZIECI  PO ZMIANACH ROZWOJOWYCH:</a:t>
            </a:r>
          </a:p>
          <a:p>
            <a:pPr>
              <a:lnSpc>
                <a:spcPct val="80000"/>
              </a:lnSpc>
              <a:buFont typeface="Wingdings" pitchFamily="2" charset="2"/>
              <a:buNone/>
            </a:pPr>
            <a:r>
              <a:rPr lang="pl-PL" sz="1600"/>
              <a:t>	                *  występują początki </a:t>
            </a:r>
            <a:r>
              <a:rPr lang="pl-PL" sz="1600" u="sng"/>
              <a:t>uczenia się zamierzonego</a:t>
            </a:r>
            <a:endParaRPr lang="pl-PL" sz="1600"/>
          </a:p>
          <a:p>
            <a:pPr>
              <a:lnSpc>
                <a:spcPct val="80000"/>
              </a:lnSpc>
              <a:buFont typeface="Wingdings" pitchFamily="2" charset="2"/>
              <a:buNone/>
            </a:pPr>
            <a:r>
              <a:rPr lang="pl-PL" sz="1600"/>
              <a:t>	                *  występują początki uwagi i pamięci </a:t>
            </a:r>
            <a:r>
              <a:rPr lang="pl-PL" sz="1600" u="sng"/>
              <a:t>dowolnej</a:t>
            </a:r>
            <a:endParaRPr lang="pl-PL" sz="1600"/>
          </a:p>
          <a:p>
            <a:pPr>
              <a:lnSpc>
                <a:spcPct val="80000"/>
              </a:lnSpc>
              <a:buFont typeface="Wingdings" pitchFamily="2" charset="2"/>
              <a:buNone/>
            </a:pPr>
            <a:r>
              <a:rPr lang="pl-PL" sz="1600"/>
              <a:t>	                *  początki kontroli emocji i początki poczucia obowiązkowości</a:t>
            </a:r>
          </a:p>
        </p:txBody>
      </p:sp>
      <p:pic>
        <p:nvPicPr>
          <p:cNvPr id="63492" name="Picture 4"/>
          <p:cNvPicPr>
            <a:picLocks noChangeAspect="1" noChangeArrowheads="1"/>
          </p:cNvPicPr>
          <p:nvPr/>
        </p:nvPicPr>
        <p:blipFill>
          <a:blip r:embed="rId2" cstate="print"/>
          <a:srcRect/>
          <a:stretch>
            <a:fillRect/>
          </a:stretch>
        </p:blipFill>
        <p:spPr bwMode="auto">
          <a:xfrm>
            <a:off x="7019925" y="2060575"/>
            <a:ext cx="1365250" cy="1196975"/>
          </a:xfrm>
          <a:prstGeom prst="rect">
            <a:avLst/>
          </a:prstGeom>
          <a:noFill/>
          <a:ln w="9525">
            <a:noFill/>
            <a:miter lim="800000"/>
            <a:headEnd/>
            <a:tailEnd/>
          </a:ln>
        </p:spPr>
      </p:pic>
      <p:sp>
        <p:nvSpPr>
          <p:cNvPr id="63493" name="Rectangle 5"/>
          <p:cNvSpPr>
            <a:spLocks noChangeArrowheads="1"/>
          </p:cNvSpPr>
          <p:nvPr/>
        </p:nvSpPr>
        <p:spPr bwMode="auto">
          <a:xfrm>
            <a:off x="0" y="6669088"/>
            <a:ext cx="9144000" cy="188912"/>
          </a:xfrm>
          <a:prstGeom prst="rect">
            <a:avLst/>
          </a:prstGeom>
          <a:solidFill>
            <a:srgbClr val="FFFFFF"/>
          </a:solidFill>
          <a:ln w="9525">
            <a:noFill/>
            <a:miter lim="800000"/>
            <a:headEnd/>
            <a:tailEnd/>
          </a:ln>
          <a:effectLst/>
        </p:spPr>
        <p:txBody>
          <a:bodyPr wrap="none" anchor="ctr"/>
          <a:lstStyle/>
          <a:p>
            <a:endParaRPr lang="pl-PL"/>
          </a:p>
        </p:txBody>
      </p:sp>
      <p:sp>
        <p:nvSpPr>
          <p:cNvPr id="63494" name="Rectangle 6"/>
          <p:cNvSpPr>
            <a:spLocks noChangeArrowheads="1"/>
          </p:cNvSpPr>
          <p:nvPr/>
        </p:nvSpPr>
        <p:spPr bwMode="auto">
          <a:xfrm>
            <a:off x="0" y="188913"/>
            <a:ext cx="179388" cy="6480175"/>
          </a:xfrm>
          <a:prstGeom prst="rect">
            <a:avLst/>
          </a:prstGeom>
          <a:solidFill>
            <a:srgbClr val="FFFFFF"/>
          </a:solidFill>
          <a:ln w="9525">
            <a:noFill/>
            <a:miter lim="800000"/>
            <a:headEnd/>
            <a:tailEnd/>
          </a:ln>
          <a:effectLst/>
        </p:spPr>
        <p:txBody>
          <a:bodyPr wrap="none" anchor="ctr"/>
          <a:lstStyle/>
          <a:p>
            <a:endParaRPr lang="pl-PL"/>
          </a:p>
        </p:txBody>
      </p:sp>
      <p:sp>
        <p:nvSpPr>
          <p:cNvPr id="63495" name="Rectangle 7"/>
          <p:cNvSpPr>
            <a:spLocks noChangeArrowheads="1"/>
          </p:cNvSpPr>
          <p:nvPr/>
        </p:nvSpPr>
        <p:spPr bwMode="auto">
          <a:xfrm>
            <a:off x="8964613" y="188913"/>
            <a:ext cx="179387" cy="6480175"/>
          </a:xfrm>
          <a:prstGeom prst="rect">
            <a:avLst/>
          </a:prstGeom>
          <a:solidFill>
            <a:srgbClr val="FFFFFF"/>
          </a:solidFill>
          <a:ln w="9525">
            <a:noFill/>
            <a:miter lim="800000"/>
            <a:headEnd/>
            <a:tailEnd/>
          </a:ln>
          <a:effectLst/>
        </p:spPr>
        <p:txBody>
          <a:bodyPr wrap="none" anchor="ctr"/>
          <a:lstStyle/>
          <a:p>
            <a:endParaRPr lang="pl-PL"/>
          </a:p>
        </p:txBody>
      </p:sp>
      <p:sp>
        <p:nvSpPr>
          <p:cNvPr id="63496" name="Rectangle 8"/>
          <p:cNvSpPr>
            <a:spLocks noChangeArrowheads="1"/>
          </p:cNvSpPr>
          <p:nvPr/>
        </p:nvSpPr>
        <p:spPr bwMode="auto">
          <a:xfrm>
            <a:off x="179388" y="188913"/>
            <a:ext cx="8785225" cy="6480175"/>
          </a:xfrm>
          <a:prstGeom prst="rect">
            <a:avLst/>
          </a:prstGeom>
          <a:noFill/>
          <a:ln w="38100">
            <a:solidFill>
              <a:schemeClr val="tx1"/>
            </a:solidFill>
            <a:miter lim="800000"/>
            <a:headEnd/>
            <a:tailEnd/>
          </a:ln>
          <a:effectLst/>
        </p:spPr>
        <p:txBody>
          <a:bodyPr wrap="none" anchor="ctr"/>
          <a:lstStyle/>
          <a:p>
            <a:endParaRPr lang="pl-PL"/>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daty 3"/>
          <p:cNvSpPr>
            <a:spLocks noGrp="1"/>
          </p:cNvSpPr>
          <p:nvPr>
            <p:ph type="dt" sz="half" idx="10"/>
          </p:nvPr>
        </p:nvSpPr>
        <p:spPr/>
        <p:txBody>
          <a:bodyPr/>
          <a:lstStyle/>
          <a:p>
            <a:fld id="{D0E6A8DB-010C-4FCC-9CFB-6C49F7E2E035}" type="datetime1">
              <a:rPr lang="pl-PL"/>
              <a:pPr/>
              <a:t>2013-02-18</a:t>
            </a:fld>
            <a:endParaRPr lang="pl-PL"/>
          </a:p>
        </p:txBody>
      </p:sp>
      <p:sp>
        <p:nvSpPr>
          <p:cNvPr id="12" name="Symbol zastępczy numeru slajdu 5"/>
          <p:cNvSpPr>
            <a:spLocks noGrp="1"/>
          </p:cNvSpPr>
          <p:nvPr>
            <p:ph type="sldNum" sz="quarter" idx="12"/>
          </p:nvPr>
        </p:nvSpPr>
        <p:spPr/>
        <p:txBody>
          <a:bodyPr/>
          <a:lstStyle/>
          <a:p>
            <a:fld id="{5C0BA03F-B76A-484B-ACE9-12BB3C9FC870}" type="slidenum">
              <a:rPr lang="pl-PL"/>
              <a:pPr/>
              <a:t>37</a:t>
            </a:fld>
            <a:endParaRPr lang="pl-PL"/>
          </a:p>
        </p:txBody>
      </p:sp>
      <p:sp>
        <p:nvSpPr>
          <p:cNvPr id="62466" name="Rectangle 2"/>
          <p:cNvSpPr>
            <a:spLocks noGrp="1" noChangeArrowheads="1"/>
          </p:cNvSpPr>
          <p:nvPr>
            <p:ph type="title"/>
          </p:nvPr>
        </p:nvSpPr>
        <p:spPr/>
        <p:txBody>
          <a:bodyPr/>
          <a:lstStyle/>
          <a:p>
            <a:pPr algn="ctr"/>
            <a:r>
              <a:rPr lang="pl-PL" sz="2800" b="1" i="1"/>
              <a:t>JAKIE SĄ WIĘC TE SZEŚCIOLATKI ???</a:t>
            </a:r>
            <a:r>
              <a:rPr lang="pl-PL" sz="2800" b="1"/>
              <a:t/>
            </a:r>
            <a:br>
              <a:rPr lang="pl-PL" sz="2800" b="1"/>
            </a:br>
            <a:endParaRPr lang="pl-PL" sz="2800" b="1"/>
          </a:p>
        </p:txBody>
      </p:sp>
      <p:sp>
        <p:nvSpPr>
          <p:cNvPr id="62467" name="Rectangle 3"/>
          <p:cNvSpPr>
            <a:spLocks noGrp="1" noChangeArrowheads="1"/>
          </p:cNvSpPr>
          <p:nvPr>
            <p:ph type="body" idx="1"/>
          </p:nvPr>
        </p:nvSpPr>
        <p:spPr>
          <a:xfrm>
            <a:off x="468313" y="1412875"/>
            <a:ext cx="8229600" cy="4525963"/>
          </a:xfrm>
        </p:spPr>
        <p:txBody>
          <a:bodyPr/>
          <a:lstStyle/>
          <a:p>
            <a:pPr>
              <a:lnSpc>
                <a:spcPct val="80000"/>
              </a:lnSpc>
              <a:buFont typeface="Wingdings" pitchFamily="2" charset="2"/>
              <a:buNone/>
            </a:pPr>
            <a:r>
              <a:rPr lang="pl-PL" sz="2400"/>
              <a:t>	* DZIECI CHCĄ SIĘ </a:t>
            </a:r>
            <a:r>
              <a:rPr lang="pl-PL" sz="2400" u="sng"/>
              <a:t>GŁÓWNIE BAWIĆ</a:t>
            </a:r>
            <a:r>
              <a:rPr lang="pl-PL" sz="2400"/>
              <a:t> – każda forma zabawowa zachęca je do: słuchania, działania, pokonywania przeszkód</a:t>
            </a:r>
          </a:p>
          <a:p>
            <a:pPr>
              <a:lnSpc>
                <a:spcPct val="80000"/>
              </a:lnSpc>
              <a:buFont typeface="Wingdings" pitchFamily="2" charset="2"/>
              <a:buNone/>
            </a:pPr>
            <a:r>
              <a:rPr lang="pl-PL" sz="2400"/>
              <a:t>     * BARDZO DOBRZE REAGUJĄ NA ZACHĘTY, POCHWAŁY – PRZY NIEPOWODZENIACH </a:t>
            </a:r>
            <a:r>
              <a:rPr lang="pl-PL" sz="2400" u="sng"/>
              <a:t>ODMAWIAJĄ DZIAŁANIA</a:t>
            </a:r>
            <a:endParaRPr lang="pl-PL" sz="2400"/>
          </a:p>
          <a:p>
            <a:pPr>
              <a:lnSpc>
                <a:spcPct val="80000"/>
              </a:lnSpc>
              <a:buFont typeface="Wingdings" pitchFamily="2" charset="2"/>
              <a:buNone/>
            </a:pPr>
            <a:r>
              <a:rPr lang="pl-PL" sz="2400"/>
              <a:t>     * ZMĘCZONE, ŚPIĄCE LUB GŁODNE STAJĄ SIĘ „NIEZNOŚNE”</a:t>
            </a:r>
          </a:p>
          <a:p>
            <a:pPr>
              <a:lnSpc>
                <a:spcPct val="80000"/>
              </a:lnSpc>
              <a:buFont typeface="Wingdings" pitchFamily="2" charset="2"/>
              <a:buNone/>
            </a:pPr>
            <a:r>
              <a:rPr lang="pl-PL" sz="2400"/>
              <a:t>        – nie uświadamiają sobie jeszcze przyczyn swego zachowania; </a:t>
            </a:r>
            <a:br>
              <a:rPr lang="pl-PL" sz="2400"/>
            </a:br>
            <a:r>
              <a:rPr lang="pl-PL" sz="2400"/>
              <a:t>  po zjedzeniu czegoś lub po krótkim odpoczynku szybko się regenerują</a:t>
            </a:r>
          </a:p>
          <a:p>
            <a:pPr>
              <a:lnSpc>
                <a:spcPct val="80000"/>
              </a:lnSpc>
              <a:buFont typeface="Wingdings" pitchFamily="2" charset="2"/>
              <a:buNone/>
            </a:pPr>
            <a:r>
              <a:rPr lang="pl-PL" sz="2100"/>
              <a:t>     </a:t>
            </a:r>
          </a:p>
        </p:txBody>
      </p:sp>
      <p:pic>
        <p:nvPicPr>
          <p:cNvPr id="62468" name="Picture 4"/>
          <p:cNvPicPr>
            <a:picLocks noChangeAspect="1" noChangeArrowheads="1"/>
          </p:cNvPicPr>
          <p:nvPr/>
        </p:nvPicPr>
        <p:blipFill>
          <a:blip r:embed="rId2" cstate="print"/>
          <a:srcRect/>
          <a:stretch>
            <a:fillRect/>
          </a:stretch>
        </p:blipFill>
        <p:spPr bwMode="auto">
          <a:xfrm>
            <a:off x="7596188" y="5157788"/>
            <a:ext cx="1220787" cy="1403350"/>
          </a:xfrm>
          <a:prstGeom prst="rect">
            <a:avLst/>
          </a:prstGeom>
          <a:noFill/>
          <a:ln w="9525">
            <a:noFill/>
            <a:miter lim="800000"/>
            <a:headEnd/>
            <a:tailEnd/>
          </a:ln>
        </p:spPr>
      </p:pic>
      <p:sp>
        <p:nvSpPr>
          <p:cNvPr id="62469" name="Rectangle 5"/>
          <p:cNvSpPr>
            <a:spLocks noChangeArrowheads="1"/>
          </p:cNvSpPr>
          <p:nvPr/>
        </p:nvSpPr>
        <p:spPr bwMode="auto">
          <a:xfrm>
            <a:off x="0" y="0"/>
            <a:ext cx="9144000" cy="188913"/>
          </a:xfrm>
          <a:prstGeom prst="rect">
            <a:avLst/>
          </a:prstGeom>
          <a:solidFill>
            <a:srgbClr val="FFFFFF"/>
          </a:solidFill>
          <a:ln w="9525">
            <a:noFill/>
            <a:miter lim="800000"/>
            <a:headEnd/>
            <a:tailEnd/>
          </a:ln>
          <a:effectLst/>
        </p:spPr>
        <p:txBody>
          <a:bodyPr wrap="none" anchor="ctr"/>
          <a:lstStyle/>
          <a:p>
            <a:endParaRPr lang="pl-PL"/>
          </a:p>
        </p:txBody>
      </p:sp>
      <p:sp>
        <p:nvSpPr>
          <p:cNvPr id="62470" name="Rectangle 6"/>
          <p:cNvSpPr>
            <a:spLocks noChangeArrowheads="1"/>
          </p:cNvSpPr>
          <p:nvPr/>
        </p:nvSpPr>
        <p:spPr bwMode="auto">
          <a:xfrm>
            <a:off x="0" y="6669088"/>
            <a:ext cx="9144000" cy="188912"/>
          </a:xfrm>
          <a:prstGeom prst="rect">
            <a:avLst/>
          </a:prstGeom>
          <a:solidFill>
            <a:srgbClr val="FFFFFF"/>
          </a:solidFill>
          <a:ln w="9525">
            <a:noFill/>
            <a:miter lim="800000"/>
            <a:headEnd/>
            <a:tailEnd/>
          </a:ln>
          <a:effectLst/>
        </p:spPr>
        <p:txBody>
          <a:bodyPr wrap="none" anchor="ctr"/>
          <a:lstStyle/>
          <a:p>
            <a:endParaRPr lang="pl-PL"/>
          </a:p>
        </p:txBody>
      </p:sp>
      <p:sp>
        <p:nvSpPr>
          <p:cNvPr id="62471" name="Rectangle 7"/>
          <p:cNvSpPr>
            <a:spLocks noChangeArrowheads="1"/>
          </p:cNvSpPr>
          <p:nvPr/>
        </p:nvSpPr>
        <p:spPr bwMode="auto">
          <a:xfrm>
            <a:off x="0" y="188913"/>
            <a:ext cx="179388" cy="6480175"/>
          </a:xfrm>
          <a:prstGeom prst="rect">
            <a:avLst/>
          </a:prstGeom>
          <a:solidFill>
            <a:srgbClr val="FFFFFF"/>
          </a:solidFill>
          <a:ln w="9525">
            <a:noFill/>
            <a:miter lim="800000"/>
            <a:headEnd/>
            <a:tailEnd/>
          </a:ln>
          <a:effectLst/>
        </p:spPr>
        <p:txBody>
          <a:bodyPr wrap="none" anchor="ctr"/>
          <a:lstStyle/>
          <a:p>
            <a:endParaRPr lang="pl-PL"/>
          </a:p>
        </p:txBody>
      </p:sp>
      <p:sp>
        <p:nvSpPr>
          <p:cNvPr id="62472" name="Rectangle 8"/>
          <p:cNvSpPr>
            <a:spLocks noChangeArrowheads="1"/>
          </p:cNvSpPr>
          <p:nvPr/>
        </p:nvSpPr>
        <p:spPr bwMode="auto">
          <a:xfrm>
            <a:off x="8964613" y="188913"/>
            <a:ext cx="179387" cy="6480175"/>
          </a:xfrm>
          <a:prstGeom prst="rect">
            <a:avLst/>
          </a:prstGeom>
          <a:solidFill>
            <a:srgbClr val="FFFFFF"/>
          </a:solidFill>
          <a:ln w="9525">
            <a:noFill/>
            <a:miter lim="800000"/>
            <a:headEnd/>
            <a:tailEnd/>
          </a:ln>
          <a:effectLst/>
        </p:spPr>
        <p:txBody>
          <a:bodyPr wrap="none" anchor="ctr"/>
          <a:lstStyle/>
          <a:p>
            <a:endParaRPr lang="pl-PL"/>
          </a:p>
        </p:txBody>
      </p:sp>
      <p:sp>
        <p:nvSpPr>
          <p:cNvPr id="62473" name="Rectangle 9"/>
          <p:cNvSpPr>
            <a:spLocks noChangeArrowheads="1"/>
          </p:cNvSpPr>
          <p:nvPr/>
        </p:nvSpPr>
        <p:spPr bwMode="auto">
          <a:xfrm>
            <a:off x="179388" y="188913"/>
            <a:ext cx="8785225" cy="6480175"/>
          </a:xfrm>
          <a:prstGeom prst="rect">
            <a:avLst/>
          </a:prstGeom>
          <a:noFill/>
          <a:ln w="38100">
            <a:solidFill>
              <a:schemeClr val="tx1"/>
            </a:solidFill>
            <a:miter lim="800000"/>
            <a:headEnd/>
            <a:tailEnd/>
          </a:ln>
          <a:effectLst/>
        </p:spPr>
        <p:txBody>
          <a:bodyPr wrap="none" anchor="ctr"/>
          <a:lstStyle/>
          <a:p>
            <a:endParaRPr lang="pl-PL"/>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50F5922A-606C-4B0F-B817-8FD6B3C8A5D0}" type="datetime1">
              <a:rPr lang="pl-PL"/>
              <a:pPr/>
              <a:t>2013-02-18</a:t>
            </a:fld>
            <a:endParaRPr lang="pl-PL"/>
          </a:p>
        </p:txBody>
      </p:sp>
      <p:sp>
        <p:nvSpPr>
          <p:cNvPr id="6" name="Symbol zastępczy numeru slajdu 5"/>
          <p:cNvSpPr>
            <a:spLocks noGrp="1"/>
          </p:cNvSpPr>
          <p:nvPr>
            <p:ph type="sldNum" sz="quarter" idx="12"/>
          </p:nvPr>
        </p:nvSpPr>
        <p:spPr/>
        <p:txBody>
          <a:bodyPr/>
          <a:lstStyle/>
          <a:p>
            <a:fld id="{964C0DC3-C383-4D2B-BE67-C6481B734946}" type="slidenum">
              <a:rPr lang="pl-PL"/>
              <a:pPr/>
              <a:t>38</a:t>
            </a:fld>
            <a:endParaRPr lang="pl-PL"/>
          </a:p>
        </p:txBody>
      </p:sp>
      <p:sp>
        <p:nvSpPr>
          <p:cNvPr id="64514" name="Rectangle 2"/>
          <p:cNvSpPr>
            <a:spLocks noGrp="1" noChangeArrowheads="1"/>
          </p:cNvSpPr>
          <p:nvPr>
            <p:ph type="title"/>
          </p:nvPr>
        </p:nvSpPr>
        <p:spPr>
          <a:xfrm>
            <a:off x="468313" y="277813"/>
            <a:ext cx="8218487" cy="847725"/>
          </a:xfrm>
        </p:spPr>
        <p:txBody>
          <a:bodyPr/>
          <a:lstStyle/>
          <a:p>
            <a:r>
              <a:rPr lang="pl-PL" sz="3200" i="1"/>
              <a:t>6-latki</a:t>
            </a:r>
          </a:p>
        </p:txBody>
      </p:sp>
      <p:sp>
        <p:nvSpPr>
          <p:cNvPr id="64515" name="Rectangle 3"/>
          <p:cNvSpPr>
            <a:spLocks noGrp="1" noChangeArrowheads="1"/>
          </p:cNvSpPr>
          <p:nvPr>
            <p:ph type="body" idx="1"/>
          </p:nvPr>
        </p:nvSpPr>
        <p:spPr/>
        <p:txBody>
          <a:bodyPr/>
          <a:lstStyle/>
          <a:p>
            <a:pPr>
              <a:buFont typeface="Wingdings" pitchFamily="2" charset="2"/>
              <a:buNone/>
            </a:pPr>
            <a:r>
              <a:rPr lang="pl-PL" sz="2600"/>
              <a:t>    </a:t>
            </a:r>
            <a:r>
              <a:rPr lang="pl-PL" sz="2400"/>
              <a:t>* ŁATWO ROZPRASZAJĄ SIĘ – CHCĄC JE SKONCENTROWAĆ TRZEBA  BYĆ  „AKTOREM”</a:t>
            </a:r>
          </a:p>
          <a:p>
            <a:pPr>
              <a:buFont typeface="Wingdings" pitchFamily="2" charset="2"/>
              <a:buNone/>
            </a:pPr>
            <a:r>
              <a:rPr lang="pl-PL" sz="2400"/>
              <a:t>     * POTRAFIĄ  BYĆ UPARTE – ARGUMENTY LOGICZNE NIE SKUTKUJĄ – kierują się własnymi chęciami</a:t>
            </a:r>
          </a:p>
          <a:p>
            <a:pPr>
              <a:buFont typeface="Wingdings" pitchFamily="2" charset="2"/>
              <a:buNone/>
            </a:pPr>
            <a:r>
              <a:rPr lang="pl-PL" sz="2400"/>
              <a:t>     * SĄ UFNE I ŁATWOWIERNE, PODATNE NA EMOCJONALNIE PODANE INFORMACJE</a:t>
            </a:r>
          </a:p>
          <a:p>
            <a:pPr>
              <a:buFont typeface="Wingdings" pitchFamily="2" charset="2"/>
              <a:buNone/>
            </a:pPr>
            <a:r>
              <a:rPr lang="pl-PL" sz="2400"/>
              <a:t>     *  MAJĄ JESZCZE „MAGICZNE” MYŚLENIE</a:t>
            </a:r>
          </a:p>
          <a:p>
            <a:pPr>
              <a:buFont typeface="Wingdings" pitchFamily="2" charset="2"/>
              <a:buNone/>
            </a:pPr>
            <a:r>
              <a:rPr lang="pl-PL" sz="2400"/>
              <a:t>     *  SĄ EGOCENTRYCZNE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D20F3E21-9C75-4C4A-A130-365D61A1CE14}" type="datetime1">
              <a:rPr lang="pl-PL"/>
              <a:pPr/>
              <a:t>2013-02-18</a:t>
            </a:fld>
            <a:endParaRPr lang="pl-PL"/>
          </a:p>
        </p:txBody>
      </p:sp>
      <p:sp>
        <p:nvSpPr>
          <p:cNvPr id="6" name="Symbol zastępczy numeru slajdu 5"/>
          <p:cNvSpPr>
            <a:spLocks noGrp="1"/>
          </p:cNvSpPr>
          <p:nvPr>
            <p:ph type="sldNum" sz="quarter" idx="12"/>
          </p:nvPr>
        </p:nvSpPr>
        <p:spPr/>
        <p:txBody>
          <a:bodyPr/>
          <a:lstStyle/>
          <a:p>
            <a:fld id="{ADC2E20B-DCD6-4472-957D-ED8CCFCDE0DE}" type="slidenum">
              <a:rPr lang="pl-PL"/>
              <a:pPr/>
              <a:t>39</a:t>
            </a:fld>
            <a:endParaRPr lang="pl-PL"/>
          </a:p>
        </p:txBody>
      </p:sp>
      <p:sp>
        <p:nvSpPr>
          <p:cNvPr id="47106" name="Rectangle 2"/>
          <p:cNvSpPr>
            <a:spLocks noGrp="1" noChangeArrowheads="1"/>
          </p:cNvSpPr>
          <p:nvPr>
            <p:ph type="title"/>
          </p:nvPr>
        </p:nvSpPr>
        <p:spPr/>
        <p:txBody>
          <a:bodyPr/>
          <a:lstStyle/>
          <a:p>
            <a:r>
              <a:rPr lang="pl-PL" sz="3200" b="1" i="1"/>
              <a:t>Skok rozwojowy: zmiany w rozwoju fizycznym</a:t>
            </a:r>
          </a:p>
        </p:txBody>
      </p:sp>
      <p:sp>
        <p:nvSpPr>
          <p:cNvPr id="47107" name="Rectangle 3"/>
          <p:cNvSpPr>
            <a:spLocks noGrp="1" noChangeArrowheads="1"/>
          </p:cNvSpPr>
          <p:nvPr>
            <p:ph type="body" idx="1"/>
          </p:nvPr>
        </p:nvSpPr>
        <p:spPr>
          <a:xfrm>
            <a:off x="468313" y="1628775"/>
            <a:ext cx="8229600" cy="4349750"/>
          </a:xfrm>
        </p:spPr>
        <p:txBody>
          <a:bodyPr/>
          <a:lstStyle/>
          <a:p>
            <a:pPr>
              <a:buFont typeface="Wingdings" pitchFamily="2" charset="2"/>
              <a:buNone/>
            </a:pPr>
            <a:r>
              <a:rPr lang="pl-PL" sz="2400"/>
              <a:t>       Obserwuje się istotne zmiany w rozwoju kośćca i mięśni oraz narządów wewnętrznych.</a:t>
            </a:r>
          </a:p>
          <a:p>
            <a:pPr>
              <a:buFont typeface="Wingdings" pitchFamily="2" charset="2"/>
              <a:buNone/>
            </a:pPr>
            <a:r>
              <a:rPr lang="pl-PL" sz="2400"/>
              <a:t>Rosną stopy i powoli zanika fizjologiczne płaskostopie (kości stóp wysklepiają się)</a:t>
            </a:r>
          </a:p>
          <a:p>
            <a:pPr>
              <a:buFont typeface="Wingdings" pitchFamily="2" charset="2"/>
              <a:buNone/>
            </a:pPr>
            <a:r>
              <a:rPr lang="pl-PL" sz="2400" b="1"/>
              <a:t>Wydłużają się i twardnieją kości</a:t>
            </a:r>
            <a:r>
              <a:rPr lang="pl-PL" sz="2400"/>
              <a:t> kończyn, rosną zęby stałe, zmieniają się proporcje ciała, powoli kształtuje się większa odporność na zmęczenie związane z dłuższym przebywaniem w jednej pozycji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033984FD-1471-4C63-A51C-63261158B1C8}" type="datetime1">
              <a:rPr lang="pl-PL"/>
              <a:pPr/>
              <a:t>2013-02-18</a:t>
            </a:fld>
            <a:endParaRPr lang="pl-PL"/>
          </a:p>
        </p:txBody>
      </p:sp>
      <p:sp>
        <p:nvSpPr>
          <p:cNvPr id="6" name="Symbol zastępczy numeru slajdu 5"/>
          <p:cNvSpPr>
            <a:spLocks noGrp="1"/>
          </p:cNvSpPr>
          <p:nvPr>
            <p:ph type="sldNum" sz="quarter" idx="12"/>
          </p:nvPr>
        </p:nvSpPr>
        <p:spPr/>
        <p:txBody>
          <a:bodyPr/>
          <a:lstStyle/>
          <a:p>
            <a:fld id="{E209D659-DA6E-4E94-8D55-B4956D894B3D}" type="slidenum">
              <a:rPr lang="pl-PL"/>
              <a:pPr/>
              <a:t>4</a:t>
            </a:fld>
            <a:endParaRPr lang="pl-PL"/>
          </a:p>
        </p:txBody>
      </p:sp>
      <p:sp>
        <p:nvSpPr>
          <p:cNvPr id="124930" name="Rectangle 2"/>
          <p:cNvSpPr>
            <a:spLocks noGrp="1" noChangeArrowheads="1"/>
          </p:cNvSpPr>
          <p:nvPr>
            <p:ph type="title"/>
          </p:nvPr>
        </p:nvSpPr>
        <p:spPr/>
        <p:txBody>
          <a:bodyPr/>
          <a:lstStyle/>
          <a:p>
            <a:r>
              <a:rPr lang="pl-PL" sz="3200" i="1"/>
              <a:t>Ustawa o systemie oświaty…</a:t>
            </a:r>
          </a:p>
        </p:txBody>
      </p:sp>
      <p:sp>
        <p:nvSpPr>
          <p:cNvPr id="124931" name="Rectangle 3"/>
          <p:cNvSpPr>
            <a:spLocks noGrp="1" noChangeArrowheads="1"/>
          </p:cNvSpPr>
          <p:nvPr>
            <p:ph type="body" idx="1"/>
          </p:nvPr>
        </p:nvSpPr>
        <p:spPr/>
        <p:txBody>
          <a:bodyPr/>
          <a:lstStyle/>
          <a:p>
            <a:pPr>
              <a:lnSpc>
                <a:spcPct val="90000"/>
              </a:lnSpc>
            </a:pPr>
            <a:r>
              <a:rPr lang="pl-PL" sz="2400"/>
              <a:t>Dzieci urodzone w latach 2006 i 2007, które </a:t>
            </a:r>
            <a:br>
              <a:rPr lang="pl-PL" sz="2400"/>
            </a:br>
            <a:r>
              <a:rPr lang="pl-PL" sz="2400"/>
              <a:t>nie pójdą do I klasy szkoły podstawowej od </a:t>
            </a:r>
            <a:br>
              <a:rPr lang="pl-PL" sz="2400"/>
            </a:br>
            <a:r>
              <a:rPr lang="pl-PL" sz="2400"/>
              <a:t>1 września 2012 r. i od 1 września 2013 r., </a:t>
            </a:r>
            <a:br>
              <a:rPr lang="pl-PL" sz="2400"/>
            </a:br>
            <a:r>
              <a:rPr lang="pl-PL" sz="2400"/>
              <a:t>będą nadal przedszkolakami.</a:t>
            </a:r>
          </a:p>
          <a:p>
            <a:pPr>
              <a:lnSpc>
                <a:spcPct val="90000"/>
              </a:lnSpc>
            </a:pPr>
            <a:r>
              <a:rPr lang="pl-PL" sz="2400"/>
              <a:t>Zgodnie z ustawą, w roku szkolnym 2012/2013 </a:t>
            </a:r>
            <a:br>
              <a:rPr lang="pl-PL" sz="2400"/>
            </a:br>
            <a:r>
              <a:rPr lang="pl-PL" sz="2400"/>
              <a:t>i 2013/2014 dyrektor szkoły będzie miał obowiązek przyjąć dziecko 6-letnie do szkoły, jeżeli jego rodzice podejmą taką decyzję.</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AD8EF226-5E88-4883-BB1F-3F2D7423A807}" type="datetime1">
              <a:rPr lang="pl-PL"/>
              <a:pPr/>
              <a:t>2013-02-18</a:t>
            </a:fld>
            <a:endParaRPr lang="pl-PL"/>
          </a:p>
        </p:txBody>
      </p:sp>
      <p:sp>
        <p:nvSpPr>
          <p:cNvPr id="6" name="Symbol zastępczy numeru slajdu 5"/>
          <p:cNvSpPr>
            <a:spLocks noGrp="1"/>
          </p:cNvSpPr>
          <p:nvPr>
            <p:ph type="sldNum" sz="quarter" idx="12"/>
          </p:nvPr>
        </p:nvSpPr>
        <p:spPr/>
        <p:txBody>
          <a:bodyPr/>
          <a:lstStyle/>
          <a:p>
            <a:fld id="{01E90DA1-4342-4B5F-A43C-587AE23381A7}" type="slidenum">
              <a:rPr lang="pl-PL"/>
              <a:pPr/>
              <a:t>40</a:t>
            </a:fld>
            <a:endParaRPr lang="pl-PL"/>
          </a:p>
        </p:txBody>
      </p:sp>
      <p:sp>
        <p:nvSpPr>
          <p:cNvPr id="49154" name="Rectangle 2"/>
          <p:cNvSpPr>
            <a:spLocks noGrp="1" noChangeArrowheads="1"/>
          </p:cNvSpPr>
          <p:nvPr>
            <p:ph type="title"/>
          </p:nvPr>
        </p:nvSpPr>
        <p:spPr>
          <a:xfrm>
            <a:off x="468313" y="0"/>
            <a:ext cx="8218487" cy="1135063"/>
          </a:xfrm>
        </p:spPr>
        <p:txBody>
          <a:bodyPr/>
          <a:lstStyle/>
          <a:p>
            <a:r>
              <a:rPr lang="pl-PL" sz="3200" i="1"/>
              <a:t>Kostnienie nadgarstka</a:t>
            </a:r>
          </a:p>
        </p:txBody>
      </p:sp>
      <p:sp>
        <p:nvSpPr>
          <p:cNvPr id="49155" name="Rectangle 3"/>
          <p:cNvSpPr>
            <a:spLocks noGrp="1" noChangeArrowheads="1"/>
          </p:cNvSpPr>
          <p:nvPr>
            <p:ph type="body" idx="1"/>
          </p:nvPr>
        </p:nvSpPr>
        <p:spPr/>
        <p:txBody>
          <a:bodyPr/>
          <a:lstStyle/>
          <a:p>
            <a:pPr>
              <a:buFont typeface="Wingdings" pitchFamily="2" charset="2"/>
              <a:buNone/>
            </a:pPr>
            <a:r>
              <a:rPr lang="pl-PL" sz="2400"/>
              <a:t>Rozpoczyna się pierwszy etap kostnienia nadgarstka (część chrząstek zamienia się w kości)- ruchy dłoni stają się bardziej odporne na zmęczenie, </a:t>
            </a:r>
            <a:r>
              <a:rPr lang="pl-PL" sz="2400" b="1"/>
              <a:t>poprawia się</a:t>
            </a:r>
            <a:r>
              <a:rPr lang="pl-PL" sz="2400"/>
              <a:t> </a:t>
            </a:r>
            <a:r>
              <a:rPr lang="pl-PL" sz="2400" b="1"/>
              <a:t>płynność i szybkość ruchów rąk- </a:t>
            </a:r>
            <a:r>
              <a:rPr lang="pl-PL" sz="2400"/>
              <a:t>dziecko łatwiej uczy się pisania w linijkach i łączenia liter.</a:t>
            </a:r>
          </a:p>
          <a:p>
            <a:pPr>
              <a:buFont typeface="Wingdings" pitchFamily="2" charset="2"/>
              <a:buNone/>
            </a:pPr>
            <a:r>
              <a:rPr lang="pl-PL" sz="2400"/>
              <a:t>Zaczyna także „ładniej” rysować, lepić, wycinać itp.</a:t>
            </a:r>
          </a:p>
          <a:p>
            <a:pPr>
              <a:buFont typeface="Wingdings" pitchFamily="2" charset="2"/>
              <a:buNone/>
            </a:pPr>
            <a:endParaRPr lang="pl-PL" sz="2000"/>
          </a:p>
          <a:p>
            <a:pPr>
              <a:buFont typeface="Wingdings" pitchFamily="2" charset="2"/>
              <a:buNone/>
            </a:pPr>
            <a:r>
              <a:rPr lang="pl-PL" sz="2000"/>
              <a:t>         Drugi i ostatni etap kostnienia nadgarstka przypada na ok. 10 lat - dziecko staje się zdolne do pisania w zeszycie </a:t>
            </a:r>
            <a:br>
              <a:rPr lang="pl-PL" sz="2000"/>
            </a:br>
            <a:r>
              <a:rPr lang="pl-PL" sz="2000"/>
              <a:t>w jedną linię</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daty 3"/>
          <p:cNvSpPr>
            <a:spLocks noGrp="1"/>
          </p:cNvSpPr>
          <p:nvPr>
            <p:ph type="dt" sz="half" idx="10"/>
          </p:nvPr>
        </p:nvSpPr>
        <p:spPr/>
        <p:txBody>
          <a:bodyPr/>
          <a:lstStyle/>
          <a:p>
            <a:fld id="{52C8D44E-06E1-4053-8AD7-33FC153B7EE4}" type="datetime1">
              <a:rPr lang="pl-PL"/>
              <a:pPr/>
              <a:t>2013-02-18</a:t>
            </a:fld>
            <a:endParaRPr lang="pl-PL"/>
          </a:p>
        </p:txBody>
      </p:sp>
      <p:sp>
        <p:nvSpPr>
          <p:cNvPr id="7" name="Symbol zastępczy numeru slajdu 5"/>
          <p:cNvSpPr>
            <a:spLocks noGrp="1"/>
          </p:cNvSpPr>
          <p:nvPr>
            <p:ph type="sldNum" sz="quarter" idx="12"/>
          </p:nvPr>
        </p:nvSpPr>
        <p:spPr/>
        <p:txBody>
          <a:bodyPr/>
          <a:lstStyle/>
          <a:p>
            <a:fld id="{996B5904-9350-463B-85D5-073802342560}" type="slidenum">
              <a:rPr lang="pl-PL"/>
              <a:pPr/>
              <a:t>41</a:t>
            </a:fld>
            <a:endParaRPr lang="pl-PL"/>
          </a:p>
        </p:txBody>
      </p:sp>
      <p:sp>
        <p:nvSpPr>
          <p:cNvPr id="50178" name="Rectangle 2"/>
          <p:cNvSpPr>
            <a:spLocks noGrp="1" noChangeArrowheads="1"/>
          </p:cNvSpPr>
          <p:nvPr>
            <p:ph type="title"/>
          </p:nvPr>
        </p:nvSpPr>
        <p:spPr>
          <a:xfrm>
            <a:off x="468313" y="277813"/>
            <a:ext cx="8218487" cy="919162"/>
          </a:xfrm>
        </p:spPr>
        <p:txBody>
          <a:bodyPr/>
          <a:lstStyle/>
          <a:p>
            <a:r>
              <a:rPr lang="pl-PL" sz="3200" i="1"/>
              <a:t>Układ mięśniowy</a:t>
            </a:r>
          </a:p>
        </p:txBody>
      </p:sp>
      <p:sp>
        <p:nvSpPr>
          <p:cNvPr id="50179" name="Rectangle 3"/>
          <p:cNvSpPr>
            <a:spLocks noGrp="1" noChangeArrowheads="1"/>
          </p:cNvSpPr>
          <p:nvPr>
            <p:ph type="body" idx="1"/>
          </p:nvPr>
        </p:nvSpPr>
        <p:spPr/>
        <p:txBody>
          <a:bodyPr/>
          <a:lstStyle/>
          <a:p>
            <a:pPr>
              <a:buFont typeface="Wingdings" pitchFamily="2" charset="2"/>
              <a:buNone/>
            </a:pPr>
            <a:r>
              <a:rPr lang="pl-PL" sz="2400"/>
              <a:t>Do rozwoju kości dopasowuje się układ mięśniowy. </a:t>
            </a:r>
            <a:r>
              <a:rPr lang="pl-PL" sz="2400" b="1"/>
              <a:t>Mięśnie stają się silniejsze </a:t>
            </a:r>
            <a:r>
              <a:rPr lang="pl-PL" sz="2400"/>
              <a:t>(wzrasta siła skurczu), są bardziej odporne na zmęczenie, (wzrasta także siła zwieraczy – dziecko nie musi już tak często załatwiać potrzeb fizjologicznych).</a:t>
            </a:r>
          </a:p>
        </p:txBody>
      </p:sp>
      <p:pic>
        <p:nvPicPr>
          <p:cNvPr id="50180" name="Picture 4" descr="j0285698"/>
          <p:cNvPicPr>
            <a:picLocks noChangeAspect="1" noChangeArrowheads="1"/>
          </p:cNvPicPr>
          <p:nvPr/>
        </p:nvPicPr>
        <p:blipFill>
          <a:blip r:embed="rId2" cstate="print"/>
          <a:srcRect/>
          <a:stretch>
            <a:fillRect/>
          </a:stretch>
        </p:blipFill>
        <p:spPr bwMode="auto">
          <a:xfrm>
            <a:off x="3419475" y="3686175"/>
            <a:ext cx="1657350" cy="1398588"/>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daty 3"/>
          <p:cNvSpPr>
            <a:spLocks noGrp="1"/>
          </p:cNvSpPr>
          <p:nvPr>
            <p:ph type="dt" sz="half" idx="10"/>
          </p:nvPr>
        </p:nvSpPr>
        <p:spPr/>
        <p:txBody>
          <a:bodyPr/>
          <a:lstStyle/>
          <a:p>
            <a:fld id="{03EF33B7-798C-4E05-9EA3-16B7778CCFE0}" type="datetime1">
              <a:rPr lang="pl-PL"/>
              <a:pPr/>
              <a:t>2013-02-18</a:t>
            </a:fld>
            <a:endParaRPr lang="pl-PL"/>
          </a:p>
        </p:txBody>
      </p:sp>
      <p:sp>
        <p:nvSpPr>
          <p:cNvPr id="7" name="Symbol zastępczy numeru slajdu 5"/>
          <p:cNvSpPr>
            <a:spLocks noGrp="1"/>
          </p:cNvSpPr>
          <p:nvPr>
            <p:ph type="sldNum" sz="quarter" idx="12"/>
          </p:nvPr>
        </p:nvSpPr>
        <p:spPr/>
        <p:txBody>
          <a:bodyPr/>
          <a:lstStyle/>
          <a:p>
            <a:fld id="{33045B0C-BD63-4DB8-A326-F82AAB1FE0AE}" type="slidenum">
              <a:rPr lang="pl-PL"/>
              <a:pPr/>
              <a:t>42</a:t>
            </a:fld>
            <a:endParaRPr lang="pl-PL"/>
          </a:p>
        </p:txBody>
      </p:sp>
      <p:sp>
        <p:nvSpPr>
          <p:cNvPr id="51202" name="Rectangle 2"/>
          <p:cNvSpPr>
            <a:spLocks noGrp="1" noChangeArrowheads="1"/>
          </p:cNvSpPr>
          <p:nvPr>
            <p:ph type="title"/>
          </p:nvPr>
        </p:nvSpPr>
        <p:spPr>
          <a:xfrm>
            <a:off x="468313" y="277813"/>
            <a:ext cx="8218487" cy="919162"/>
          </a:xfrm>
        </p:spPr>
        <p:txBody>
          <a:bodyPr/>
          <a:lstStyle/>
          <a:p>
            <a:r>
              <a:rPr lang="pl-PL" sz="3200" i="1"/>
              <a:t>Rozwój narządów wewnętrznych</a:t>
            </a:r>
          </a:p>
        </p:txBody>
      </p:sp>
      <p:sp>
        <p:nvSpPr>
          <p:cNvPr id="51203" name="Rectangle 3"/>
          <p:cNvSpPr>
            <a:spLocks noGrp="1" noChangeArrowheads="1"/>
          </p:cNvSpPr>
          <p:nvPr>
            <p:ph type="body" idx="1"/>
          </p:nvPr>
        </p:nvSpPr>
        <p:spPr>
          <a:xfrm>
            <a:off x="468313" y="1628775"/>
            <a:ext cx="8351837" cy="4392613"/>
          </a:xfrm>
        </p:spPr>
        <p:txBody>
          <a:bodyPr/>
          <a:lstStyle/>
          <a:p>
            <a:pPr>
              <a:buFont typeface="Wingdings" pitchFamily="2" charset="2"/>
              <a:buNone/>
            </a:pPr>
            <a:r>
              <a:rPr lang="pl-PL" sz="2400"/>
              <a:t>       Lepiej pracuje serce, płuca (lepsze dotlenienie) </a:t>
            </a:r>
            <a:br>
              <a:rPr lang="pl-PL" sz="2400"/>
            </a:br>
            <a:r>
              <a:rPr lang="pl-PL" sz="2400"/>
              <a:t>i jednocześnie rośnie potrzeba ruchu, zwiększa się pojemność żołądka </a:t>
            </a:r>
            <a:r>
              <a:rPr lang="pl-PL" sz="2000"/>
              <a:t>(zmniejsza się częstotliwość przyjmowania pokarmów, a zwiększa się objętość przyswajanej jednorazowo porcji).</a:t>
            </a:r>
          </a:p>
          <a:p>
            <a:pPr>
              <a:buFont typeface="Wingdings" pitchFamily="2" charset="2"/>
              <a:buNone/>
            </a:pPr>
            <a:endParaRPr lang="pl-PL" sz="2000"/>
          </a:p>
          <a:p>
            <a:pPr algn="ctr">
              <a:buFont typeface="Wingdings" pitchFamily="2" charset="2"/>
              <a:buNone/>
            </a:pPr>
            <a:endParaRPr lang="pl-PL" sz="2400"/>
          </a:p>
          <a:p>
            <a:pPr>
              <a:buFont typeface="Wingdings" pitchFamily="2" charset="2"/>
              <a:buNone/>
            </a:pPr>
            <a:endParaRPr lang="pl-PL" sz="2400"/>
          </a:p>
          <a:p>
            <a:pPr>
              <a:buFont typeface="Wingdings" pitchFamily="2" charset="2"/>
              <a:buNone/>
            </a:pPr>
            <a:endParaRPr lang="pl-PL" sz="2400" b="1"/>
          </a:p>
          <a:p>
            <a:pPr>
              <a:buFont typeface="Wingdings" pitchFamily="2" charset="2"/>
              <a:buNone/>
            </a:pPr>
            <a:endParaRPr lang="pl-PL" sz="2400" b="1"/>
          </a:p>
          <a:p>
            <a:pPr algn="ctr">
              <a:buFont typeface="Wingdings" pitchFamily="2" charset="2"/>
              <a:buNone/>
            </a:pPr>
            <a:r>
              <a:rPr lang="pl-PL" sz="2400" b="1"/>
              <a:t>Dzieci stają się bardziej odporne na choroby</a:t>
            </a:r>
          </a:p>
        </p:txBody>
      </p:sp>
      <p:pic>
        <p:nvPicPr>
          <p:cNvPr id="51204" name="Picture 4" descr="MPj04403030000[1]"/>
          <p:cNvPicPr>
            <a:picLocks noChangeAspect="1" noChangeArrowheads="1"/>
          </p:cNvPicPr>
          <p:nvPr/>
        </p:nvPicPr>
        <p:blipFill>
          <a:blip r:embed="rId2" cstate="print"/>
          <a:srcRect/>
          <a:stretch>
            <a:fillRect/>
          </a:stretch>
        </p:blipFill>
        <p:spPr bwMode="auto">
          <a:xfrm>
            <a:off x="3419475" y="3573463"/>
            <a:ext cx="2305050" cy="1655762"/>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daty 3"/>
          <p:cNvSpPr>
            <a:spLocks noGrp="1"/>
          </p:cNvSpPr>
          <p:nvPr>
            <p:ph type="dt" sz="half" idx="10"/>
          </p:nvPr>
        </p:nvSpPr>
        <p:spPr/>
        <p:txBody>
          <a:bodyPr/>
          <a:lstStyle/>
          <a:p>
            <a:fld id="{6FE281A4-6849-447F-8F33-7DD34D2FDD41}" type="datetime1">
              <a:rPr lang="pl-PL"/>
              <a:pPr/>
              <a:t>2013-02-18</a:t>
            </a:fld>
            <a:endParaRPr lang="pl-PL"/>
          </a:p>
        </p:txBody>
      </p:sp>
      <p:sp>
        <p:nvSpPr>
          <p:cNvPr id="8" name="Symbol zastępczy numeru slajdu 5"/>
          <p:cNvSpPr>
            <a:spLocks noGrp="1"/>
          </p:cNvSpPr>
          <p:nvPr>
            <p:ph type="sldNum" sz="quarter" idx="12"/>
          </p:nvPr>
        </p:nvSpPr>
        <p:spPr/>
        <p:txBody>
          <a:bodyPr/>
          <a:lstStyle/>
          <a:p>
            <a:fld id="{3B5BC045-087D-4FB0-B16F-5459011878BA}" type="slidenum">
              <a:rPr lang="pl-PL"/>
              <a:pPr/>
              <a:t>43</a:t>
            </a:fld>
            <a:endParaRPr lang="pl-PL"/>
          </a:p>
        </p:txBody>
      </p:sp>
      <p:sp>
        <p:nvSpPr>
          <p:cNvPr id="52226" name="Rectangle 2"/>
          <p:cNvSpPr>
            <a:spLocks noGrp="1" noChangeArrowheads="1"/>
          </p:cNvSpPr>
          <p:nvPr>
            <p:ph type="title"/>
          </p:nvPr>
        </p:nvSpPr>
        <p:spPr>
          <a:xfrm>
            <a:off x="468313" y="277813"/>
            <a:ext cx="8218487" cy="919162"/>
          </a:xfrm>
        </p:spPr>
        <p:txBody>
          <a:bodyPr/>
          <a:lstStyle/>
          <a:p>
            <a:r>
              <a:rPr lang="pl-PL" sz="3200" b="1" i="1"/>
              <a:t>Zmiany związane z płcią</a:t>
            </a:r>
          </a:p>
        </p:txBody>
      </p:sp>
      <p:sp>
        <p:nvSpPr>
          <p:cNvPr id="52227" name="Rectangle 3"/>
          <p:cNvSpPr>
            <a:spLocks noGrp="1" noChangeArrowheads="1"/>
          </p:cNvSpPr>
          <p:nvPr>
            <p:ph type="body" idx="1"/>
          </p:nvPr>
        </p:nvSpPr>
        <p:spPr>
          <a:xfrm>
            <a:off x="179388" y="1557338"/>
            <a:ext cx="8964612" cy="4392612"/>
          </a:xfrm>
        </p:spPr>
        <p:txBody>
          <a:bodyPr/>
          <a:lstStyle/>
          <a:p>
            <a:pPr lvl="1">
              <a:lnSpc>
                <a:spcPct val="90000"/>
              </a:lnSpc>
              <a:buFontTx/>
              <a:buChar char="-"/>
            </a:pPr>
            <a:r>
              <a:rPr lang="pl-PL"/>
              <a:t>U chłopców powoli rozwija się pas barkowy, </a:t>
            </a:r>
            <a:br>
              <a:rPr lang="pl-PL"/>
            </a:br>
            <a:r>
              <a:rPr lang="pl-PL"/>
              <a:t>u dziewczynek pas miednicowy</a:t>
            </a:r>
          </a:p>
          <a:p>
            <a:pPr lvl="1">
              <a:lnSpc>
                <a:spcPct val="90000"/>
              </a:lnSpc>
              <a:buFontTx/>
              <a:buNone/>
            </a:pPr>
            <a:r>
              <a:rPr lang="pl-PL"/>
              <a:t>           U chłopców kości długie „grubieją” bardziej  </a:t>
            </a:r>
          </a:p>
          <a:p>
            <a:pPr lvl="1">
              <a:lnSpc>
                <a:spcPct val="90000"/>
              </a:lnSpc>
              <a:buFontTx/>
              <a:buNone/>
            </a:pPr>
            <a:r>
              <a:rPr lang="pl-PL"/>
              <a:t>           niż u dziewczynek. Do tych zmian   </a:t>
            </a:r>
          </a:p>
          <a:p>
            <a:pPr lvl="1">
              <a:lnSpc>
                <a:spcPct val="90000"/>
              </a:lnSpc>
              <a:buFontTx/>
              <a:buNone/>
            </a:pPr>
            <a:r>
              <a:rPr lang="pl-PL"/>
              <a:t>           dopasowuje się układ mięśniowy. Z tego powodu u chłopców przejawia się „głód ruchu” –</a:t>
            </a:r>
            <a:r>
              <a:rPr lang="pl-PL" sz="2000"/>
              <a:t>siłowanie, jazda na rowerze, gra w piłkę</a:t>
            </a:r>
            <a:r>
              <a:rPr lang="pl-PL"/>
              <a:t> </a:t>
            </a:r>
            <a:r>
              <a:rPr lang="pl-PL" sz="2000"/>
              <a:t>( głód ruchu do ok. 9-10 roku życia).</a:t>
            </a:r>
          </a:p>
          <a:p>
            <a:pPr lvl="1">
              <a:lnSpc>
                <a:spcPct val="90000"/>
              </a:lnSpc>
              <a:buFontTx/>
              <a:buChar char="-"/>
            </a:pPr>
            <a:r>
              <a:rPr lang="pl-PL"/>
              <a:t>Dziewczynki preferują aktywność ruchową wymagającą większej precyzji</a:t>
            </a:r>
            <a:r>
              <a:rPr lang="pl-PL" sz="2000"/>
              <a:t>  </a:t>
            </a:r>
          </a:p>
          <a:p>
            <a:pPr lvl="1">
              <a:lnSpc>
                <a:spcPct val="90000"/>
              </a:lnSpc>
              <a:buFontTx/>
              <a:buNone/>
            </a:pPr>
            <a:r>
              <a:rPr lang="pl-PL" sz="2000"/>
              <a:t>   gra w gumę, </a:t>
            </a:r>
          </a:p>
          <a:p>
            <a:pPr lvl="1">
              <a:lnSpc>
                <a:spcPct val="90000"/>
              </a:lnSpc>
              <a:buFontTx/>
              <a:buNone/>
            </a:pPr>
            <a:r>
              <a:rPr lang="pl-PL" sz="2000"/>
              <a:t>   taniec itp.</a:t>
            </a:r>
          </a:p>
        </p:txBody>
      </p:sp>
      <p:pic>
        <p:nvPicPr>
          <p:cNvPr id="52228" name="Picture 4" descr="MPj04385910000[1]"/>
          <p:cNvPicPr>
            <a:picLocks noChangeAspect="1" noChangeArrowheads="1"/>
          </p:cNvPicPr>
          <p:nvPr/>
        </p:nvPicPr>
        <p:blipFill>
          <a:blip r:embed="rId2" cstate="print"/>
          <a:srcRect/>
          <a:stretch>
            <a:fillRect/>
          </a:stretch>
        </p:blipFill>
        <p:spPr bwMode="auto">
          <a:xfrm>
            <a:off x="468313" y="2420938"/>
            <a:ext cx="1263650" cy="1008062"/>
          </a:xfrm>
          <a:prstGeom prst="rect">
            <a:avLst/>
          </a:prstGeom>
          <a:noFill/>
        </p:spPr>
      </p:pic>
      <p:pic>
        <p:nvPicPr>
          <p:cNvPr id="52230" name="Picture 6" descr="MCj04241560000[1]"/>
          <p:cNvPicPr>
            <a:picLocks noChangeAspect="1" noChangeArrowheads="1"/>
          </p:cNvPicPr>
          <p:nvPr/>
        </p:nvPicPr>
        <p:blipFill>
          <a:blip r:embed="rId3" cstate="print"/>
          <a:srcRect/>
          <a:stretch>
            <a:fillRect/>
          </a:stretch>
        </p:blipFill>
        <p:spPr bwMode="auto">
          <a:xfrm>
            <a:off x="7740650" y="4149725"/>
            <a:ext cx="1111250" cy="183515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daty 3"/>
          <p:cNvSpPr>
            <a:spLocks noGrp="1"/>
          </p:cNvSpPr>
          <p:nvPr>
            <p:ph type="dt" sz="half" idx="10"/>
          </p:nvPr>
        </p:nvSpPr>
        <p:spPr/>
        <p:txBody>
          <a:bodyPr/>
          <a:lstStyle/>
          <a:p>
            <a:fld id="{2701F4A0-D7FA-4173-9328-0DD0CF726BF7}" type="datetime1">
              <a:rPr lang="pl-PL"/>
              <a:pPr/>
              <a:t>2013-02-18</a:t>
            </a:fld>
            <a:endParaRPr lang="pl-PL"/>
          </a:p>
        </p:txBody>
      </p:sp>
      <p:sp>
        <p:nvSpPr>
          <p:cNvPr id="7" name="Symbol zastępczy numeru slajdu 5"/>
          <p:cNvSpPr>
            <a:spLocks noGrp="1"/>
          </p:cNvSpPr>
          <p:nvPr>
            <p:ph type="sldNum" sz="quarter" idx="12"/>
          </p:nvPr>
        </p:nvSpPr>
        <p:spPr/>
        <p:txBody>
          <a:bodyPr/>
          <a:lstStyle/>
          <a:p>
            <a:fld id="{F52BC120-836D-440F-B2D2-1D76AB04ADA9}" type="slidenum">
              <a:rPr lang="pl-PL"/>
              <a:pPr/>
              <a:t>44</a:t>
            </a:fld>
            <a:endParaRPr lang="pl-PL"/>
          </a:p>
        </p:txBody>
      </p:sp>
      <p:sp>
        <p:nvSpPr>
          <p:cNvPr id="53250" name="Rectangle 2"/>
          <p:cNvSpPr>
            <a:spLocks noGrp="1" noChangeArrowheads="1"/>
          </p:cNvSpPr>
          <p:nvPr>
            <p:ph type="title"/>
          </p:nvPr>
        </p:nvSpPr>
        <p:spPr>
          <a:xfrm>
            <a:off x="539750" y="277813"/>
            <a:ext cx="8147050" cy="847725"/>
          </a:xfrm>
        </p:spPr>
        <p:txBody>
          <a:bodyPr/>
          <a:lstStyle/>
          <a:p>
            <a:r>
              <a:rPr lang="pl-PL" sz="3200" i="1"/>
              <a:t>cd.</a:t>
            </a:r>
          </a:p>
        </p:txBody>
      </p:sp>
      <p:sp>
        <p:nvSpPr>
          <p:cNvPr id="53251" name="Rectangle 3"/>
          <p:cNvSpPr>
            <a:spLocks noGrp="1" noChangeArrowheads="1"/>
          </p:cNvSpPr>
          <p:nvPr>
            <p:ph type="body" idx="1"/>
          </p:nvPr>
        </p:nvSpPr>
        <p:spPr/>
        <p:txBody>
          <a:bodyPr/>
          <a:lstStyle/>
          <a:p>
            <a:pPr>
              <a:buFont typeface="Wingdings" pitchFamily="2" charset="2"/>
              <a:buNone/>
            </a:pPr>
            <a:r>
              <a:rPr lang="pl-PL" sz="2400"/>
              <a:t>   - Kości i mięśnie dłoni kształtują się około 1,5 </a:t>
            </a:r>
            <a:br>
              <a:rPr lang="pl-PL" sz="2400"/>
            </a:br>
            <a:r>
              <a:rPr lang="pl-PL" sz="2400"/>
              <a:t>do 2 lat dłużej u chłopców niż u dziewcząt. </a:t>
            </a:r>
            <a:br>
              <a:rPr lang="pl-PL" sz="2400"/>
            </a:br>
            <a:r>
              <a:rPr lang="pl-PL" sz="2400"/>
              <a:t>W związku z tym dziewczynki bardziej niż chłopcy lubią wycinać, rysować, malować. Zeszyty dziewczynek są staranniejsze, bardziej schludne</a:t>
            </a:r>
            <a:r>
              <a:rPr lang="pl-PL"/>
              <a:t> </a:t>
            </a:r>
            <a:r>
              <a:rPr lang="pl-PL" sz="2000"/>
              <a:t>(nie należy porównywać zeszytów chłopców i dziewcząt). </a:t>
            </a:r>
          </a:p>
          <a:p>
            <a:pPr>
              <a:buFont typeface="Wingdings" pitchFamily="2" charset="2"/>
              <a:buNone/>
            </a:pPr>
            <a:endParaRPr lang="pl-PL" sz="2000"/>
          </a:p>
        </p:txBody>
      </p:sp>
      <p:pic>
        <p:nvPicPr>
          <p:cNvPr id="53253" name="Picture 5" descr="MPj04332340000[1]"/>
          <p:cNvPicPr>
            <a:picLocks noChangeAspect="1" noChangeArrowheads="1"/>
          </p:cNvPicPr>
          <p:nvPr/>
        </p:nvPicPr>
        <p:blipFill>
          <a:blip r:embed="rId2" cstate="print"/>
          <a:srcRect/>
          <a:stretch>
            <a:fillRect/>
          </a:stretch>
        </p:blipFill>
        <p:spPr bwMode="auto">
          <a:xfrm>
            <a:off x="1547813" y="4149725"/>
            <a:ext cx="6048375" cy="1751013"/>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daty 3"/>
          <p:cNvSpPr>
            <a:spLocks noGrp="1"/>
          </p:cNvSpPr>
          <p:nvPr>
            <p:ph type="dt" sz="half" idx="10"/>
          </p:nvPr>
        </p:nvSpPr>
        <p:spPr/>
        <p:txBody>
          <a:bodyPr/>
          <a:lstStyle/>
          <a:p>
            <a:fld id="{3750549A-B5FA-44C1-B9C1-0B5788FB38D7}" type="datetime1">
              <a:rPr lang="pl-PL"/>
              <a:pPr/>
              <a:t>2013-02-18</a:t>
            </a:fld>
            <a:endParaRPr lang="pl-PL"/>
          </a:p>
        </p:txBody>
      </p:sp>
      <p:sp>
        <p:nvSpPr>
          <p:cNvPr id="8" name="Symbol zastępczy numeru slajdu 5"/>
          <p:cNvSpPr>
            <a:spLocks noGrp="1"/>
          </p:cNvSpPr>
          <p:nvPr>
            <p:ph type="sldNum" sz="quarter" idx="12"/>
          </p:nvPr>
        </p:nvSpPr>
        <p:spPr/>
        <p:txBody>
          <a:bodyPr/>
          <a:lstStyle/>
          <a:p>
            <a:fld id="{87176609-A0B2-4CBF-A2A4-6C0EA3B089E2}" type="slidenum">
              <a:rPr lang="pl-PL"/>
              <a:pPr/>
              <a:t>45</a:t>
            </a:fld>
            <a:endParaRPr lang="pl-PL"/>
          </a:p>
        </p:txBody>
      </p:sp>
      <p:sp>
        <p:nvSpPr>
          <p:cNvPr id="54274" name="Rectangle 2"/>
          <p:cNvSpPr>
            <a:spLocks noGrp="1" noChangeArrowheads="1"/>
          </p:cNvSpPr>
          <p:nvPr>
            <p:ph type="title"/>
          </p:nvPr>
        </p:nvSpPr>
        <p:spPr>
          <a:xfrm>
            <a:off x="468313" y="277813"/>
            <a:ext cx="8218487" cy="847725"/>
          </a:xfrm>
        </p:spPr>
        <p:txBody>
          <a:bodyPr/>
          <a:lstStyle/>
          <a:p>
            <a:r>
              <a:rPr lang="pl-PL" sz="3200" i="1"/>
              <a:t>cd.</a:t>
            </a:r>
          </a:p>
        </p:txBody>
      </p:sp>
      <p:sp>
        <p:nvSpPr>
          <p:cNvPr id="54275" name="Rectangle 3"/>
          <p:cNvSpPr>
            <a:spLocks noGrp="1" noChangeArrowheads="1"/>
          </p:cNvSpPr>
          <p:nvPr>
            <p:ph type="body" idx="1"/>
          </p:nvPr>
        </p:nvSpPr>
        <p:spPr/>
        <p:txBody>
          <a:bodyPr/>
          <a:lstStyle/>
          <a:p>
            <a:pPr>
              <a:buFont typeface="Wingdings" pitchFamily="2" charset="2"/>
              <a:buNone/>
            </a:pPr>
            <a:r>
              <a:rPr lang="pl-PL" sz="2400"/>
              <a:t>              U dziewczynek powoli zaczyna powstawać   </a:t>
            </a:r>
          </a:p>
          <a:p>
            <a:pPr>
              <a:buFont typeface="Wingdings" pitchFamily="2" charset="2"/>
              <a:buNone/>
            </a:pPr>
            <a:r>
              <a:rPr lang="pl-PL" sz="2400"/>
              <a:t>              podściółka tłuszczowa skóra staje się </a:t>
            </a:r>
          </a:p>
          <a:p>
            <a:pPr>
              <a:buFont typeface="Wingdings" pitchFamily="2" charset="2"/>
              <a:buNone/>
            </a:pPr>
            <a:r>
              <a:rPr lang="pl-PL" sz="2400"/>
              <a:t>              gładsza, włosy bardziej miękkie, rysy </a:t>
            </a:r>
          </a:p>
          <a:p>
            <a:pPr>
              <a:buFont typeface="Wingdings" pitchFamily="2" charset="2"/>
              <a:buNone/>
            </a:pPr>
            <a:r>
              <a:rPr lang="pl-PL" sz="2400"/>
              <a:t>              twarzy bardziej kobiece; </a:t>
            </a:r>
            <a:br>
              <a:rPr lang="pl-PL" sz="2400"/>
            </a:br>
            <a:r>
              <a:rPr lang="pl-PL" sz="2400"/>
              <a:t/>
            </a:r>
            <a:br>
              <a:rPr lang="pl-PL" sz="2400"/>
            </a:br>
            <a:r>
              <a:rPr lang="pl-PL" sz="2400"/>
              <a:t>u chłopców włosy stają się twardsze, </a:t>
            </a:r>
            <a:br>
              <a:rPr lang="pl-PL" sz="2400"/>
            </a:br>
            <a:r>
              <a:rPr lang="pl-PL" sz="2400"/>
              <a:t>grubsze, stopniowo rysy twarzy </a:t>
            </a:r>
            <a:br>
              <a:rPr lang="pl-PL" sz="2400"/>
            </a:br>
            <a:r>
              <a:rPr lang="pl-PL" sz="2400"/>
              <a:t>wyostrzają się.</a:t>
            </a:r>
          </a:p>
        </p:txBody>
      </p:sp>
      <p:pic>
        <p:nvPicPr>
          <p:cNvPr id="54276" name="Picture 4" descr="MCj04356060000[1]"/>
          <p:cNvPicPr>
            <a:picLocks noChangeAspect="1" noChangeArrowheads="1"/>
          </p:cNvPicPr>
          <p:nvPr/>
        </p:nvPicPr>
        <p:blipFill>
          <a:blip r:embed="rId2" cstate="print"/>
          <a:srcRect/>
          <a:stretch>
            <a:fillRect/>
          </a:stretch>
        </p:blipFill>
        <p:spPr bwMode="auto">
          <a:xfrm>
            <a:off x="6084888" y="4149725"/>
            <a:ext cx="1655762" cy="1524000"/>
          </a:xfrm>
          <a:prstGeom prst="rect">
            <a:avLst/>
          </a:prstGeom>
          <a:noFill/>
        </p:spPr>
      </p:pic>
      <p:pic>
        <p:nvPicPr>
          <p:cNvPr id="54278" name="Picture 6" descr="MCj04344210000[1]"/>
          <p:cNvPicPr>
            <a:picLocks noChangeAspect="1" noChangeArrowheads="1"/>
          </p:cNvPicPr>
          <p:nvPr/>
        </p:nvPicPr>
        <p:blipFill>
          <a:blip r:embed="rId3" cstate="print"/>
          <a:srcRect/>
          <a:stretch>
            <a:fillRect/>
          </a:stretch>
        </p:blipFill>
        <p:spPr bwMode="auto">
          <a:xfrm>
            <a:off x="539750" y="1844675"/>
            <a:ext cx="1223963" cy="95885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daty 3"/>
          <p:cNvSpPr>
            <a:spLocks noGrp="1"/>
          </p:cNvSpPr>
          <p:nvPr>
            <p:ph type="dt" sz="half" idx="10"/>
          </p:nvPr>
        </p:nvSpPr>
        <p:spPr/>
        <p:txBody>
          <a:bodyPr/>
          <a:lstStyle/>
          <a:p>
            <a:fld id="{9A080BC6-BEC7-4F25-8F6B-7DAEBE24C4B8}" type="datetime1">
              <a:rPr lang="pl-PL"/>
              <a:pPr/>
              <a:t>2013-02-18</a:t>
            </a:fld>
            <a:endParaRPr lang="pl-PL"/>
          </a:p>
        </p:txBody>
      </p:sp>
      <p:sp>
        <p:nvSpPr>
          <p:cNvPr id="7" name="Symbol zastępczy numeru slajdu 5"/>
          <p:cNvSpPr>
            <a:spLocks noGrp="1"/>
          </p:cNvSpPr>
          <p:nvPr>
            <p:ph type="sldNum" sz="quarter" idx="12"/>
          </p:nvPr>
        </p:nvSpPr>
        <p:spPr/>
        <p:txBody>
          <a:bodyPr/>
          <a:lstStyle/>
          <a:p>
            <a:fld id="{FFDFEC9A-FA28-4E9F-A0E8-B2547E86F706}" type="slidenum">
              <a:rPr lang="pl-PL"/>
              <a:pPr/>
              <a:t>46</a:t>
            </a:fld>
            <a:endParaRPr lang="pl-PL"/>
          </a:p>
        </p:txBody>
      </p:sp>
      <p:sp>
        <p:nvSpPr>
          <p:cNvPr id="55298" name="Rectangle 2"/>
          <p:cNvSpPr>
            <a:spLocks noGrp="1" noChangeArrowheads="1"/>
          </p:cNvSpPr>
          <p:nvPr>
            <p:ph type="title"/>
          </p:nvPr>
        </p:nvSpPr>
        <p:spPr>
          <a:xfrm>
            <a:off x="468313" y="277813"/>
            <a:ext cx="8218487" cy="847725"/>
          </a:xfrm>
        </p:spPr>
        <p:txBody>
          <a:bodyPr/>
          <a:lstStyle/>
          <a:p>
            <a:r>
              <a:rPr lang="pl-PL" sz="3200" i="1"/>
              <a:t>Pamiętajmy…</a:t>
            </a:r>
          </a:p>
        </p:txBody>
      </p:sp>
      <p:sp>
        <p:nvSpPr>
          <p:cNvPr id="55299" name="Rectangle 3"/>
          <p:cNvSpPr>
            <a:spLocks noGrp="1" noChangeArrowheads="1"/>
          </p:cNvSpPr>
          <p:nvPr>
            <p:ph type="body" idx="1"/>
          </p:nvPr>
        </p:nvSpPr>
        <p:spPr/>
        <p:txBody>
          <a:bodyPr/>
          <a:lstStyle/>
          <a:p>
            <a:pPr>
              <a:buFont typeface="Wingdings" pitchFamily="2" charset="2"/>
              <a:buNone/>
            </a:pPr>
            <a:r>
              <a:rPr lang="pl-PL" sz="2400"/>
              <a:t>   w związku z tymi zmianami inaczej kształtują się zainteresowania chłopców i dziewczynek, powoli wzrasta antagonizm miedzy nimi</a:t>
            </a:r>
            <a:r>
              <a:rPr lang="pl-PL"/>
              <a:t> </a:t>
            </a:r>
            <a:r>
              <a:rPr lang="pl-PL" sz="2000"/>
              <a:t>(dlatego nie powinniśmy za karę sadzać w jednej ławce chłopca </a:t>
            </a:r>
            <a:br>
              <a:rPr lang="pl-PL" sz="2000"/>
            </a:br>
            <a:r>
              <a:rPr lang="pl-PL" sz="2000"/>
              <a:t>z dziewczynką - jedno i drugie cierpi).</a:t>
            </a:r>
          </a:p>
          <a:p>
            <a:pPr>
              <a:buFont typeface="Wingdings" pitchFamily="2" charset="2"/>
              <a:buNone/>
            </a:pPr>
            <a:endParaRPr lang="pl-PL" sz="2000"/>
          </a:p>
        </p:txBody>
      </p:sp>
      <p:pic>
        <p:nvPicPr>
          <p:cNvPr id="55302" name="Picture 6" descr="MCj04343950000[1]"/>
          <p:cNvPicPr>
            <a:picLocks noChangeAspect="1" noChangeArrowheads="1"/>
          </p:cNvPicPr>
          <p:nvPr/>
        </p:nvPicPr>
        <p:blipFill>
          <a:blip r:embed="rId2" cstate="print"/>
          <a:srcRect/>
          <a:stretch>
            <a:fillRect/>
          </a:stretch>
        </p:blipFill>
        <p:spPr bwMode="auto">
          <a:xfrm>
            <a:off x="3168650" y="3908425"/>
            <a:ext cx="1892300" cy="1374775"/>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2DA2CA5B-0103-4025-BE2B-1B39161F6A15}" type="datetime1">
              <a:rPr lang="pl-PL"/>
              <a:pPr/>
              <a:t>2013-02-18</a:t>
            </a:fld>
            <a:endParaRPr lang="pl-PL"/>
          </a:p>
        </p:txBody>
      </p:sp>
      <p:sp>
        <p:nvSpPr>
          <p:cNvPr id="6" name="Symbol zastępczy numeru slajdu 5"/>
          <p:cNvSpPr>
            <a:spLocks noGrp="1"/>
          </p:cNvSpPr>
          <p:nvPr>
            <p:ph type="sldNum" sz="quarter" idx="12"/>
          </p:nvPr>
        </p:nvSpPr>
        <p:spPr/>
        <p:txBody>
          <a:bodyPr/>
          <a:lstStyle/>
          <a:p>
            <a:fld id="{092DDA75-F708-47EF-BF18-0EAD29BFF9BC}" type="slidenum">
              <a:rPr lang="pl-PL"/>
              <a:pPr/>
              <a:t>47</a:t>
            </a:fld>
            <a:endParaRPr lang="pl-PL"/>
          </a:p>
        </p:txBody>
      </p:sp>
      <p:sp>
        <p:nvSpPr>
          <p:cNvPr id="56322" name="Rectangle 2"/>
          <p:cNvSpPr>
            <a:spLocks noGrp="1" noChangeArrowheads="1"/>
          </p:cNvSpPr>
          <p:nvPr>
            <p:ph type="title"/>
          </p:nvPr>
        </p:nvSpPr>
        <p:spPr>
          <a:xfrm>
            <a:off x="539750" y="277813"/>
            <a:ext cx="8147050" cy="919162"/>
          </a:xfrm>
        </p:spPr>
        <p:txBody>
          <a:bodyPr/>
          <a:lstStyle/>
          <a:p>
            <a:r>
              <a:rPr lang="pl-PL" sz="3200" b="1" i="1"/>
              <a:t>Skok rozwojowy - zmiany w układzie nerwowym</a:t>
            </a:r>
          </a:p>
        </p:txBody>
      </p:sp>
      <p:sp>
        <p:nvSpPr>
          <p:cNvPr id="56323" name="Rectangle 3"/>
          <p:cNvSpPr>
            <a:spLocks noGrp="1" noChangeArrowheads="1"/>
          </p:cNvSpPr>
          <p:nvPr>
            <p:ph type="body" idx="1"/>
          </p:nvPr>
        </p:nvSpPr>
        <p:spPr>
          <a:xfrm>
            <a:off x="468313" y="1557338"/>
            <a:ext cx="8229600" cy="4349750"/>
          </a:xfrm>
        </p:spPr>
        <p:txBody>
          <a:bodyPr/>
          <a:lstStyle/>
          <a:p>
            <a:pPr>
              <a:buFont typeface="Wingdings" pitchFamily="2" charset="2"/>
              <a:buNone/>
            </a:pPr>
            <a:r>
              <a:rPr lang="pl-PL" sz="2400"/>
              <a:t>- Wydłużają się wypustki komórek nerwowych, dojrzewają drogi </a:t>
            </a:r>
            <a:r>
              <a:rPr lang="pl-PL" sz="2000"/>
              <a:t>nerwowe- lepszy czas reakcji, poprawia się koordynacja ruchów</a:t>
            </a:r>
          </a:p>
          <a:p>
            <a:pPr>
              <a:buFont typeface="Wingdings" pitchFamily="2" charset="2"/>
              <a:buNone/>
            </a:pPr>
            <a:r>
              <a:rPr lang="pl-PL" sz="2000"/>
              <a:t>- </a:t>
            </a:r>
            <a:r>
              <a:rPr lang="pl-PL" sz="2400"/>
              <a:t>Polepsza się koordynacja i płynność ruchów</a:t>
            </a:r>
            <a:r>
              <a:rPr lang="pl-PL" sz="2000"/>
              <a:t> (również ręki, dzięki temu łatwiej pisać)</a:t>
            </a:r>
          </a:p>
          <a:p>
            <a:pPr>
              <a:buFontTx/>
              <a:buNone/>
            </a:pPr>
            <a:r>
              <a:rPr lang="pl-PL" sz="2000"/>
              <a:t>- </a:t>
            </a:r>
            <a:r>
              <a:rPr lang="pl-PL" sz="2400"/>
              <a:t>Dojrzewają struktury kory mózgowej odpowiedzialne za czynności typowo szkolne </a:t>
            </a:r>
            <a:r>
              <a:rPr lang="pl-PL" sz="2000"/>
              <a:t>(łatwiej różnicują kształty liter podobnych do siebie, lepiej różnicują brzmienie głosek)</a:t>
            </a:r>
          </a:p>
          <a:p>
            <a:pPr>
              <a:buFontTx/>
              <a:buNone/>
            </a:pPr>
            <a:r>
              <a:rPr lang="pl-PL" sz="2400"/>
              <a:t>- Dojrzewają te struktury kory mózgowej, które są odpowiedzialne za procesy myślowe </a:t>
            </a:r>
            <a:r>
              <a:rPr lang="pl-PL" sz="2000"/>
              <a:t>(powyżej 6 roku życia początki myślenia konkretno-wyobrażeniowego)</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daty 3"/>
          <p:cNvSpPr>
            <a:spLocks noGrp="1"/>
          </p:cNvSpPr>
          <p:nvPr>
            <p:ph type="dt" sz="half" idx="10"/>
          </p:nvPr>
        </p:nvSpPr>
        <p:spPr/>
        <p:txBody>
          <a:bodyPr/>
          <a:lstStyle/>
          <a:p>
            <a:fld id="{68EF0745-6B7B-4EE9-9A91-E56359F1D3D5}" type="datetime1">
              <a:rPr lang="pl-PL"/>
              <a:pPr/>
              <a:t>2013-02-18</a:t>
            </a:fld>
            <a:endParaRPr lang="pl-PL"/>
          </a:p>
        </p:txBody>
      </p:sp>
      <p:sp>
        <p:nvSpPr>
          <p:cNvPr id="7" name="Symbol zastępczy numeru slajdu 5"/>
          <p:cNvSpPr>
            <a:spLocks noGrp="1"/>
          </p:cNvSpPr>
          <p:nvPr>
            <p:ph type="sldNum" sz="quarter" idx="12"/>
          </p:nvPr>
        </p:nvSpPr>
        <p:spPr/>
        <p:txBody>
          <a:bodyPr/>
          <a:lstStyle/>
          <a:p>
            <a:fld id="{18970DC4-41D5-4B77-9361-8EE9495BC916}" type="slidenum">
              <a:rPr lang="pl-PL"/>
              <a:pPr/>
              <a:t>48</a:t>
            </a:fld>
            <a:endParaRPr lang="pl-PL"/>
          </a:p>
        </p:txBody>
      </p:sp>
      <p:sp>
        <p:nvSpPr>
          <p:cNvPr id="59394" name="Rectangle 2"/>
          <p:cNvSpPr>
            <a:spLocks noGrp="1" noChangeArrowheads="1"/>
          </p:cNvSpPr>
          <p:nvPr>
            <p:ph type="title"/>
          </p:nvPr>
        </p:nvSpPr>
        <p:spPr>
          <a:xfrm>
            <a:off x="539750" y="277813"/>
            <a:ext cx="8147050" cy="847725"/>
          </a:xfrm>
        </p:spPr>
        <p:txBody>
          <a:bodyPr/>
          <a:lstStyle/>
          <a:p>
            <a:r>
              <a:rPr lang="pl-PL" sz="3200" i="1"/>
              <a:t>cd.</a:t>
            </a:r>
          </a:p>
        </p:txBody>
      </p:sp>
      <p:sp>
        <p:nvSpPr>
          <p:cNvPr id="59395" name="Rectangle 3"/>
          <p:cNvSpPr>
            <a:spLocks noGrp="1" noChangeArrowheads="1"/>
          </p:cNvSpPr>
          <p:nvPr>
            <p:ph type="body" idx="1"/>
          </p:nvPr>
        </p:nvSpPr>
        <p:spPr/>
        <p:txBody>
          <a:bodyPr/>
          <a:lstStyle/>
          <a:p>
            <a:pPr>
              <a:buFontTx/>
              <a:buNone/>
            </a:pPr>
            <a:r>
              <a:rPr lang="pl-PL" sz="2400"/>
              <a:t>- Dojrzewa cały układ nerwowy, w tym kora mózgowa, dzięki czemu:</a:t>
            </a:r>
          </a:p>
          <a:p>
            <a:pPr>
              <a:buFontTx/>
              <a:buNone/>
            </a:pPr>
            <a:r>
              <a:rPr lang="pl-PL" sz="2400"/>
              <a:t>  a) poprawia się zdolność do skupienia uwagi</a:t>
            </a:r>
          </a:p>
          <a:p>
            <a:pPr>
              <a:buFontTx/>
              <a:buNone/>
            </a:pPr>
            <a:r>
              <a:rPr lang="pl-PL" sz="2400"/>
              <a:t>  b) poprawia się zdolność do zapamiętywania</a:t>
            </a:r>
          </a:p>
          <a:p>
            <a:pPr>
              <a:buFontTx/>
              <a:buNone/>
            </a:pPr>
            <a:r>
              <a:rPr lang="pl-PL" sz="2400"/>
              <a:t>  c) sprawniej przebiegają procesy pobudzania </a:t>
            </a:r>
            <a:br>
              <a:rPr lang="pl-PL" sz="2400"/>
            </a:br>
            <a:r>
              <a:rPr lang="pl-PL" sz="2400"/>
              <a:t>  i hamowania (stają się spokojniejsze, lepsza    </a:t>
            </a:r>
          </a:p>
          <a:p>
            <a:pPr>
              <a:buFontTx/>
              <a:buNone/>
            </a:pPr>
            <a:r>
              <a:rPr lang="pl-PL" sz="2400"/>
              <a:t>     kontrola emocji, dziecko łatwiej „wchodzi” </a:t>
            </a:r>
            <a:br>
              <a:rPr lang="pl-PL" sz="2400"/>
            </a:br>
            <a:r>
              <a:rPr lang="pl-PL" sz="2400"/>
              <a:t>  w rolę ucznia itp.)</a:t>
            </a:r>
          </a:p>
          <a:p>
            <a:pPr>
              <a:buFontTx/>
              <a:buNone/>
            </a:pPr>
            <a:endParaRPr lang="pl-PL" sz="2400"/>
          </a:p>
        </p:txBody>
      </p:sp>
      <p:pic>
        <p:nvPicPr>
          <p:cNvPr id="59396" name="Picture 4" descr="j0234687"/>
          <p:cNvPicPr>
            <a:picLocks noChangeAspect="1" noChangeArrowheads="1" noCrop="1"/>
          </p:cNvPicPr>
          <p:nvPr/>
        </p:nvPicPr>
        <p:blipFill>
          <a:blip r:embed="rId2" cstate="print"/>
          <a:srcRect/>
          <a:stretch>
            <a:fillRect/>
          </a:stretch>
        </p:blipFill>
        <p:spPr bwMode="auto">
          <a:xfrm>
            <a:off x="7097713" y="455613"/>
            <a:ext cx="1228725" cy="72390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ymbol zastępczy daty 3"/>
          <p:cNvSpPr>
            <a:spLocks noGrp="1"/>
          </p:cNvSpPr>
          <p:nvPr>
            <p:ph type="dt" sz="half" idx="10"/>
          </p:nvPr>
        </p:nvSpPr>
        <p:spPr/>
        <p:txBody>
          <a:bodyPr/>
          <a:lstStyle/>
          <a:p>
            <a:fld id="{88EEE5B8-6DFB-4A61-ADB5-DCF0211481B9}" type="datetime1">
              <a:rPr lang="pl-PL"/>
              <a:pPr/>
              <a:t>2013-02-18</a:t>
            </a:fld>
            <a:endParaRPr lang="pl-PL"/>
          </a:p>
        </p:txBody>
      </p:sp>
      <p:sp>
        <p:nvSpPr>
          <p:cNvPr id="19" name="Symbol zastępczy numeru slajdu 5"/>
          <p:cNvSpPr>
            <a:spLocks noGrp="1"/>
          </p:cNvSpPr>
          <p:nvPr>
            <p:ph type="sldNum" sz="quarter" idx="12"/>
          </p:nvPr>
        </p:nvSpPr>
        <p:spPr/>
        <p:txBody>
          <a:bodyPr/>
          <a:lstStyle/>
          <a:p>
            <a:fld id="{5A8D75E6-C516-47CB-99B8-45FF71D1257E}" type="slidenum">
              <a:rPr lang="pl-PL"/>
              <a:pPr/>
              <a:t>49</a:t>
            </a:fld>
            <a:endParaRPr lang="pl-PL"/>
          </a:p>
        </p:txBody>
      </p:sp>
      <p:sp>
        <p:nvSpPr>
          <p:cNvPr id="57346" name="Rectangle 2"/>
          <p:cNvSpPr>
            <a:spLocks noGrp="1" noChangeArrowheads="1"/>
          </p:cNvSpPr>
          <p:nvPr>
            <p:ph type="title"/>
          </p:nvPr>
        </p:nvSpPr>
        <p:spPr>
          <a:xfrm>
            <a:off x="468313" y="277813"/>
            <a:ext cx="8218487" cy="703262"/>
          </a:xfrm>
        </p:spPr>
        <p:txBody>
          <a:bodyPr/>
          <a:lstStyle/>
          <a:p>
            <a:r>
              <a:rPr lang="pl-PL" sz="3200" i="1"/>
              <a:t>Dojrzewają receptory zmysłów -</a:t>
            </a:r>
          </a:p>
        </p:txBody>
      </p:sp>
      <p:sp>
        <p:nvSpPr>
          <p:cNvPr id="57347" name="Rectangle 3"/>
          <p:cNvSpPr>
            <a:spLocks noGrp="1" noChangeArrowheads="1"/>
          </p:cNvSpPr>
          <p:nvPr>
            <p:ph type="body" idx="1"/>
          </p:nvPr>
        </p:nvSpPr>
        <p:spPr/>
        <p:txBody>
          <a:bodyPr/>
          <a:lstStyle/>
          <a:p>
            <a:pPr>
              <a:buFont typeface="Wingdings" pitchFamily="2" charset="2"/>
              <a:buNone/>
            </a:pPr>
            <a:r>
              <a:rPr lang="pl-PL" sz="2000"/>
              <a:t>Dzieci odbierają dokładniejsze informacje z otoczenia</a:t>
            </a:r>
          </a:p>
        </p:txBody>
      </p:sp>
      <p:grpSp>
        <p:nvGrpSpPr>
          <p:cNvPr id="57348" name="Group 18"/>
          <p:cNvGrpSpPr>
            <a:grpSpLocks/>
          </p:cNvGrpSpPr>
          <p:nvPr/>
        </p:nvGrpSpPr>
        <p:grpSpPr bwMode="auto">
          <a:xfrm>
            <a:off x="971550" y="2205038"/>
            <a:ext cx="7921625" cy="3671887"/>
            <a:chOff x="1778" y="793"/>
            <a:chExt cx="13500" cy="7199"/>
          </a:xfrm>
        </p:grpSpPr>
        <p:pic>
          <p:nvPicPr>
            <p:cNvPr id="57349" name="Picture 19" descr="MCj04304380000[1]"/>
            <p:cNvPicPr>
              <a:picLocks noChangeAspect="1" noChangeArrowheads="1"/>
            </p:cNvPicPr>
            <p:nvPr/>
          </p:nvPicPr>
          <p:blipFill>
            <a:blip r:embed="rId2" cstate="print"/>
            <a:srcRect/>
            <a:stretch>
              <a:fillRect/>
            </a:stretch>
          </p:blipFill>
          <p:spPr bwMode="auto">
            <a:xfrm>
              <a:off x="5558" y="1872"/>
              <a:ext cx="5450" cy="5688"/>
            </a:xfrm>
            <a:prstGeom prst="rect">
              <a:avLst/>
            </a:prstGeom>
            <a:noFill/>
            <a:ln w="9525">
              <a:noFill/>
              <a:miter lim="800000"/>
              <a:headEnd/>
              <a:tailEnd/>
            </a:ln>
          </p:spPr>
        </p:pic>
        <p:grpSp>
          <p:nvGrpSpPr>
            <p:cNvPr id="57350" name="Group 20"/>
            <p:cNvGrpSpPr>
              <a:grpSpLocks/>
            </p:cNvGrpSpPr>
            <p:nvPr/>
          </p:nvGrpSpPr>
          <p:grpSpPr bwMode="auto">
            <a:xfrm>
              <a:off x="1778" y="793"/>
              <a:ext cx="13500" cy="7199"/>
              <a:chOff x="1778" y="793"/>
              <a:chExt cx="13500" cy="7199"/>
            </a:xfrm>
          </p:grpSpPr>
          <p:sp>
            <p:nvSpPr>
              <p:cNvPr id="57351" name="Text Box 21"/>
              <p:cNvSpPr txBox="1">
                <a:spLocks noChangeArrowheads="1"/>
              </p:cNvSpPr>
              <p:nvPr/>
            </p:nvSpPr>
            <p:spPr bwMode="auto">
              <a:xfrm>
                <a:off x="1778" y="972"/>
                <a:ext cx="2160" cy="720"/>
              </a:xfrm>
              <a:prstGeom prst="rect">
                <a:avLst/>
              </a:prstGeom>
              <a:solidFill>
                <a:srgbClr val="FFFFFF"/>
              </a:solidFill>
              <a:ln w="9525">
                <a:noFill/>
                <a:miter lim="800000"/>
                <a:headEnd/>
                <a:tailEnd/>
              </a:ln>
            </p:spPr>
            <p:txBody>
              <a:bodyPr/>
              <a:lstStyle/>
              <a:p>
                <a:r>
                  <a:rPr lang="pl-PL" sz="1800">
                    <a:latin typeface="Arial" charset="0"/>
                  </a:rPr>
                  <a:t>SŁYSZĘ</a:t>
                </a:r>
              </a:p>
            </p:txBody>
          </p:sp>
          <p:sp>
            <p:nvSpPr>
              <p:cNvPr id="57352" name="Text Box 22"/>
              <p:cNvSpPr txBox="1">
                <a:spLocks noChangeArrowheads="1"/>
              </p:cNvSpPr>
              <p:nvPr/>
            </p:nvSpPr>
            <p:spPr bwMode="auto">
              <a:xfrm>
                <a:off x="2318" y="6192"/>
                <a:ext cx="2160" cy="720"/>
              </a:xfrm>
              <a:prstGeom prst="rect">
                <a:avLst/>
              </a:prstGeom>
              <a:solidFill>
                <a:srgbClr val="FFFFFF"/>
              </a:solidFill>
              <a:ln w="9525">
                <a:noFill/>
                <a:miter lim="800000"/>
                <a:headEnd/>
                <a:tailEnd/>
              </a:ln>
            </p:spPr>
            <p:txBody>
              <a:bodyPr/>
              <a:lstStyle/>
              <a:p>
                <a:r>
                  <a:rPr lang="pl-PL" sz="1600">
                    <a:latin typeface="Arial" charset="0"/>
                  </a:rPr>
                  <a:t>DOTYKAM</a:t>
                </a:r>
              </a:p>
            </p:txBody>
          </p:sp>
          <p:sp>
            <p:nvSpPr>
              <p:cNvPr id="57353" name="Text Box 23"/>
              <p:cNvSpPr txBox="1">
                <a:spLocks noChangeArrowheads="1"/>
              </p:cNvSpPr>
              <p:nvPr/>
            </p:nvSpPr>
            <p:spPr bwMode="auto">
              <a:xfrm>
                <a:off x="12758" y="793"/>
                <a:ext cx="1979" cy="899"/>
              </a:xfrm>
              <a:prstGeom prst="rect">
                <a:avLst/>
              </a:prstGeom>
              <a:solidFill>
                <a:srgbClr val="FFFFFF"/>
              </a:solidFill>
              <a:ln w="9525">
                <a:noFill/>
                <a:miter lim="800000"/>
                <a:headEnd/>
                <a:tailEnd/>
              </a:ln>
            </p:spPr>
            <p:txBody>
              <a:bodyPr/>
              <a:lstStyle/>
              <a:p>
                <a:r>
                  <a:rPr lang="pl-PL" sz="1800">
                    <a:latin typeface="Arial" charset="0"/>
                  </a:rPr>
                  <a:t>WIDZĘ</a:t>
                </a:r>
              </a:p>
            </p:txBody>
          </p:sp>
          <p:sp>
            <p:nvSpPr>
              <p:cNvPr id="57354" name="Text Box 24"/>
              <p:cNvSpPr txBox="1">
                <a:spLocks noChangeArrowheads="1"/>
              </p:cNvSpPr>
              <p:nvPr/>
            </p:nvSpPr>
            <p:spPr bwMode="auto">
              <a:xfrm>
                <a:off x="13118" y="4032"/>
                <a:ext cx="2160" cy="721"/>
              </a:xfrm>
              <a:prstGeom prst="rect">
                <a:avLst/>
              </a:prstGeom>
              <a:solidFill>
                <a:srgbClr val="FFFFFF"/>
              </a:solidFill>
              <a:ln w="9525">
                <a:noFill/>
                <a:miter lim="800000"/>
                <a:headEnd/>
                <a:tailEnd/>
              </a:ln>
            </p:spPr>
            <p:txBody>
              <a:bodyPr/>
              <a:lstStyle/>
              <a:p>
                <a:r>
                  <a:rPr lang="pl-PL" sz="1800">
                    <a:latin typeface="Arial" charset="0"/>
                  </a:rPr>
                  <a:t>WĄCHAM</a:t>
                </a:r>
              </a:p>
            </p:txBody>
          </p:sp>
          <p:sp>
            <p:nvSpPr>
              <p:cNvPr id="57355" name="Line 25"/>
              <p:cNvSpPr>
                <a:spLocks noChangeShapeType="1"/>
              </p:cNvSpPr>
              <p:nvPr/>
            </p:nvSpPr>
            <p:spPr bwMode="auto">
              <a:xfrm>
                <a:off x="3038" y="1512"/>
                <a:ext cx="5220" cy="2340"/>
              </a:xfrm>
              <a:prstGeom prst="line">
                <a:avLst/>
              </a:prstGeom>
              <a:noFill/>
              <a:ln w="76200">
                <a:solidFill>
                  <a:srgbClr val="FF6600"/>
                </a:solidFill>
                <a:round/>
                <a:headEnd/>
                <a:tailEnd type="triangle" w="med" len="med"/>
              </a:ln>
            </p:spPr>
            <p:txBody>
              <a:bodyPr/>
              <a:lstStyle/>
              <a:p>
                <a:endParaRPr lang="pl-PL"/>
              </a:p>
            </p:txBody>
          </p:sp>
          <p:sp>
            <p:nvSpPr>
              <p:cNvPr id="57356" name="Line 26"/>
              <p:cNvSpPr>
                <a:spLocks noChangeShapeType="1"/>
              </p:cNvSpPr>
              <p:nvPr/>
            </p:nvSpPr>
            <p:spPr bwMode="auto">
              <a:xfrm flipH="1">
                <a:off x="9518" y="1332"/>
                <a:ext cx="3960" cy="2520"/>
              </a:xfrm>
              <a:prstGeom prst="line">
                <a:avLst/>
              </a:prstGeom>
              <a:noFill/>
              <a:ln w="76200">
                <a:solidFill>
                  <a:srgbClr val="FF6600"/>
                </a:solidFill>
                <a:round/>
                <a:headEnd/>
                <a:tailEnd type="triangle" w="med" len="med"/>
              </a:ln>
            </p:spPr>
            <p:txBody>
              <a:bodyPr/>
              <a:lstStyle/>
              <a:p>
                <a:endParaRPr lang="pl-PL"/>
              </a:p>
            </p:txBody>
          </p:sp>
          <p:sp>
            <p:nvSpPr>
              <p:cNvPr id="57357" name="Line 27"/>
              <p:cNvSpPr>
                <a:spLocks noChangeShapeType="1"/>
              </p:cNvSpPr>
              <p:nvPr/>
            </p:nvSpPr>
            <p:spPr bwMode="auto">
              <a:xfrm flipH="1">
                <a:off x="9518" y="4392"/>
                <a:ext cx="3600" cy="0"/>
              </a:xfrm>
              <a:prstGeom prst="line">
                <a:avLst/>
              </a:prstGeom>
              <a:noFill/>
              <a:ln w="76200">
                <a:solidFill>
                  <a:srgbClr val="FF6600"/>
                </a:solidFill>
                <a:round/>
                <a:headEnd/>
                <a:tailEnd type="triangle" w="med" len="med"/>
              </a:ln>
            </p:spPr>
            <p:txBody>
              <a:bodyPr/>
              <a:lstStyle/>
              <a:p>
                <a:endParaRPr lang="pl-PL"/>
              </a:p>
            </p:txBody>
          </p:sp>
          <p:sp>
            <p:nvSpPr>
              <p:cNvPr id="57358" name="Line 28"/>
              <p:cNvSpPr>
                <a:spLocks noChangeShapeType="1"/>
              </p:cNvSpPr>
              <p:nvPr/>
            </p:nvSpPr>
            <p:spPr bwMode="auto">
              <a:xfrm flipH="1" flipV="1">
                <a:off x="9158" y="4572"/>
                <a:ext cx="4500" cy="2520"/>
              </a:xfrm>
              <a:prstGeom prst="line">
                <a:avLst/>
              </a:prstGeom>
              <a:noFill/>
              <a:ln w="76200">
                <a:solidFill>
                  <a:srgbClr val="FF6600"/>
                </a:solidFill>
                <a:round/>
                <a:headEnd/>
                <a:tailEnd type="triangle" w="med" len="med"/>
              </a:ln>
            </p:spPr>
            <p:txBody>
              <a:bodyPr/>
              <a:lstStyle/>
              <a:p>
                <a:endParaRPr lang="pl-PL"/>
              </a:p>
            </p:txBody>
          </p:sp>
          <p:sp>
            <p:nvSpPr>
              <p:cNvPr id="57359" name="Text Box 29"/>
              <p:cNvSpPr txBox="1">
                <a:spLocks noChangeArrowheads="1"/>
              </p:cNvSpPr>
              <p:nvPr/>
            </p:nvSpPr>
            <p:spPr bwMode="auto">
              <a:xfrm>
                <a:off x="12578" y="7272"/>
                <a:ext cx="2160" cy="720"/>
              </a:xfrm>
              <a:prstGeom prst="rect">
                <a:avLst/>
              </a:prstGeom>
              <a:solidFill>
                <a:srgbClr val="FFFFFF"/>
              </a:solidFill>
              <a:ln w="9525">
                <a:noFill/>
                <a:miter lim="800000"/>
                <a:headEnd/>
                <a:tailEnd/>
              </a:ln>
            </p:spPr>
            <p:txBody>
              <a:bodyPr/>
              <a:lstStyle/>
              <a:p>
                <a:r>
                  <a:rPr lang="pl-PL" sz="1800">
                    <a:latin typeface="Arial" charset="0"/>
                  </a:rPr>
                  <a:t>SMAKUJĘ</a:t>
                </a:r>
              </a:p>
            </p:txBody>
          </p:sp>
          <p:sp>
            <p:nvSpPr>
              <p:cNvPr id="57360" name="Line 30"/>
              <p:cNvSpPr>
                <a:spLocks noChangeShapeType="1"/>
              </p:cNvSpPr>
              <p:nvPr/>
            </p:nvSpPr>
            <p:spPr bwMode="auto">
              <a:xfrm flipV="1">
                <a:off x="4298" y="6012"/>
                <a:ext cx="5400" cy="540"/>
              </a:xfrm>
              <a:prstGeom prst="line">
                <a:avLst/>
              </a:prstGeom>
              <a:noFill/>
              <a:ln w="76200">
                <a:solidFill>
                  <a:srgbClr val="FF6600"/>
                </a:solidFill>
                <a:round/>
                <a:headEnd/>
                <a:tailEnd type="triangle" w="med" len="med"/>
              </a:ln>
            </p:spPr>
            <p:txBody>
              <a:bodyPr/>
              <a:lstStyle/>
              <a:p>
                <a:endParaRPr lang="pl-PL"/>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41957AA2-B176-491B-A246-0A6ECDDA1759}" type="datetime1">
              <a:rPr lang="pl-PL"/>
              <a:pPr/>
              <a:t>2013-02-18</a:t>
            </a:fld>
            <a:endParaRPr lang="pl-PL"/>
          </a:p>
        </p:txBody>
      </p:sp>
      <p:sp>
        <p:nvSpPr>
          <p:cNvPr id="6" name="Symbol zastępczy numeru slajdu 5"/>
          <p:cNvSpPr>
            <a:spLocks noGrp="1"/>
          </p:cNvSpPr>
          <p:nvPr>
            <p:ph type="sldNum" sz="quarter" idx="12"/>
          </p:nvPr>
        </p:nvSpPr>
        <p:spPr/>
        <p:txBody>
          <a:bodyPr/>
          <a:lstStyle/>
          <a:p>
            <a:fld id="{313B09C3-8B74-4BC9-8636-4A254FD8F59F}" type="slidenum">
              <a:rPr lang="pl-PL"/>
              <a:pPr/>
              <a:t>5</a:t>
            </a:fld>
            <a:endParaRPr lang="pl-PL"/>
          </a:p>
        </p:txBody>
      </p:sp>
      <p:sp>
        <p:nvSpPr>
          <p:cNvPr id="123906" name="Rectangle 2"/>
          <p:cNvSpPr>
            <a:spLocks noGrp="1" noChangeArrowheads="1"/>
          </p:cNvSpPr>
          <p:nvPr>
            <p:ph type="title"/>
          </p:nvPr>
        </p:nvSpPr>
        <p:spPr/>
        <p:txBody>
          <a:bodyPr/>
          <a:lstStyle/>
          <a:p>
            <a:r>
              <a:rPr lang="pl-PL" sz="3200" i="1"/>
              <a:t>Ustawa o systemie oświaty…</a:t>
            </a:r>
          </a:p>
        </p:txBody>
      </p:sp>
      <p:sp>
        <p:nvSpPr>
          <p:cNvPr id="123907" name="Rectangle 3"/>
          <p:cNvSpPr>
            <a:spLocks noGrp="1" noChangeArrowheads="1"/>
          </p:cNvSpPr>
          <p:nvPr>
            <p:ph type="body" idx="1"/>
          </p:nvPr>
        </p:nvSpPr>
        <p:spPr>
          <a:xfrm>
            <a:off x="971550" y="2276475"/>
            <a:ext cx="7715250" cy="3673475"/>
          </a:xfrm>
        </p:spPr>
        <p:txBody>
          <a:bodyPr/>
          <a:lstStyle/>
          <a:p>
            <a:pPr>
              <a:buFont typeface="Wingdings" pitchFamily="2" charset="2"/>
              <a:buNone/>
            </a:pPr>
            <a:r>
              <a:rPr lang="pl-PL" b="1"/>
              <a:t>  </a:t>
            </a:r>
            <a:r>
              <a:rPr lang="pl-PL" sz="2400" b="1"/>
              <a:t>Obowiązek szkolny dziecka rozpoczyna się z początkiem roku szkolnego w roku kalendarzowym, w którym dziecko kończy 6 lat, oraz trwa do ukończenia gimnazjum, nie dłużej jednak niż do ukończenia 18 roku życia.</a:t>
            </a:r>
            <a:r>
              <a:rPr lang="pl-PL"/>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D2D8442D-4D66-432E-A550-59B1B12356DA}" type="datetime1">
              <a:rPr lang="pl-PL"/>
              <a:pPr/>
              <a:t>2013-02-18</a:t>
            </a:fld>
            <a:endParaRPr lang="pl-PL"/>
          </a:p>
        </p:txBody>
      </p:sp>
      <p:sp>
        <p:nvSpPr>
          <p:cNvPr id="6" name="Symbol zastępczy numeru slajdu 5"/>
          <p:cNvSpPr>
            <a:spLocks noGrp="1"/>
          </p:cNvSpPr>
          <p:nvPr>
            <p:ph type="sldNum" sz="quarter" idx="12"/>
          </p:nvPr>
        </p:nvSpPr>
        <p:spPr/>
        <p:txBody>
          <a:bodyPr/>
          <a:lstStyle/>
          <a:p>
            <a:fld id="{5D2E1694-3518-403B-B450-3165EC3240B5}" type="slidenum">
              <a:rPr lang="pl-PL"/>
              <a:pPr/>
              <a:t>50</a:t>
            </a:fld>
            <a:endParaRPr lang="pl-PL"/>
          </a:p>
        </p:txBody>
      </p:sp>
      <p:sp>
        <p:nvSpPr>
          <p:cNvPr id="58371" name="Rectangle 3"/>
          <p:cNvSpPr>
            <a:spLocks noGrp="1" noChangeArrowheads="1"/>
          </p:cNvSpPr>
          <p:nvPr>
            <p:ph type="body" idx="1"/>
          </p:nvPr>
        </p:nvSpPr>
        <p:spPr>
          <a:xfrm>
            <a:off x="539750" y="1773238"/>
            <a:ext cx="8147050" cy="4176712"/>
          </a:xfrm>
        </p:spPr>
        <p:txBody>
          <a:bodyPr/>
          <a:lstStyle/>
          <a:p>
            <a:pPr>
              <a:buFont typeface="Wingdings" pitchFamily="2" charset="2"/>
              <a:buNone/>
            </a:pPr>
            <a:r>
              <a:rPr lang="pl-PL" sz="2400"/>
              <a:t>   Związek między dojrzewaniem i uczeniem się jest istotnym czynnikiem decydującym </a:t>
            </a:r>
            <a:br>
              <a:rPr lang="pl-PL" sz="2400"/>
            </a:br>
            <a:r>
              <a:rPr lang="pl-PL" sz="2400"/>
              <a:t>o powodzeniu dziecka w nauce i nie wolno </a:t>
            </a:r>
            <a:br>
              <a:rPr lang="pl-PL" sz="2400"/>
            </a:br>
            <a:r>
              <a:rPr lang="pl-PL" sz="2400"/>
              <a:t>go pomijać.</a:t>
            </a:r>
          </a:p>
          <a:p>
            <a:pPr>
              <a:buFont typeface="Wingdings" pitchFamily="2" charset="2"/>
              <a:buNone/>
            </a:pPr>
            <a:endParaRPr lang="pl-PL" sz="2400"/>
          </a:p>
          <a:p>
            <a:pPr>
              <a:buFont typeface="Wingdings" pitchFamily="2" charset="2"/>
              <a:buNone/>
            </a:pPr>
            <a:r>
              <a:rPr lang="pl-PL" sz="2400"/>
              <a:t>         </a:t>
            </a:r>
            <a:r>
              <a:rPr lang="pl-PL" sz="2400" b="1"/>
              <a:t>Dziecko sześcioletnie jest ciągle jeszcze dzieckiem</a:t>
            </a:r>
            <a:r>
              <a:rPr lang="pl-PL" sz="2400"/>
              <a:t> i tak powinno być traktowane.</a:t>
            </a:r>
            <a:r>
              <a:rPr lang="pl-PL"/>
              <a:t> </a:t>
            </a:r>
          </a:p>
        </p:txBody>
      </p:sp>
      <p:pic>
        <p:nvPicPr>
          <p:cNvPr id="58372" name="Picture 4" descr="MCj04282610000[1]"/>
          <p:cNvPicPr>
            <a:picLocks noChangeAspect="1" noChangeArrowheads="1"/>
          </p:cNvPicPr>
          <p:nvPr/>
        </p:nvPicPr>
        <p:blipFill>
          <a:blip r:embed="rId2" cstate="print"/>
          <a:srcRect/>
          <a:stretch>
            <a:fillRect/>
          </a:stretch>
        </p:blipFill>
        <p:spPr bwMode="auto">
          <a:xfrm>
            <a:off x="6227763" y="188913"/>
            <a:ext cx="1530350" cy="1439862"/>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daty 3"/>
          <p:cNvSpPr>
            <a:spLocks noGrp="1"/>
          </p:cNvSpPr>
          <p:nvPr>
            <p:ph type="dt" sz="half" idx="10"/>
          </p:nvPr>
        </p:nvSpPr>
        <p:spPr/>
        <p:txBody>
          <a:bodyPr/>
          <a:lstStyle/>
          <a:p>
            <a:fld id="{A94FAFB8-D6B0-46B3-92B9-5B6CA0AAC5B8}" type="datetime1">
              <a:rPr lang="pl-PL"/>
              <a:pPr/>
              <a:t>2013-02-18</a:t>
            </a:fld>
            <a:endParaRPr lang="pl-PL"/>
          </a:p>
        </p:txBody>
      </p:sp>
      <p:sp>
        <p:nvSpPr>
          <p:cNvPr id="7" name="Symbol zastępczy numeru slajdu 5"/>
          <p:cNvSpPr>
            <a:spLocks noGrp="1"/>
          </p:cNvSpPr>
          <p:nvPr>
            <p:ph type="sldNum" sz="quarter" idx="12"/>
          </p:nvPr>
        </p:nvSpPr>
        <p:spPr/>
        <p:txBody>
          <a:bodyPr/>
          <a:lstStyle/>
          <a:p>
            <a:fld id="{04C62CFE-2586-4A43-BB40-C5CF99D74630}" type="slidenum">
              <a:rPr lang="pl-PL"/>
              <a:pPr/>
              <a:t>51</a:t>
            </a:fld>
            <a:endParaRPr lang="pl-PL"/>
          </a:p>
        </p:txBody>
      </p:sp>
      <p:sp>
        <p:nvSpPr>
          <p:cNvPr id="65538" name="Rectangle 2"/>
          <p:cNvSpPr>
            <a:spLocks noGrp="1" noChangeArrowheads="1"/>
          </p:cNvSpPr>
          <p:nvPr>
            <p:ph type="title"/>
          </p:nvPr>
        </p:nvSpPr>
        <p:spPr/>
        <p:txBody>
          <a:bodyPr/>
          <a:lstStyle/>
          <a:p>
            <a:r>
              <a:rPr lang="pl-PL" sz="3600" b="1" i="1"/>
              <a:t>Gotowość szkolna – </a:t>
            </a:r>
            <a:endParaRPr lang="pl-PL" sz="2800" b="1" i="1"/>
          </a:p>
        </p:txBody>
      </p:sp>
      <p:sp>
        <p:nvSpPr>
          <p:cNvPr id="65539" name="Rectangle 3"/>
          <p:cNvSpPr>
            <a:spLocks noGrp="1" noChangeArrowheads="1"/>
          </p:cNvSpPr>
          <p:nvPr>
            <p:ph type="body" idx="1"/>
          </p:nvPr>
        </p:nvSpPr>
        <p:spPr/>
        <p:txBody>
          <a:bodyPr/>
          <a:lstStyle/>
          <a:p>
            <a:pPr>
              <a:buFont typeface="Wingdings" pitchFamily="2" charset="2"/>
              <a:buNone/>
            </a:pPr>
            <a:r>
              <a:rPr lang="pl-PL" sz="2400"/>
              <a:t> to możliwość wspierania</a:t>
            </a:r>
          </a:p>
          <a:p>
            <a:pPr>
              <a:buFont typeface="Wingdings" pitchFamily="2" charset="2"/>
              <a:buNone/>
            </a:pPr>
            <a:r>
              <a:rPr lang="pl-PL" sz="2400"/>
              <a:t> dziecka w rozwoju przez osoby dorosłe. </a:t>
            </a:r>
          </a:p>
          <a:p>
            <a:pPr>
              <a:buFont typeface="Wingdings" pitchFamily="2" charset="2"/>
              <a:buNone/>
            </a:pPr>
            <a:endParaRPr lang="pl-PL" sz="2400"/>
          </a:p>
          <a:p>
            <a:pPr>
              <a:buFont typeface="Wingdings" pitchFamily="2" charset="2"/>
              <a:buNone/>
            </a:pPr>
            <a:r>
              <a:rPr lang="pl-PL"/>
              <a:t>       </a:t>
            </a:r>
            <a:r>
              <a:rPr lang="pl-PL" sz="2400"/>
              <a:t>Według</a:t>
            </a:r>
            <a:r>
              <a:rPr lang="pl-PL" sz="2400" i="1"/>
              <a:t> </a:t>
            </a:r>
            <a:r>
              <a:rPr lang="pl-PL" sz="2400"/>
              <a:t>A. Brzezińskiej „gotowość” nie jest stanem, na który wystarczy po prostu poczekać, ale trzeba ją wykształcić. </a:t>
            </a:r>
            <a:br>
              <a:rPr lang="pl-PL" sz="2400"/>
            </a:br>
            <a:r>
              <a:rPr lang="pl-PL" sz="1800"/>
              <a:t>(</a:t>
            </a:r>
            <a:r>
              <a:rPr lang="pl-PL" sz="1600"/>
              <a:t>J. Brzeziński </a:t>
            </a:r>
            <a:r>
              <a:rPr lang="pl-PL" sz="1600" i="1"/>
              <a:t> Elementy metodologii badań psychologicznych)</a:t>
            </a:r>
            <a:r>
              <a:rPr lang="pl-PL"/>
              <a:t> </a:t>
            </a:r>
          </a:p>
          <a:p>
            <a:pPr>
              <a:buFont typeface="Wingdings" pitchFamily="2" charset="2"/>
              <a:buNone/>
            </a:pPr>
            <a:endParaRPr lang="pl-PL"/>
          </a:p>
        </p:txBody>
      </p:sp>
      <p:pic>
        <p:nvPicPr>
          <p:cNvPr id="65542" name="Picture 6" descr="MCj03981450000[1]"/>
          <p:cNvPicPr>
            <a:picLocks noChangeAspect="1" noChangeArrowheads="1"/>
          </p:cNvPicPr>
          <p:nvPr/>
        </p:nvPicPr>
        <p:blipFill>
          <a:blip r:embed="rId2" cstate="print"/>
          <a:srcRect/>
          <a:stretch>
            <a:fillRect/>
          </a:stretch>
        </p:blipFill>
        <p:spPr bwMode="auto">
          <a:xfrm>
            <a:off x="5292725" y="333375"/>
            <a:ext cx="2232025" cy="1717675"/>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A71ED34D-5939-434E-A43F-D8CE40F04E35}" type="datetime1">
              <a:rPr lang="pl-PL"/>
              <a:pPr/>
              <a:t>2013-02-18</a:t>
            </a:fld>
            <a:endParaRPr lang="pl-PL"/>
          </a:p>
        </p:txBody>
      </p:sp>
      <p:sp>
        <p:nvSpPr>
          <p:cNvPr id="6" name="Symbol zastępczy numeru slajdu 5"/>
          <p:cNvSpPr>
            <a:spLocks noGrp="1"/>
          </p:cNvSpPr>
          <p:nvPr>
            <p:ph type="sldNum" sz="quarter" idx="12"/>
          </p:nvPr>
        </p:nvSpPr>
        <p:spPr/>
        <p:txBody>
          <a:bodyPr/>
          <a:lstStyle/>
          <a:p>
            <a:fld id="{AF85CCA1-0F18-424E-951D-F1EE1C95EBEB}" type="slidenum">
              <a:rPr lang="pl-PL"/>
              <a:pPr/>
              <a:t>52</a:t>
            </a:fld>
            <a:endParaRPr lang="pl-PL"/>
          </a:p>
        </p:txBody>
      </p:sp>
      <p:sp>
        <p:nvSpPr>
          <p:cNvPr id="70659" name="Rectangle 3"/>
          <p:cNvSpPr>
            <a:spLocks noGrp="1" noChangeArrowheads="1"/>
          </p:cNvSpPr>
          <p:nvPr>
            <p:ph type="body" idx="1"/>
          </p:nvPr>
        </p:nvSpPr>
        <p:spPr>
          <a:xfrm>
            <a:off x="539750" y="1989138"/>
            <a:ext cx="7940675" cy="4276725"/>
          </a:xfrm>
        </p:spPr>
        <p:txBody>
          <a:bodyPr/>
          <a:lstStyle/>
          <a:p>
            <a:pPr>
              <a:buFont typeface="Wingdings" pitchFamily="2" charset="2"/>
              <a:buNone/>
            </a:pPr>
            <a:r>
              <a:rPr lang="pl-PL"/>
              <a:t>      </a:t>
            </a:r>
            <a:r>
              <a:rPr lang="pl-PL" sz="2400"/>
              <a:t>Gotowość szkolna - to stan, kiedy dziecko już chce się uczyć, jest zainteresowane czytaniem , pisaniem i liczeniem, jest zainteresowane otoczeniem bliższym i dalszym oraz chce i potrafi nawiązywać i podtrzymywać kontakt z innymi dziećmi i osobami dorosłymi.</a:t>
            </a:r>
            <a:r>
              <a:rPr lang="pl-PL"/>
              <a:t> </a:t>
            </a:r>
          </a:p>
          <a:p>
            <a:pPr>
              <a:buFont typeface="Wingdings" pitchFamily="2" charset="2"/>
              <a:buNone/>
            </a:pPr>
            <a:endParaRPr lang="pl-PL"/>
          </a:p>
          <a:p>
            <a:pPr>
              <a:buFont typeface="Wingdings" pitchFamily="2" charset="2"/>
              <a:buNone/>
            </a:pPr>
            <a:r>
              <a:rPr lang="pl-PL" sz="1800"/>
              <a:t>     Watola A.(2006), </a:t>
            </a:r>
            <a:r>
              <a:rPr lang="pl-PL" sz="1800" i="1"/>
              <a:t>Komputerowe wspomaganie procesu kształtowania gotowości szkolnej dzieci sześcioletnich.</a:t>
            </a:r>
            <a:r>
              <a:rPr lang="pl-PL" sz="1800"/>
              <a:t> Kielce;</a:t>
            </a:r>
          </a:p>
          <a:p>
            <a:pPr>
              <a:buFont typeface="Wingdings" pitchFamily="2" charset="2"/>
              <a:buNone/>
            </a:pPr>
            <a:endParaRPr lang="pl-PL"/>
          </a:p>
        </p:txBody>
      </p:sp>
      <p:pic>
        <p:nvPicPr>
          <p:cNvPr id="70663" name="Picture 7" descr="MCj04404240000[1]"/>
          <p:cNvPicPr>
            <a:picLocks noChangeAspect="1" noChangeArrowheads="1"/>
          </p:cNvPicPr>
          <p:nvPr/>
        </p:nvPicPr>
        <p:blipFill>
          <a:blip r:embed="rId2" cstate="print"/>
          <a:srcRect/>
          <a:stretch>
            <a:fillRect/>
          </a:stretch>
        </p:blipFill>
        <p:spPr bwMode="auto">
          <a:xfrm>
            <a:off x="5867400" y="260350"/>
            <a:ext cx="1827213" cy="1655763"/>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daty 3"/>
          <p:cNvSpPr>
            <a:spLocks noGrp="1"/>
          </p:cNvSpPr>
          <p:nvPr>
            <p:ph type="dt" sz="half" idx="10"/>
          </p:nvPr>
        </p:nvSpPr>
        <p:spPr/>
        <p:txBody>
          <a:bodyPr/>
          <a:lstStyle/>
          <a:p>
            <a:fld id="{57018444-45A0-4756-B661-1BA0CBA1DCEC}" type="datetime1">
              <a:rPr lang="pl-PL"/>
              <a:pPr/>
              <a:t>2013-02-18</a:t>
            </a:fld>
            <a:endParaRPr lang="pl-PL"/>
          </a:p>
        </p:txBody>
      </p:sp>
      <p:sp>
        <p:nvSpPr>
          <p:cNvPr id="7" name="Symbol zastępczy numeru slajdu 5"/>
          <p:cNvSpPr>
            <a:spLocks noGrp="1"/>
          </p:cNvSpPr>
          <p:nvPr>
            <p:ph type="sldNum" sz="quarter" idx="12"/>
          </p:nvPr>
        </p:nvSpPr>
        <p:spPr/>
        <p:txBody>
          <a:bodyPr/>
          <a:lstStyle/>
          <a:p>
            <a:fld id="{E694BA4A-44E9-4FA3-966E-2379DF23324E}" type="slidenum">
              <a:rPr lang="pl-PL"/>
              <a:pPr/>
              <a:t>53</a:t>
            </a:fld>
            <a:endParaRPr lang="pl-PL"/>
          </a:p>
        </p:txBody>
      </p:sp>
      <p:sp>
        <p:nvSpPr>
          <p:cNvPr id="67586" name="Rectangle 2"/>
          <p:cNvSpPr>
            <a:spLocks noGrp="1" noChangeArrowheads="1"/>
          </p:cNvSpPr>
          <p:nvPr>
            <p:ph type="title"/>
          </p:nvPr>
        </p:nvSpPr>
        <p:spPr>
          <a:xfrm>
            <a:off x="468313" y="260350"/>
            <a:ext cx="8218487" cy="990600"/>
          </a:xfrm>
        </p:spPr>
        <p:txBody>
          <a:bodyPr/>
          <a:lstStyle/>
          <a:p>
            <a:r>
              <a:rPr lang="pl-PL" sz="3200" i="1"/>
              <a:t>Gotowość szkolna zakłada</a:t>
            </a:r>
          </a:p>
        </p:txBody>
      </p:sp>
      <p:sp>
        <p:nvSpPr>
          <p:cNvPr id="67587" name="Rectangle 3"/>
          <p:cNvSpPr>
            <a:spLocks noGrp="1" noChangeArrowheads="1"/>
          </p:cNvSpPr>
          <p:nvPr>
            <p:ph type="body" idx="1"/>
          </p:nvPr>
        </p:nvSpPr>
        <p:spPr>
          <a:xfrm>
            <a:off x="611188" y="2276475"/>
            <a:ext cx="8075612" cy="3673475"/>
          </a:xfrm>
        </p:spPr>
        <p:txBody>
          <a:bodyPr/>
          <a:lstStyle/>
          <a:p>
            <a:pPr>
              <a:buFont typeface="Wingdings" pitchFamily="2" charset="2"/>
              <a:buNone/>
            </a:pPr>
            <a:r>
              <a:rPr lang="pl-PL" sz="2400"/>
              <a:t>       nie tylko konieczność osiągnięcia przez dziecko określonego poziomu rozwoju, ale także posiadania chęci, by dalej się uczyć, by nabywać nowe umiejętności , by wejść w rolę ucznia. Jest to swojego rodzaju stan, który jest uwarunkowany:</a:t>
            </a:r>
          </a:p>
          <a:p>
            <a:pPr>
              <a:buFont typeface="Wingdings" pitchFamily="2" charset="2"/>
              <a:buNone/>
            </a:pPr>
            <a:r>
              <a:rPr lang="pl-PL" sz="2400"/>
              <a:t>   - odpowiednim poziomem ogólnego rozwoju dziecka, co niesie ze sobą poczucie kompetencji i własnej wartości;</a:t>
            </a:r>
            <a:r>
              <a:rPr lang="pl-PL"/>
              <a:t> </a:t>
            </a:r>
          </a:p>
        </p:txBody>
      </p:sp>
      <p:pic>
        <p:nvPicPr>
          <p:cNvPr id="67588" name="Picture 4" descr="MMj02867800000[1]"/>
          <p:cNvPicPr>
            <a:picLocks noChangeAspect="1" noChangeArrowheads="1" noCrop="1"/>
          </p:cNvPicPr>
          <p:nvPr/>
        </p:nvPicPr>
        <p:blipFill>
          <a:blip r:embed="rId2" cstate="print"/>
          <a:srcRect/>
          <a:stretch>
            <a:fillRect/>
          </a:stretch>
        </p:blipFill>
        <p:spPr bwMode="auto">
          <a:xfrm>
            <a:off x="5651500" y="260350"/>
            <a:ext cx="1800225" cy="1781175"/>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daty 3"/>
          <p:cNvSpPr>
            <a:spLocks noGrp="1"/>
          </p:cNvSpPr>
          <p:nvPr>
            <p:ph type="dt" sz="half" idx="10"/>
          </p:nvPr>
        </p:nvSpPr>
        <p:spPr/>
        <p:txBody>
          <a:bodyPr/>
          <a:lstStyle/>
          <a:p>
            <a:fld id="{07F4A496-B206-4EDE-A34B-199716BBCF3E}" type="datetime1">
              <a:rPr lang="pl-PL"/>
              <a:pPr/>
              <a:t>2013-02-18</a:t>
            </a:fld>
            <a:endParaRPr lang="pl-PL"/>
          </a:p>
        </p:txBody>
      </p:sp>
      <p:sp>
        <p:nvSpPr>
          <p:cNvPr id="7" name="Symbol zastępczy numeru slajdu 5"/>
          <p:cNvSpPr>
            <a:spLocks noGrp="1"/>
          </p:cNvSpPr>
          <p:nvPr>
            <p:ph type="sldNum" sz="quarter" idx="12"/>
          </p:nvPr>
        </p:nvSpPr>
        <p:spPr/>
        <p:txBody>
          <a:bodyPr/>
          <a:lstStyle/>
          <a:p>
            <a:fld id="{A460D1F3-B73D-4F4C-9D52-85BB43D66EFB}" type="slidenum">
              <a:rPr lang="pl-PL"/>
              <a:pPr/>
              <a:t>54</a:t>
            </a:fld>
            <a:endParaRPr lang="pl-PL"/>
          </a:p>
        </p:txBody>
      </p:sp>
      <p:sp>
        <p:nvSpPr>
          <p:cNvPr id="68610" name="Rectangle 2"/>
          <p:cNvSpPr>
            <a:spLocks noGrp="1" noChangeArrowheads="1"/>
          </p:cNvSpPr>
          <p:nvPr>
            <p:ph type="title"/>
          </p:nvPr>
        </p:nvSpPr>
        <p:spPr>
          <a:xfrm>
            <a:off x="468313" y="277813"/>
            <a:ext cx="8280400" cy="1206500"/>
          </a:xfrm>
        </p:spPr>
        <p:txBody>
          <a:bodyPr/>
          <a:lstStyle/>
          <a:p>
            <a:r>
              <a:rPr lang="pl-PL" sz="3200" i="1"/>
              <a:t>cd.</a:t>
            </a:r>
          </a:p>
        </p:txBody>
      </p:sp>
      <p:sp>
        <p:nvSpPr>
          <p:cNvPr id="68611" name="Rectangle 3"/>
          <p:cNvSpPr>
            <a:spLocks noGrp="1" noChangeArrowheads="1"/>
          </p:cNvSpPr>
          <p:nvPr>
            <p:ph type="body" idx="1"/>
          </p:nvPr>
        </p:nvSpPr>
        <p:spPr>
          <a:xfrm>
            <a:off x="468313" y="1557338"/>
            <a:ext cx="8229600" cy="4349750"/>
          </a:xfrm>
        </p:spPr>
        <p:txBody>
          <a:bodyPr/>
          <a:lstStyle/>
          <a:p>
            <a:pPr>
              <a:buFont typeface="Wingdings" pitchFamily="2" charset="2"/>
              <a:buNone/>
            </a:pPr>
            <a:r>
              <a:rPr lang="pl-PL"/>
              <a:t> - </a:t>
            </a:r>
            <a:r>
              <a:rPr lang="pl-PL" sz="2400"/>
              <a:t>posiadaniem wiedzy, dotyczącej wymagań szkoły, nauczyciela, zmian, jakie nastąpią </a:t>
            </a:r>
            <a:br>
              <a:rPr lang="pl-PL" sz="2400"/>
            </a:br>
            <a:r>
              <a:rPr lang="pl-PL" sz="2400"/>
              <a:t>po przekroczeniu progu szkolnego, możliwości uzyskania wsparcia i pomocy, kiedy pojawią się trudności.</a:t>
            </a:r>
          </a:p>
          <a:p>
            <a:pPr>
              <a:buFont typeface="Wingdings" pitchFamily="2" charset="2"/>
              <a:buNone/>
            </a:pPr>
            <a:endParaRPr lang="pl-PL" sz="2400"/>
          </a:p>
          <a:p>
            <a:pPr algn="ctr">
              <a:buFont typeface="Wingdings" pitchFamily="2" charset="2"/>
              <a:buNone/>
            </a:pPr>
            <a:r>
              <a:rPr lang="pl-PL" sz="2400"/>
              <a:t>   </a:t>
            </a:r>
            <a:r>
              <a:rPr lang="pl-PL" sz="2400" b="1" i="1"/>
              <a:t>Pojęcie „gotowości szkolnej” należy odnieść także do rodziców, którzy powinni być przygotowani do rozpoczęcia nauki </a:t>
            </a:r>
            <a:br>
              <a:rPr lang="pl-PL" sz="2400" b="1" i="1"/>
            </a:br>
            <a:r>
              <a:rPr lang="pl-PL" sz="2400" b="1" i="1"/>
              <a:t>przez ich dzieci</a:t>
            </a:r>
            <a:r>
              <a:rPr lang="pl-PL" sz="2400"/>
              <a:t>.</a:t>
            </a:r>
          </a:p>
        </p:txBody>
      </p:sp>
      <p:pic>
        <p:nvPicPr>
          <p:cNvPr id="68612" name="Picture 4" descr="MPj04393690000[1]"/>
          <p:cNvPicPr>
            <a:picLocks noChangeAspect="1" noChangeArrowheads="1"/>
          </p:cNvPicPr>
          <p:nvPr/>
        </p:nvPicPr>
        <p:blipFill>
          <a:blip r:embed="rId2" cstate="print"/>
          <a:srcRect/>
          <a:stretch>
            <a:fillRect/>
          </a:stretch>
        </p:blipFill>
        <p:spPr bwMode="auto">
          <a:xfrm>
            <a:off x="6659563" y="0"/>
            <a:ext cx="1627187" cy="1628775"/>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daty 3"/>
          <p:cNvSpPr>
            <a:spLocks noGrp="1"/>
          </p:cNvSpPr>
          <p:nvPr>
            <p:ph type="dt" sz="half" idx="10"/>
          </p:nvPr>
        </p:nvSpPr>
        <p:spPr/>
        <p:txBody>
          <a:bodyPr/>
          <a:lstStyle/>
          <a:p>
            <a:fld id="{573892F7-59C1-48E7-8298-586DF83E563A}" type="datetime1">
              <a:rPr lang="pl-PL"/>
              <a:pPr/>
              <a:t>2013-02-18</a:t>
            </a:fld>
            <a:endParaRPr lang="pl-PL"/>
          </a:p>
        </p:txBody>
      </p:sp>
      <p:sp>
        <p:nvSpPr>
          <p:cNvPr id="7" name="Symbol zastępczy numeru slajdu 5"/>
          <p:cNvSpPr>
            <a:spLocks noGrp="1"/>
          </p:cNvSpPr>
          <p:nvPr>
            <p:ph type="sldNum" sz="quarter" idx="12"/>
          </p:nvPr>
        </p:nvSpPr>
        <p:spPr/>
        <p:txBody>
          <a:bodyPr/>
          <a:lstStyle/>
          <a:p>
            <a:fld id="{055A2EF3-08FC-4661-8F14-7BD5AD66476A}" type="slidenum">
              <a:rPr lang="pl-PL"/>
              <a:pPr/>
              <a:t>55</a:t>
            </a:fld>
            <a:endParaRPr lang="pl-PL"/>
          </a:p>
        </p:txBody>
      </p:sp>
      <p:sp>
        <p:nvSpPr>
          <p:cNvPr id="126978" name="Rectangle 2"/>
          <p:cNvSpPr>
            <a:spLocks noGrp="1" noChangeArrowheads="1"/>
          </p:cNvSpPr>
          <p:nvPr>
            <p:ph type="title"/>
          </p:nvPr>
        </p:nvSpPr>
        <p:spPr>
          <a:xfrm>
            <a:off x="468313" y="260350"/>
            <a:ext cx="8229600" cy="1139825"/>
          </a:xfrm>
        </p:spPr>
        <p:txBody>
          <a:bodyPr/>
          <a:lstStyle/>
          <a:p>
            <a:r>
              <a:rPr lang="pl-PL" sz="3200" i="1"/>
              <a:t>Indywidualna aktywność dziecka w domu ma wdrażać je miedzy innymi do:</a:t>
            </a:r>
          </a:p>
        </p:txBody>
      </p:sp>
      <p:sp>
        <p:nvSpPr>
          <p:cNvPr id="126979" name="Rectangle 3"/>
          <p:cNvSpPr>
            <a:spLocks noGrp="1" noChangeArrowheads="1"/>
          </p:cNvSpPr>
          <p:nvPr>
            <p:ph type="body" idx="1"/>
          </p:nvPr>
        </p:nvSpPr>
        <p:spPr/>
        <p:txBody>
          <a:bodyPr/>
          <a:lstStyle/>
          <a:p>
            <a:pPr>
              <a:lnSpc>
                <a:spcPct val="90000"/>
              </a:lnSpc>
              <a:buFontTx/>
              <a:buChar char="-"/>
            </a:pPr>
            <a:r>
              <a:rPr lang="pl-PL" sz="2400"/>
              <a:t>samodzielności </a:t>
            </a:r>
          </a:p>
          <a:p>
            <a:pPr>
              <a:lnSpc>
                <a:spcPct val="90000"/>
              </a:lnSpc>
              <a:buFontTx/>
              <a:buChar char="-"/>
            </a:pPr>
            <a:r>
              <a:rPr lang="pl-PL" sz="2400"/>
              <a:t>systematyczności</a:t>
            </a:r>
          </a:p>
          <a:p>
            <a:pPr>
              <a:lnSpc>
                <a:spcPct val="90000"/>
              </a:lnSpc>
              <a:buFontTx/>
              <a:buChar char="-"/>
            </a:pPr>
            <a:r>
              <a:rPr lang="pl-PL" sz="2400"/>
              <a:t>odpowiedzialności</a:t>
            </a:r>
          </a:p>
          <a:p>
            <a:pPr>
              <a:lnSpc>
                <a:spcPct val="90000"/>
              </a:lnSpc>
              <a:buFontTx/>
              <a:buChar char="-"/>
            </a:pPr>
            <a:r>
              <a:rPr lang="pl-PL" sz="2400"/>
              <a:t>planowania</a:t>
            </a:r>
          </a:p>
          <a:p>
            <a:pPr>
              <a:lnSpc>
                <a:spcPct val="90000"/>
              </a:lnSpc>
              <a:buFontTx/>
              <a:buChar char="-"/>
            </a:pPr>
            <a:r>
              <a:rPr lang="pl-PL" sz="2400"/>
              <a:t>poszukiwania racjonalnych sposobów i technik </a:t>
            </a:r>
            <a:br>
              <a:rPr lang="pl-PL" sz="2400"/>
            </a:br>
            <a:r>
              <a:rPr lang="pl-PL" sz="2400"/>
              <a:t>w czasie indywidualnej aktywności</a:t>
            </a:r>
          </a:p>
          <a:p>
            <a:pPr>
              <a:lnSpc>
                <a:spcPct val="90000"/>
              </a:lnSpc>
              <a:buFontTx/>
              <a:buChar char="-"/>
            </a:pPr>
            <a:r>
              <a:rPr lang="pl-PL" sz="2400"/>
              <a:t>pomysłowości</a:t>
            </a:r>
          </a:p>
          <a:p>
            <a:pPr>
              <a:lnSpc>
                <a:spcPct val="90000"/>
              </a:lnSpc>
              <a:buFontTx/>
              <a:buChar char="-"/>
            </a:pPr>
            <a:r>
              <a:rPr lang="pl-PL" sz="2400"/>
              <a:t>samooceny</a:t>
            </a:r>
          </a:p>
          <a:p>
            <a:pPr>
              <a:lnSpc>
                <a:spcPct val="90000"/>
              </a:lnSpc>
              <a:buFontTx/>
              <a:buChar char="-"/>
            </a:pPr>
            <a:r>
              <a:rPr lang="pl-PL" sz="2400"/>
              <a:t>samokontroli</a:t>
            </a:r>
          </a:p>
          <a:p>
            <a:pPr>
              <a:lnSpc>
                <a:spcPct val="90000"/>
              </a:lnSpc>
              <a:buFontTx/>
              <a:buChar char="-"/>
            </a:pPr>
            <a:r>
              <a:rPr lang="pl-PL" sz="2400"/>
              <a:t>ma sprzyjać rozwojowi indywidualnych zainteresowań i uzdolnień dziecka.</a:t>
            </a:r>
          </a:p>
          <a:p>
            <a:pPr>
              <a:lnSpc>
                <a:spcPct val="90000"/>
              </a:lnSpc>
              <a:buFontTx/>
              <a:buChar char="-"/>
            </a:pPr>
            <a:endParaRPr lang="pl-PL" sz="2400"/>
          </a:p>
          <a:p>
            <a:pPr>
              <a:lnSpc>
                <a:spcPct val="90000"/>
              </a:lnSpc>
              <a:buFontTx/>
              <a:buChar char="-"/>
            </a:pPr>
            <a:endParaRPr lang="pl-PL" sz="2400"/>
          </a:p>
          <a:p>
            <a:pPr>
              <a:lnSpc>
                <a:spcPct val="90000"/>
              </a:lnSpc>
              <a:buFontTx/>
              <a:buChar char="-"/>
            </a:pPr>
            <a:endParaRPr lang="pl-PL" sz="2400"/>
          </a:p>
          <a:p>
            <a:pPr>
              <a:lnSpc>
                <a:spcPct val="90000"/>
              </a:lnSpc>
              <a:buFont typeface="Wingdings" pitchFamily="2" charset="2"/>
              <a:buNone/>
            </a:pPr>
            <a:endParaRPr lang="pl-PL" sz="2400"/>
          </a:p>
        </p:txBody>
      </p:sp>
      <p:pic>
        <p:nvPicPr>
          <p:cNvPr id="126980" name="Picture 4" descr="MCj04061340000[1]"/>
          <p:cNvPicPr>
            <a:picLocks noChangeAspect="1" noChangeArrowheads="1"/>
          </p:cNvPicPr>
          <p:nvPr/>
        </p:nvPicPr>
        <p:blipFill>
          <a:blip r:embed="rId2" cstate="print"/>
          <a:srcRect/>
          <a:stretch>
            <a:fillRect/>
          </a:stretch>
        </p:blipFill>
        <p:spPr bwMode="auto">
          <a:xfrm>
            <a:off x="6372225" y="1125538"/>
            <a:ext cx="1841500" cy="1825625"/>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daty 4"/>
          <p:cNvSpPr>
            <a:spLocks noGrp="1"/>
          </p:cNvSpPr>
          <p:nvPr>
            <p:ph type="dt" sz="half" idx="10"/>
          </p:nvPr>
        </p:nvSpPr>
        <p:spPr/>
        <p:txBody>
          <a:bodyPr/>
          <a:lstStyle/>
          <a:p>
            <a:fld id="{10FBBE9A-B085-4720-907F-266287F13D1E}" type="datetime1">
              <a:rPr lang="pl-PL"/>
              <a:pPr/>
              <a:t>2013-02-18</a:t>
            </a:fld>
            <a:endParaRPr lang="pl-PL"/>
          </a:p>
        </p:txBody>
      </p:sp>
      <p:sp>
        <p:nvSpPr>
          <p:cNvPr id="7" name="Symbol zastępczy numeru slajdu 6"/>
          <p:cNvSpPr>
            <a:spLocks noGrp="1"/>
          </p:cNvSpPr>
          <p:nvPr>
            <p:ph type="sldNum" sz="quarter" idx="12"/>
          </p:nvPr>
        </p:nvSpPr>
        <p:spPr/>
        <p:txBody>
          <a:bodyPr/>
          <a:lstStyle/>
          <a:p>
            <a:fld id="{D93D3AE6-8799-49F8-B3F3-F3FFE641947B}" type="slidenum">
              <a:rPr lang="pl-PL"/>
              <a:pPr/>
              <a:t>56</a:t>
            </a:fld>
            <a:endParaRPr lang="pl-PL"/>
          </a:p>
        </p:txBody>
      </p:sp>
      <p:sp>
        <p:nvSpPr>
          <p:cNvPr id="89090" name="Rectangle 2"/>
          <p:cNvSpPr>
            <a:spLocks noGrp="1" noChangeArrowheads="1"/>
          </p:cNvSpPr>
          <p:nvPr>
            <p:ph type="title"/>
          </p:nvPr>
        </p:nvSpPr>
        <p:spPr/>
        <p:txBody>
          <a:bodyPr/>
          <a:lstStyle/>
          <a:p>
            <a:pPr algn="ctr"/>
            <a:r>
              <a:rPr lang="pl-PL" sz="3200" i="1"/>
              <a:t>SUKCES SZKOLNY POMOŻE ZAGWARANTOWAĆ</a:t>
            </a:r>
          </a:p>
        </p:txBody>
      </p:sp>
      <p:sp>
        <p:nvSpPr>
          <p:cNvPr id="89091" name="Rectangle 3"/>
          <p:cNvSpPr>
            <a:spLocks noGrp="1" noChangeArrowheads="1"/>
          </p:cNvSpPr>
          <p:nvPr>
            <p:ph type="body" sz="half" idx="1"/>
          </p:nvPr>
        </p:nvSpPr>
        <p:spPr>
          <a:xfrm>
            <a:off x="457200" y="1628775"/>
            <a:ext cx="8075613" cy="4321175"/>
          </a:xfrm>
        </p:spPr>
        <p:txBody>
          <a:bodyPr/>
          <a:lstStyle/>
          <a:p>
            <a:pPr>
              <a:buFont typeface="Wingdings" pitchFamily="2" charset="2"/>
              <a:buNone/>
            </a:pPr>
            <a:r>
              <a:rPr lang="pl-PL" sz="2000" b="1" i="1">
                <a:solidFill>
                  <a:schemeClr val="accent1"/>
                </a:solidFill>
              </a:rPr>
              <a:t>Samodzielność dziecka:</a:t>
            </a:r>
            <a:br>
              <a:rPr lang="pl-PL" sz="2000" b="1" i="1">
                <a:solidFill>
                  <a:schemeClr val="accent1"/>
                </a:solidFill>
              </a:rPr>
            </a:br>
            <a:endParaRPr lang="pl-PL" sz="2000" b="1" i="1">
              <a:solidFill>
                <a:schemeClr val="accent1"/>
              </a:solidFill>
            </a:endParaRPr>
          </a:p>
          <a:p>
            <a:pPr>
              <a:buFontTx/>
              <a:buChar char="-"/>
            </a:pPr>
            <a:r>
              <a:rPr lang="pl-PL" sz="2400"/>
              <a:t>nie wyręczać dzieci w tym, co potrafią zrobić już samodzielnie</a:t>
            </a:r>
          </a:p>
          <a:p>
            <a:pPr>
              <a:buFontTx/>
              <a:buChar char="-"/>
            </a:pPr>
            <a:r>
              <a:rPr lang="pl-PL" sz="2400"/>
              <a:t>sprawdźmy, czy jest przygotowane do zajęć lekcyjnych na dzień następny</a:t>
            </a:r>
          </a:p>
          <a:p>
            <a:pPr>
              <a:buFontTx/>
              <a:buChar char="-"/>
            </a:pPr>
            <a:r>
              <a:rPr lang="pl-PL" sz="2400"/>
              <a:t>sprawdźmy wykonanie wyznaczonych obowiązków domowych.</a:t>
            </a:r>
          </a:p>
        </p:txBody>
      </p:sp>
      <p:pic>
        <p:nvPicPr>
          <p:cNvPr id="89092" name="Picture 4" descr="MCj04043370000[1]"/>
          <p:cNvPicPr>
            <a:picLocks noChangeAspect="1" noChangeArrowheads="1"/>
          </p:cNvPicPr>
          <p:nvPr>
            <p:ph sz="half" idx="2"/>
          </p:nvPr>
        </p:nvPicPr>
        <p:blipFill>
          <a:blip r:embed="rId2" cstate="print"/>
          <a:srcRect/>
          <a:stretch>
            <a:fillRect/>
          </a:stretch>
        </p:blipFill>
        <p:spPr>
          <a:xfrm>
            <a:off x="7480300" y="188913"/>
            <a:ext cx="1195388" cy="1295400"/>
          </a:xfrm>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E4554D24-5792-4064-AB96-CD32D8E7D378}" type="datetime1">
              <a:rPr lang="pl-PL"/>
              <a:pPr/>
              <a:t>2013-02-18</a:t>
            </a:fld>
            <a:endParaRPr lang="pl-PL"/>
          </a:p>
        </p:txBody>
      </p:sp>
      <p:sp>
        <p:nvSpPr>
          <p:cNvPr id="6" name="Symbol zastępczy numeru slajdu 5"/>
          <p:cNvSpPr>
            <a:spLocks noGrp="1"/>
          </p:cNvSpPr>
          <p:nvPr>
            <p:ph type="sldNum" sz="quarter" idx="12"/>
          </p:nvPr>
        </p:nvSpPr>
        <p:spPr/>
        <p:txBody>
          <a:bodyPr/>
          <a:lstStyle/>
          <a:p>
            <a:fld id="{AB876040-917C-4868-831F-065DCAF98ABD}" type="slidenum">
              <a:rPr lang="pl-PL"/>
              <a:pPr/>
              <a:t>57</a:t>
            </a:fld>
            <a:endParaRPr lang="pl-PL"/>
          </a:p>
        </p:txBody>
      </p:sp>
      <p:sp>
        <p:nvSpPr>
          <p:cNvPr id="90114" name="Rectangle 2"/>
          <p:cNvSpPr>
            <a:spLocks noGrp="1" noChangeArrowheads="1"/>
          </p:cNvSpPr>
          <p:nvPr>
            <p:ph type="title"/>
          </p:nvPr>
        </p:nvSpPr>
        <p:spPr>
          <a:xfrm>
            <a:off x="468313" y="277813"/>
            <a:ext cx="8218487" cy="990600"/>
          </a:xfrm>
        </p:spPr>
        <p:txBody>
          <a:bodyPr/>
          <a:lstStyle/>
          <a:p>
            <a:r>
              <a:rPr lang="pl-PL" sz="3200" i="1"/>
              <a:t>cd. Sukces…</a:t>
            </a:r>
          </a:p>
        </p:txBody>
      </p:sp>
      <p:sp>
        <p:nvSpPr>
          <p:cNvPr id="90115" name="Rectangle 3"/>
          <p:cNvSpPr>
            <a:spLocks noGrp="1" noChangeArrowheads="1"/>
          </p:cNvSpPr>
          <p:nvPr>
            <p:ph type="body" idx="1"/>
          </p:nvPr>
        </p:nvSpPr>
        <p:spPr>
          <a:xfrm>
            <a:off x="457200" y="1600200"/>
            <a:ext cx="8218488" cy="4421188"/>
          </a:xfrm>
        </p:spPr>
        <p:txBody>
          <a:bodyPr/>
          <a:lstStyle/>
          <a:p>
            <a:pPr>
              <a:buFont typeface="Wingdings" pitchFamily="2" charset="2"/>
              <a:buNone/>
            </a:pPr>
            <a:r>
              <a:rPr lang="pl-PL" sz="2000" b="1" i="1">
                <a:solidFill>
                  <a:schemeClr val="accent1"/>
                </a:solidFill>
              </a:rPr>
              <a:t>Systematyczność dziecka</a:t>
            </a:r>
          </a:p>
          <a:p>
            <a:pPr>
              <a:buFontTx/>
              <a:buChar char="-"/>
            </a:pPr>
            <a:r>
              <a:rPr lang="pl-PL" sz="2400"/>
              <a:t>doprowadzanie rozpoczętego zadania do końca</a:t>
            </a:r>
          </a:p>
          <a:p>
            <a:pPr>
              <a:buFontTx/>
              <a:buChar char="-"/>
            </a:pPr>
            <a:r>
              <a:rPr lang="pl-PL" sz="2400"/>
              <a:t>ułożenie stałego, tygodniowego harmonogramu:</a:t>
            </a:r>
          </a:p>
          <a:p>
            <a:pPr>
              <a:buFontTx/>
              <a:buChar char="•"/>
            </a:pPr>
            <a:r>
              <a:rPr lang="pl-PL" sz="2400"/>
              <a:t>planowanie czasu na naukę domową</a:t>
            </a:r>
          </a:p>
          <a:p>
            <a:pPr>
              <a:buFontTx/>
              <a:buChar char="•"/>
            </a:pPr>
            <a:r>
              <a:rPr lang="pl-PL" sz="2400"/>
              <a:t>odpoczynek i zabawę</a:t>
            </a:r>
          </a:p>
          <a:p>
            <a:pPr>
              <a:buFontTx/>
              <a:buChar char="•"/>
            </a:pPr>
            <a:r>
              <a:rPr lang="pl-PL" sz="2400"/>
              <a:t>zajęcia dodatkowe </a:t>
            </a:r>
            <a:r>
              <a:rPr lang="pl-PL" sz="2000"/>
              <a:t>(z ogromną rezerwą).</a:t>
            </a:r>
          </a:p>
          <a:p>
            <a:pPr>
              <a:buFontTx/>
              <a:buNone/>
            </a:pPr>
            <a:r>
              <a:rPr lang="pl-PL" sz="2000"/>
              <a:t>          W razie niepowodzenia, porażki nie odwracajmy się </a:t>
            </a:r>
            <a:br>
              <a:rPr lang="pl-PL" sz="2000"/>
            </a:br>
            <a:r>
              <a:rPr lang="pl-PL" sz="2000"/>
              <a:t>od dziecka, ale wykażmy zrozumienie i pomóżmy wybrnąć </a:t>
            </a:r>
            <a:br>
              <a:rPr lang="pl-PL" sz="2000"/>
            </a:br>
            <a:r>
              <a:rPr lang="pl-PL" sz="2000"/>
              <a:t>z takiej sytuacji. Wspólnie zaplanujmy drogę postępowania, aby naprawić błędy. W żadnym wypadku nie przylepiajmy dziecku etykietki: </a:t>
            </a:r>
            <a:r>
              <a:rPr lang="pl-PL" sz="2000" i="1"/>
              <a:t>leń, nieudacznik, itp.</a:t>
            </a:r>
          </a:p>
          <a:p>
            <a:pPr>
              <a:buFontTx/>
              <a:buNone/>
            </a:pPr>
            <a:endParaRPr lang="pl-PL" sz="2000" i="1"/>
          </a:p>
          <a:p>
            <a:pPr>
              <a:buFontTx/>
              <a:buChar char="-"/>
            </a:pPr>
            <a:endParaRPr lang="pl-PL" sz="2400"/>
          </a:p>
          <a:p>
            <a:pPr>
              <a:buFontTx/>
              <a:buChar char="-"/>
            </a:pPr>
            <a:endParaRPr lang="pl-PL" sz="2400"/>
          </a:p>
          <a:p>
            <a:pPr>
              <a:buFontTx/>
              <a:buChar char="-"/>
            </a:pPr>
            <a:endParaRPr lang="pl-PL" sz="24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daty 4"/>
          <p:cNvSpPr>
            <a:spLocks noGrp="1"/>
          </p:cNvSpPr>
          <p:nvPr>
            <p:ph type="dt" sz="half" idx="10"/>
          </p:nvPr>
        </p:nvSpPr>
        <p:spPr/>
        <p:txBody>
          <a:bodyPr/>
          <a:lstStyle/>
          <a:p>
            <a:fld id="{4112572D-91C6-4FAF-8CBC-686431633D58}" type="datetime1">
              <a:rPr lang="pl-PL"/>
              <a:pPr/>
              <a:t>2013-02-18</a:t>
            </a:fld>
            <a:endParaRPr lang="pl-PL"/>
          </a:p>
        </p:txBody>
      </p:sp>
      <p:sp>
        <p:nvSpPr>
          <p:cNvPr id="7" name="Symbol zastępczy numeru slajdu 6"/>
          <p:cNvSpPr>
            <a:spLocks noGrp="1"/>
          </p:cNvSpPr>
          <p:nvPr>
            <p:ph type="sldNum" sz="quarter" idx="12"/>
          </p:nvPr>
        </p:nvSpPr>
        <p:spPr/>
        <p:txBody>
          <a:bodyPr/>
          <a:lstStyle/>
          <a:p>
            <a:fld id="{78E879D0-2F5C-483F-9DE2-08CE6CF7B5D0}" type="slidenum">
              <a:rPr lang="pl-PL"/>
              <a:pPr/>
              <a:t>58</a:t>
            </a:fld>
            <a:endParaRPr lang="pl-PL"/>
          </a:p>
        </p:txBody>
      </p:sp>
      <p:sp>
        <p:nvSpPr>
          <p:cNvPr id="91138" name="Rectangle 2"/>
          <p:cNvSpPr>
            <a:spLocks noGrp="1" noChangeArrowheads="1"/>
          </p:cNvSpPr>
          <p:nvPr>
            <p:ph type="title"/>
          </p:nvPr>
        </p:nvSpPr>
        <p:spPr>
          <a:xfrm>
            <a:off x="468313" y="277813"/>
            <a:ext cx="8218487" cy="1063625"/>
          </a:xfrm>
        </p:spPr>
        <p:txBody>
          <a:bodyPr/>
          <a:lstStyle/>
          <a:p>
            <a:r>
              <a:rPr lang="pl-PL" sz="3200" i="1"/>
              <a:t>Rodzice, a samodzielna nauka domowa dziecka</a:t>
            </a:r>
          </a:p>
        </p:txBody>
      </p:sp>
      <p:sp>
        <p:nvSpPr>
          <p:cNvPr id="91139" name="Rectangle 3"/>
          <p:cNvSpPr>
            <a:spLocks noGrp="1" noChangeArrowheads="1"/>
          </p:cNvSpPr>
          <p:nvPr>
            <p:ph type="body" sz="half" idx="1"/>
          </p:nvPr>
        </p:nvSpPr>
        <p:spPr>
          <a:xfrm>
            <a:off x="457200" y="1557338"/>
            <a:ext cx="8362950" cy="4392612"/>
          </a:xfrm>
        </p:spPr>
        <p:txBody>
          <a:bodyPr/>
          <a:lstStyle/>
          <a:p>
            <a:pPr>
              <a:buFont typeface="Wingdings" pitchFamily="2" charset="2"/>
              <a:buNone/>
            </a:pPr>
            <a:r>
              <a:rPr lang="pl-PL" sz="2400"/>
              <a:t>       Dziecko w pierwszych latach nauki nie ma jeszcze wyrobionego nawyku uczenia się. </a:t>
            </a:r>
            <a:br>
              <a:rPr lang="pl-PL" sz="2400"/>
            </a:br>
            <a:r>
              <a:rPr lang="pl-PL" sz="2400"/>
              <a:t>Trzeba mu w tym pomóc. Rodzic powinien być jednak tylko konsultantem, przewodnikiem, a nie wykonawcą zadania domowego. </a:t>
            </a:r>
            <a:br>
              <a:rPr lang="pl-PL" sz="2400"/>
            </a:br>
            <a:r>
              <a:rPr lang="pl-PL" sz="2400"/>
              <a:t>Dziecko niejednokrotnie będzie próbowało narzucić rodzicom rolę wykonawcy, ale mądrzy dorośli nie podejmą tej roli.</a:t>
            </a:r>
          </a:p>
        </p:txBody>
      </p:sp>
      <p:pic>
        <p:nvPicPr>
          <p:cNvPr id="91140" name="Picture 4" descr="MCj04061120000[1]"/>
          <p:cNvPicPr>
            <a:picLocks noChangeAspect="1" noChangeArrowheads="1"/>
          </p:cNvPicPr>
          <p:nvPr>
            <p:ph sz="half" idx="2"/>
          </p:nvPr>
        </p:nvPicPr>
        <p:blipFill>
          <a:blip r:embed="rId2" cstate="print"/>
          <a:srcRect/>
          <a:stretch>
            <a:fillRect/>
          </a:stretch>
        </p:blipFill>
        <p:spPr>
          <a:xfrm>
            <a:off x="5940425" y="4238625"/>
            <a:ext cx="2778125" cy="1657350"/>
          </a:xfrm>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daty 4"/>
          <p:cNvSpPr>
            <a:spLocks noGrp="1"/>
          </p:cNvSpPr>
          <p:nvPr>
            <p:ph type="dt" sz="half" idx="10"/>
          </p:nvPr>
        </p:nvSpPr>
        <p:spPr/>
        <p:txBody>
          <a:bodyPr/>
          <a:lstStyle/>
          <a:p>
            <a:fld id="{E322EB5D-6521-45EF-AE4B-8767A0744204}" type="datetime1">
              <a:rPr lang="pl-PL"/>
              <a:pPr/>
              <a:t>2013-02-18</a:t>
            </a:fld>
            <a:endParaRPr lang="pl-PL"/>
          </a:p>
        </p:txBody>
      </p:sp>
      <p:sp>
        <p:nvSpPr>
          <p:cNvPr id="7" name="Symbol zastępczy numeru slajdu 6"/>
          <p:cNvSpPr>
            <a:spLocks noGrp="1"/>
          </p:cNvSpPr>
          <p:nvPr>
            <p:ph type="sldNum" sz="quarter" idx="12"/>
          </p:nvPr>
        </p:nvSpPr>
        <p:spPr/>
        <p:txBody>
          <a:bodyPr/>
          <a:lstStyle/>
          <a:p>
            <a:fld id="{3E39C1C3-B8FA-47FF-84A3-E1CB7383555C}" type="slidenum">
              <a:rPr lang="pl-PL"/>
              <a:pPr/>
              <a:t>59</a:t>
            </a:fld>
            <a:endParaRPr lang="pl-PL"/>
          </a:p>
        </p:txBody>
      </p:sp>
      <p:sp>
        <p:nvSpPr>
          <p:cNvPr id="92162" name="Rectangle 2"/>
          <p:cNvSpPr>
            <a:spLocks noGrp="1" noChangeArrowheads="1"/>
          </p:cNvSpPr>
          <p:nvPr>
            <p:ph type="title"/>
          </p:nvPr>
        </p:nvSpPr>
        <p:spPr/>
        <p:txBody>
          <a:bodyPr/>
          <a:lstStyle/>
          <a:p>
            <a:r>
              <a:rPr lang="pl-PL" sz="3200" i="1"/>
              <a:t>Rodzice…</a:t>
            </a:r>
          </a:p>
        </p:txBody>
      </p:sp>
      <p:sp>
        <p:nvSpPr>
          <p:cNvPr id="92163" name="Rectangle 3"/>
          <p:cNvSpPr>
            <a:spLocks noGrp="1" noChangeArrowheads="1"/>
          </p:cNvSpPr>
          <p:nvPr>
            <p:ph type="body" sz="half" idx="1"/>
          </p:nvPr>
        </p:nvSpPr>
        <p:spPr>
          <a:xfrm>
            <a:off x="457200" y="1628775"/>
            <a:ext cx="7786688" cy="4464050"/>
          </a:xfrm>
        </p:spPr>
        <p:txBody>
          <a:bodyPr/>
          <a:lstStyle/>
          <a:p>
            <a:pPr>
              <a:buFont typeface="Wingdings" pitchFamily="2" charset="2"/>
              <a:buNone/>
            </a:pPr>
            <a:r>
              <a:rPr lang="pl-PL" sz="2400"/>
              <a:t>        Rodzic powinien dążyć do tego, </a:t>
            </a:r>
            <a:br>
              <a:rPr lang="pl-PL" sz="2400"/>
            </a:br>
            <a:r>
              <a:rPr lang="pl-PL" sz="2400"/>
              <a:t>aby dziecko wzięło na siebie odpowiedzialność za wykonanie zadań w domu. Powinien zachęcać do nauki, rozmawiać na temat jego pracy w szkole. </a:t>
            </a:r>
            <a:br>
              <a:rPr lang="pl-PL" sz="2400"/>
            </a:br>
            <a:r>
              <a:rPr lang="pl-PL" sz="2400"/>
              <a:t>Nie można poprzestać na standardowym pytaniu: </a:t>
            </a:r>
          </a:p>
          <a:p>
            <a:pPr algn="ctr">
              <a:buFont typeface="Wingdings" pitchFamily="2" charset="2"/>
              <a:buNone/>
            </a:pPr>
            <a:r>
              <a:rPr lang="pl-PL" sz="2400" i="1" u="sng"/>
              <a:t>Jak tam w szkole?</a:t>
            </a:r>
            <a:r>
              <a:rPr lang="pl-PL" sz="2400" i="1"/>
              <a:t> </a:t>
            </a:r>
          </a:p>
          <a:p>
            <a:pPr>
              <a:buFont typeface="Wingdings" pitchFamily="2" charset="2"/>
              <a:buNone/>
            </a:pPr>
            <a:r>
              <a:rPr lang="pl-PL" sz="2400"/>
              <a:t>        Pierwszych sygnałów nieobowiązkowości nie należy lekceważyć, ponieważ dziecko zacznie to wykorzystywać i coraz częściej zaniedbywać swoje obowiązki</a:t>
            </a:r>
          </a:p>
        </p:txBody>
      </p:sp>
      <p:pic>
        <p:nvPicPr>
          <p:cNvPr id="92164" name="Picture 4" descr="MCj04282890000[1]"/>
          <p:cNvPicPr>
            <a:picLocks noChangeAspect="1" noChangeArrowheads="1"/>
          </p:cNvPicPr>
          <p:nvPr>
            <p:ph sz="half" idx="2"/>
          </p:nvPr>
        </p:nvPicPr>
        <p:blipFill>
          <a:blip r:embed="rId2" cstate="print"/>
          <a:srcRect/>
          <a:stretch>
            <a:fillRect/>
          </a:stretch>
        </p:blipFill>
        <p:spPr>
          <a:xfrm>
            <a:off x="6588125" y="333375"/>
            <a:ext cx="1828800" cy="1609725"/>
          </a:xfrm>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daty 3"/>
          <p:cNvSpPr>
            <a:spLocks noGrp="1"/>
          </p:cNvSpPr>
          <p:nvPr>
            <p:ph type="dt" sz="half" idx="10"/>
          </p:nvPr>
        </p:nvSpPr>
        <p:spPr/>
        <p:txBody>
          <a:bodyPr/>
          <a:lstStyle/>
          <a:p>
            <a:fld id="{557955A6-90EB-46C0-8197-CFB21E25A1E7}" type="datetime1">
              <a:rPr lang="pl-PL"/>
              <a:pPr/>
              <a:t>2013-02-18</a:t>
            </a:fld>
            <a:endParaRPr lang="pl-PL"/>
          </a:p>
        </p:txBody>
      </p:sp>
      <p:sp>
        <p:nvSpPr>
          <p:cNvPr id="5" name="Symbol zastępczy numeru slajdu 5"/>
          <p:cNvSpPr>
            <a:spLocks noGrp="1"/>
          </p:cNvSpPr>
          <p:nvPr>
            <p:ph type="sldNum" sz="quarter" idx="12"/>
          </p:nvPr>
        </p:nvSpPr>
        <p:spPr/>
        <p:txBody>
          <a:bodyPr/>
          <a:lstStyle/>
          <a:p>
            <a:fld id="{D39B8108-A441-4372-BD04-D3F176ADADF5}" type="slidenum">
              <a:rPr lang="pl-PL"/>
              <a:pPr/>
              <a:t>6</a:t>
            </a:fld>
            <a:endParaRPr lang="pl-PL"/>
          </a:p>
        </p:txBody>
      </p:sp>
      <p:sp>
        <p:nvSpPr>
          <p:cNvPr id="108547" name="Rectangle 3"/>
          <p:cNvSpPr>
            <a:spLocks noGrp="1" noChangeArrowheads="1"/>
          </p:cNvSpPr>
          <p:nvPr>
            <p:ph type="body" idx="1"/>
          </p:nvPr>
        </p:nvSpPr>
        <p:spPr>
          <a:xfrm>
            <a:off x="827088" y="2060575"/>
            <a:ext cx="7859712" cy="3889375"/>
          </a:xfrm>
        </p:spPr>
        <p:txBody>
          <a:bodyPr/>
          <a:lstStyle/>
          <a:p>
            <a:pPr>
              <a:buFont typeface="Wingdings" pitchFamily="2" charset="2"/>
              <a:buNone/>
            </a:pPr>
            <a:r>
              <a:rPr lang="pl-PL" sz="2400"/>
              <a:t>            „Dziecko rodzi się wszechstronnie uzdolnione, z pełną możliwością rozwoju we wszystkich kierunkach, potencjalną wybitną inteligencją i zadatkami na rozwijanie wielkiej twórczości oraz dużym talentem społecznym. Trzeba stworzyć mu możliwości ich maksymalnego rozwoju.”</a:t>
            </a:r>
          </a:p>
          <a:p>
            <a:pPr algn="r">
              <a:buFont typeface="Wingdings" pitchFamily="2" charset="2"/>
              <a:buNone/>
            </a:pPr>
            <a:r>
              <a:rPr lang="pl-PL" sz="2000"/>
              <a:t>D. Lewis</a:t>
            </a:r>
            <a:r>
              <a:rPr lang="pl-PL"/>
              <a:t>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D7C1F0FE-00A3-4C03-84FC-CFD8FB7DA0F6}" type="datetime1">
              <a:rPr lang="pl-PL"/>
              <a:pPr/>
              <a:t>2013-02-18</a:t>
            </a:fld>
            <a:endParaRPr lang="pl-PL"/>
          </a:p>
        </p:txBody>
      </p:sp>
      <p:sp>
        <p:nvSpPr>
          <p:cNvPr id="6" name="Symbol zastępczy numeru slajdu 5"/>
          <p:cNvSpPr>
            <a:spLocks noGrp="1"/>
          </p:cNvSpPr>
          <p:nvPr>
            <p:ph type="sldNum" sz="quarter" idx="12"/>
          </p:nvPr>
        </p:nvSpPr>
        <p:spPr/>
        <p:txBody>
          <a:bodyPr/>
          <a:lstStyle/>
          <a:p>
            <a:fld id="{76B8ED3F-CE84-469D-A3E6-7394CE8E602A}" type="slidenum">
              <a:rPr lang="pl-PL"/>
              <a:pPr/>
              <a:t>60</a:t>
            </a:fld>
            <a:endParaRPr lang="pl-PL"/>
          </a:p>
        </p:txBody>
      </p:sp>
      <p:sp>
        <p:nvSpPr>
          <p:cNvPr id="93186" name="Rectangle 2"/>
          <p:cNvSpPr>
            <a:spLocks noGrp="1" noChangeArrowheads="1"/>
          </p:cNvSpPr>
          <p:nvPr>
            <p:ph type="title"/>
          </p:nvPr>
        </p:nvSpPr>
        <p:spPr>
          <a:xfrm>
            <a:off x="468313" y="277813"/>
            <a:ext cx="8218487" cy="990600"/>
          </a:xfrm>
        </p:spPr>
        <p:txBody>
          <a:bodyPr/>
          <a:lstStyle/>
          <a:p>
            <a:r>
              <a:rPr lang="pl-PL" sz="3200" i="1"/>
              <a:t>Do rodziców:</a:t>
            </a:r>
          </a:p>
        </p:txBody>
      </p:sp>
      <p:sp>
        <p:nvSpPr>
          <p:cNvPr id="93187" name="Rectangle 3"/>
          <p:cNvSpPr>
            <a:spLocks noGrp="1" noChangeArrowheads="1"/>
          </p:cNvSpPr>
          <p:nvPr>
            <p:ph type="body" idx="1"/>
          </p:nvPr>
        </p:nvSpPr>
        <p:spPr/>
        <p:txBody>
          <a:bodyPr/>
          <a:lstStyle/>
          <a:p>
            <a:pPr>
              <a:buFontTx/>
              <a:buChar char="-"/>
            </a:pPr>
            <a:r>
              <a:rPr lang="pl-PL" sz="2400"/>
              <a:t>rodzice nigdy nie powinni rozwiązywać zadań za dziecko</a:t>
            </a:r>
          </a:p>
          <a:p>
            <a:pPr>
              <a:buFontTx/>
              <a:buChar char="-"/>
            </a:pPr>
            <a:r>
              <a:rPr lang="pl-PL" sz="2400"/>
              <a:t>rodzice nie powinni przerabiać na zapas tego, co nauczyciel dopiero będzie realizował na zajęciach</a:t>
            </a:r>
          </a:p>
          <a:p>
            <a:pPr>
              <a:buFontTx/>
              <a:buChar char="-"/>
            </a:pPr>
            <a:r>
              <a:rPr lang="pl-PL" sz="2400"/>
              <a:t>jeżeli rodzic zauważy, że dziecko ma duże trudności w rozwiązywaniu zadań domowych powinien cofnąć się o jeden temat do tyłu </a:t>
            </a:r>
            <a:br>
              <a:rPr lang="pl-PL" sz="2400"/>
            </a:br>
            <a:r>
              <a:rPr lang="pl-PL" sz="2400"/>
              <a:t>i spróbować rozwiązać razem z dzieckiem(…).</a:t>
            </a:r>
          </a:p>
          <a:p>
            <a:pPr>
              <a:buFontTx/>
              <a:buNone/>
            </a:pPr>
            <a:endParaRPr lang="pl-PL" sz="2400"/>
          </a:p>
          <a:p>
            <a:pPr>
              <a:buFontTx/>
              <a:buChar char="-"/>
            </a:pPr>
            <a:r>
              <a:rPr lang="pl-PL" sz="1800"/>
              <a:t>E. Gruszczyk –Kolczyńska, </a:t>
            </a:r>
            <a:r>
              <a:rPr lang="pl-PL" sz="1800" i="1"/>
              <a:t>Dlaczego dzieci nie potrafią uczyć się matematyki.</a:t>
            </a:r>
          </a:p>
          <a:p>
            <a:pPr>
              <a:buFontTx/>
              <a:buChar char="-"/>
            </a:pPr>
            <a:endParaRPr lang="pl-PL" i="1"/>
          </a:p>
          <a:p>
            <a:pPr>
              <a:buFont typeface="Wingdings" pitchFamily="2" charset="2"/>
              <a:buNone/>
            </a:pPr>
            <a:endParaRPr lang="pl-PL" i="1"/>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daty 3"/>
          <p:cNvSpPr>
            <a:spLocks noGrp="1"/>
          </p:cNvSpPr>
          <p:nvPr>
            <p:ph type="dt" sz="half" idx="10"/>
          </p:nvPr>
        </p:nvSpPr>
        <p:spPr/>
        <p:txBody>
          <a:bodyPr/>
          <a:lstStyle/>
          <a:p>
            <a:fld id="{3481C4D5-0A58-4007-B902-7A4C6DD182AD}" type="datetime1">
              <a:rPr lang="pl-PL"/>
              <a:pPr/>
              <a:t>2013-02-18</a:t>
            </a:fld>
            <a:endParaRPr lang="pl-PL"/>
          </a:p>
        </p:txBody>
      </p:sp>
      <p:sp>
        <p:nvSpPr>
          <p:cNvPr id="7" name="Symbol zastępczy numeru slajdu 5"/>
          <p:cNvSpPr>
            <a:spLocks noGrp="1"/>
          </p:cNvSpPr>
          <p:nvPr>
            <p:ph type="sldNum" sz="quarter" idx="12"/>
          </p:nvPr>
        </p:nvSpPr>
        <p:spPr/>
        <p:txBody>
          <a:bodyPr/>
          <a:lstStyle/>
          <a:p>
            <a:fld id="{4EF55822-2023-4621-97F8-9B745A587AA0}" type="slidenum">
              <a:rPr lang="pl-PL"/>
              <a:pPr/>
              <a:t>61</a:t>
            </a:fld>
            <a:endParaRPr lang="pl-PL"/>
          </a:p>
        </p:txBody>
      </p:sp>
      <p:sp>
        <p:nvSpPr>
          <p:cNvPr id="94210" name="Rectangle 2"/>
          <p:cNvSpPr>
            <a:spLocks noGrp="1" noChangeArrowheads="1"/>
          </p:cNvSpPr>
          <p:nvPr>
            <p:ph type="title"/>
          </p:nvPr>
        </p:nvSpPr>
        <p:spPr>
          <a:xfrm>
            <a:off x="468313" y="277813"/>
            <a:ext cx="8218487" cy="847725"/>
          </a:xfrm>
        </p:spPr>
        <p:txBody>
          <a:bodyPr/>
          <a:lstStyle/>
          <a:p>
            <a:r>
              <a:rPr lang="pl-PL" sz="3200" i="1"/>
              <a:t>Kiedy pomagać?</a:t>
            </a:r>
          </a:p>
        </p:txBody>
      </p:sp>
      <p:sp>
        <p:nvSpPr>
          <p:cNvPr id="94211" name="Rectangle 3"/>
          <p:cNvSpPr>
            <a:spLocks noGrp="1" noChangeArrowheads="1"/>
          </p:cNvSpPr>
          <p:nvPr>
            <p:ph type="body" idx="1"/>
          </p:nvPr>
        </p:nvSpPr>
        <p:spPr/>
        <p:txBody>
          <a:bodyPr/>
          <a:lstStyle/>
          <a:p>
            <a:pPr>
              <a:buFontTx/>
              <a:buChar char="-"/>
            </a:pPr>
            <a:r>
              <a:rPr lang="pl-PL" sz="2400"/>
              <a:t>Choroba dziecka i spowodowana nią nieobecność na zajęciach szkolnych.</a:t>
            </a:r>
          </a:p>
          <a:p>
            <a:pPr>
              <a:buFontTx/>
              <a:buChar char="-"/>
            </a:pPr>
            <a:r>
              <a:rPr lang="pl-PL" sz="2400"/>
              <a:t>Deficyty rozwojowe </a:t>
            </a:r>
            <a:r>
              <a:rPr lang="pl-PL" sz="2000"/>
              <a:t>(np. niedorozwój umysłowy, dysgrafia, dysleksja i inne).</a:t>
            </a:r>
          </a:p>
          <a:p>
            <a:pPr>
              <a:buFontTx/>
              <a:buChar char="-"/>
            </a:pPr>
            <a:r>
              <a:rPr lang="pl-PL" sz="2400"/>
              <a:t>Zmiana szkoły przez ucznia i związana z tym konieczność nadrobienia pewnych partii materiału.</a:t>
            </a:r>
            <a:r>
              <a:rPr lang="pl-PL" sz="2000"/>
              <a:t> </a:t>
            </a:r>
          </a:p>
          <a:p>
            <a:pPr>
              <a:buFont typeface="Wingdings" pitchFamily="2" charset="2"/>
              <a:buNone/>
            </a:pPr>
            <a:endParaRPr lang="pl-PL" sz="2000"/>
          </a:p>
        </p:txBody>
      </p:sp>
      <p:pic>
        <p:nvPicPr>
          <p:cNvPr id="94212" name="Picture 4" descr="MCj03981610000[1]"/>
          <p:cNvPicPr>
            <a:picLocks noChangeAspect="1" noChangeArrowheads="1"/>
          </p:cNvPicPr>
          <p:nvPr/>
        </p:nvPicPr>
        <p:blipFill>
          <a:blip r:embed="rId2" cstate="print"/>
          <a:srcRect/>
          <a:stretch>
            <a:fillRect/>
          </a:stretch>
        </p:blipFill>
        <p:spPr bwMode="auto">
          <a:xfrm>
            <a:off x="3995738" y="4076700"/>
            <a:ext cx="1820862" cy="1647825"/>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daty 3"/>
          <p:cNvSpPr>
            <a:spLocks noGrp="1"/>
          </p:cNvSpPr>
          <p:nvPr>
            <p:ph type="dt" sz="half" idx="10"/>
          </p:nvPr>
        </p:nvSpPr>
        <p:spPr/>
        <p:txBody>
          <a:bodyPr/>
          <a:lstStyle/>
          <a:p>
            <a:fld id="{D63FA56A-7A2A-4222-9E46-0E09DC087E85}" type="datetime1">
              <a:rPr lang="pl-PL"/>
              <a:pPr/>
              <a:t>2013-02-18</a:t>
            </a:fld>
            <a:endParaRPr lang="pl-PL"/>
          </a:p>
        </p:txBody>
      </p:sp>
      <p:sp>
        <p:nvSpPr>
          <p:cNvPr id="7" name="Symbol zastępczy numeru slajdu 5"/>
          <p:cNvSpPr>
            <a:spLocks noGrp="1"/>
          </p:cNvSpPr>
          <p:nvPr>
            <p:ph type="sldNum" sz="quarter" idx="12"/>
          </p:nvPr>
        </p:nvSpPr>
        <p:spPr/>
        <p:txBody>
          <a:bodyPr/>
          <a:lstStyle/>
          <a:p>
            <a:fld id="{21AAC688-7B14-4700-9082-118BFA98641E}" type="slidenum">
              <a:rPr lang="pl-PL"/>
              <a:pPr/>
              <a:t>62</a:t>
            </a:fld>
            <a:endParaRPr lang="pl-PL"/>
          </a:p>
        </p:txBody>
      </p:sp>
      <p:sp>
        <p:nvSpPr>
          <p:cNvPr id="95234" name="Rectangle 2"/>
          <p:cNvSpPr>
            <a:spLocks noGrp="1" noChangeArrowheads="1"/>
          </p:cNvSpPr>
          <p:nvPr>
            <p:ph type="title"/>
          </p:nvPr>
        </p:nvSpPr>
        <p:spPr>
          <a:xfrm>
            <a:off x="468313" y="277813"/>
            <a:ext cx="8218487" cy="919162"/>
          </a:xfrm>
        </p:spPr>
        <p:txBody>
          <a:bodyPr/>
          <a:lstStyle/>
          <a:p>
            <a:r>
              <a:rPr lang="pl-PL" sz="3200" i="1"/>
              <a:t>Organizacja nauki domowej</a:t>
            </a:r>
          </a:p>
        </p:txBody>
      </p:sp>
      <p:sp>
        <p:nvSpPr>
          <p:cNvPr id="95235" name="Rectangle 3"/>
          <p:cNvSpPr>
            <a:spLocks noGrp="1" noChangeArrowheads="1"/>
          </p:cNvSpPr>
          <p:nvPr>
            <p:ph type="body" idx="1"/>
          </p:nvPr>
        </p:nvSpPr>
        <p:spPr/>
        <p:txBody>
          <a:bodyPr/>
          <a:lstStyle/>
          <a:p>
            <a:pPr>
              <a:buFontTx/>
              <a:buChar char="-"/>
            </a:pPr>
            <a:r>
              <a:rPr lang="pl-PL" sz="2400"/>
              <a:t>miejsce </a:t>
            </a:r>
            <a:r>
              <a:rPr lang="pl-PL" sz="2000"/>
              <a:t>(wywietrzone pomieszczenie, oświetlenie, odpowiednie siedzenie, biurko/stół)</a:t>
            </a:r>
          </a:p>
          <a:p>
            <a:pPr>
              <a:buFontTx/>
              <a:buChar char="-"/>
            </a:pPr>
            <a:r>
              <a:rPr lang="pl-PL" sz="2400"/>
              <a:t>spokój</a:t>
            </a:r>
          </a:p>
          <a:p>
            <a:pPr>
              <a:buFontTx/>
              <a:buChar char="-"/>
            </a:pPr>
            <a:r>
              <a:rPr lang="pl-PL" sz="2400"/>
              <a:t>poczucie bezpieczeństwa</a:t>
            </a:r>
          </a:p>
          <a:p>
            <a:pPr>
              <a:buFontTx/>
              <a:buChar char="-"/>
            </a:pPr>
            <a:r>
              <a:rPr lang="pl-PL" sz="2400"/>
              <a:t>zainteresowanie ze strony rodziców</a:t>
            </a:r>
          </a:p>
          <a:p>
            <a:pPr>
              <a:buFontTx/>
              <a:buChar char="-"/>
            </a:pPr>
            <a:r>
              <a:rPr lang="pl-PL" sz="2400"/>
              <a:t>czas</a:t>
            </a:r>
            <a:r>
              <a:rPr lang="pl-PL"/>
              <a:t> </a:t>
            </a:r>
            <a:r>
              <a:rPr lang="pl-PL" sz="2000"/>
              <a:t>(wczesna pora, nie wieczór)</a:t>
            </a:r>
          </a:p>
          <a:p>
            <a:pPr>
              <a:buFontTx/>
              <a:buChar char="-"/>
            </a:pPr>
            <a:r>
              <a:rPr lang="pl-PL" sz="2400"/>
              <a:t>relaks</a:t>
            </a:r>
          </a:p>
          <a:p>
            <a:pPr>
              <a:buFont typeface="Wingdings" pitchFamily="2" charset="2"/>
              <a:buNone/>
            </a:pPr>
            <a:endParaRPr lang="pl-PL" sz="2000"/>
          </a:p>
        </p:txBody>
      </p:sp>
      <p:pic>
        <p:nvPicPr>
          <p:cNvPr id="95236" name="Picture 4" descr="MCj04079100000[1]"/>
          <p:cNvPicPr>
            <a:picLocks noChangeAspect="1" noChangeArrowheads="1"/>
          </p:cNvPicPr>
          <p:nvPr/>
        </p:nvPicPr>
        <p:blipFill>
          <a:blip r:embed="rId2" cstate="print"/>
          <a:srcRect/>
          <a:stretch>
            <a:fillRect/>
          </a:stretch>
        </p:blipFill>
        <p:spPr bwMode="auto">
          <a:xfrm>
            <a:off x="6516688" y="2276475"/>
            <a:ext cx="2316162" cy="2735263"/>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daty 4"/>
          <p:cNvSpPr>
            <a:spLocks noGrp="1"/>
          </p:cNvSpPr>
          <p:nvPr>
            <p:ph type="dt" sz="half" idx="10"/>
          </p:nvPr>
        </p:nvSpPr>
        <p:spPr/>
        <p:txBody>
          <a:bodyPr/>
          <a:lstStyle/>
          <a:p>
            <a:fld id="{6FF2F3AF-D79F-4484-91E0-498028AD903E}" type="datetime1">
              <a:rPr lang="pl-PL"/>
              <a:pPr/>
              <a:t>2013-02-18</a:t>
            </a:fld>
            <a:endParaRPr lang="pl-PL"/>
          </a:p>
        </p:txBody>
      </p:sp>
      <p:sp>
        <p:nvSpPr>
          <p:cNvPr id="7" name="Symbol zastępczy numeru slajdu 6"/>
          <p:cNvSpPr>
            <a:spLocks noGrp="1"/>
          </p:cNvSpPr>
          <p:nvPr>
            <p:ph type="sldNum" sz="quarter" idx="12"/>
          </p:nvPr>
        </p:nvSpPr>
        <p:spPr/>
        <p:txBody>
          <a:bodyPr/>
          <a:lstStyle/>
          <a:p>
            <a:fld id="{A4A4F2F8-B39C-4AEF-8B9E-FDE3E69CD66B}" type="slidenum">
              <a:rPr lang="pl-PL"/>
              <a:pPr/>
              <a:t>63</a:t>
            </a:fld>
            <a:endParaRPr lang="pl-PL"/>
          </a:p>
        </p:txBody>
      </p:sp>
      <p:sp>
        <p:nvSpPr>
          <p:cNvPr id="96258" name="Rectangle 2"/>
          <p:cNvSpPr>
            <a:spLocks noGrp="1" noChangeArrowheads="1"/>
          </p:cNvSpPr>
          <p:nvPr>
            <p:ph type="title"/>
          </p:nvPr>
        </p:nvSpPr>
        <p:spPr/>
        <p:txBody>
          <a:bodyPr/>
          <a:lstStyle/>
          <a:p>
            <a:r>
              <a:rPr lang="pl-PL" sz="3200" i="1"/>
              <a:t>Opinie lekarzy higienistów:</a:t>
            </a:r>
          </a:p>
        </p:txBody>
      </p:sp>
      <p:sp>
        <p:nvSpPr>
          <p:cNvPr id="96259" name="Rectangle 3"/>
          <p:cNvSpPr>
            <a:spLocks noGrp="1" noChangeArrowheads="1"/>
          </p:cNvSpPr>
          <p:nvPr>
            <p:ph type="body" sz="half" idx="1"/>
          </p:nvPr>
        </p:nvSpPr>
        <p:spPr>
          <a:xfrm>
            <a:off x="457200" y="1989138"/>
            <a:ext cx="6130925" cy="3960812"/>
          </a:xfrm>
        </p:spPr>
        <p:txBody>
          <a:bodyPr/>
          <a:lstStyle/>
          <a:p>
            <a:pPr>
              <a:buFontTx/>
              <a:buChar char="-"/>
            </a:pPr>
            <a:r>
              <a:rPr lang="pl-PL" sz="2400"/>
              <a:t>Najefektywniej pracuje się umysłowo: </a:t>
            </a:r>
            <a:br>
              <a:rPr lang="pl-PL" sz="2400"/>
            </a:br>
            <a:r>
              <a:rPr lang="pl-PL" sz="2400"/>
              <a:t>rano - w godzinach od 8 do 11,</a:t>
            </a:r>
          </a:p>
          <a:p>
            <a:pPr>
              <a:buFontTx/>
              <a:buNone/>
            </a:pPr>
            <a:r>
              <a:rPr lang="pl-PL" sz="2400"/>
              <a:t>   po południu – od 14 do 17.</a:t>
            </a:r>
          </a:p>
          <a:p>
            <a:pPr>
              <a:buFontTx/>
              <a:buChar char="-"/>
            </a:pPr>
            <a:r>
              <a:rPr lang="pl-PL" sz="2400"/>
              <a:t>Czas snu dziecka ok. 10h.</a:t>
            </a:r>
          </a:p>
          <a:p>
            <a:pPr>
              <a:buFontTx/>
              <a:buNone/>
            </a:pPr>
            <a:endParaRPr lang="pl-PL" sz="2400"/>
          </a:p>
          <a:p>
            <a:pPr>
              <a:buFontTx/>
              <a:buNone/>
            </a:pPr>
            <a:endParaRPr lang="pl-PL" sz="2000"/>
          </a:p>
          <a:p>
            <a:pPr>
              <a:buFontTx/>
              <a:buNone/>
            </a:pPr>
            <a:endParaRPr lang="pl-PL" sz="1800"/>
          </a:p>
          <a:p>
            <a:pPr>
              <a:buFontTx/>
              <a:buNone/>
            </a:pPr>
            <a:r>
              <a:rPr lang="pl-PL" sz="1800"/>
              <a:t>Uwaga: </a:t>
            </a:r>
            <a:r>
              <a:rPr lang="pl-PL" sz="1800" i="1"/>
              <a:t>Rodzice powinni ułożyć wspólny plan dnia </a:t>
            </a:r>
          </a:p>
          <a:p>
            <a:pPr>
              <a:buFontTx/>
              <a:buNone/>
            </a:pPr>
            <a:r>
              <a:rPr lang="pl-PL" sz="1800" i="1"/>
              <a:t>            zajęć dziecka</a:t>
            </a:r>
          </a:p>
        </p:txBody>
      </p:sp>
      <p:pic>
        <p:nvPicPr>
          <p:cNvPr id="96260" name="Picture 4" descr="j0234131"/>
          <p:cNvPicPr>
            <a:picLocks noChangeAspect="1" noChangeArrowheads="1"/>
          </p:cNvPicPr>
          <p:nvPr>
            <p:ph sz="half" idx="2"/>
          </p:nvPr>
        </p:nvPicPr>
        <p:blipFill>
          <a:blip r:embed="rId2" cstate="print"/>
          <a:srcRect/>
          <a:stretch>
            <a:fillRect/>
          </a:stretch>
        </p:blipFill>
        <p:spPr>
          <a:xfrm>
            <a:off x="6659563" y="1773238"/>
            <a:ext cx="1952625" cy="2076450"/>
          </a:xfrm>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B746E630-2CA6-429F-9932-2F7461458B8C}" type="datetime1">
              <a:rPr lang="pl-PL"/>
              <a:pPr/>
              <a:t>2013-02-18</a:t>
            </a:fld>
            <a:endParaRPr lang="pl-PL"/>
          </a:p>
        </p:txBody>
      </p:sp>
      <p:sp>
        <p:nvSpPr>
          <p:cNvPr id="6" name="Symbol zastępczy numeru slajdu 5"/>
          <p:cNvSpPr>
            <a:spLocks noGrp="1"/>
          </p:cNvSpPr>
          <p:nvPr>
            <p:ph type="sldNum" sz="quarter" idx="12"/>
          </p:nvPr>
        </p:nvSpPr>
        <p:spPr/>
        <p:txBody>
          <a:bodyPr/>
          <a:lstStyle/>
          <a:p>
            <a:fld id="{7D4219B8-13B6-41A5-B8FB-4E4F94007CAE}" type="slidenum">
              <a:rPr lang="pl-PL"/>
              <a:pPr/>
              <a:t>64</a:t>
            </a:fld>
            <a:endParaRPr lang="pl-PL"/>
          </a:p>
        </p:txBody>
      </p:sp>
      <p:sp>
        <p:nvSpPr>
          <p:cNvPr id="98306" name="Rectangle 2"/>
          <p:cNvSpPr>
            <a:spLocks noGrp="1" noChangeArrowheads="1"/>
          </p:cNvSpPr>
          <p:nvPr>
            <p:ph type="body" idx="1"/>
          </p:nvPr>
        </p:nvSpPr>
        <p:spPr/>
        <p:txBody>
          <a:bodyPr/>
          <a:lstStyle/>
          <a:p>
            <a:pPr>
              <a:lnSpc>
                <a:spcPct val="90000"/>
              </a:lnSpc>
              <a:buFont typeface="Wingdings" pitchFamily="2" charset="2"/>
              <a:buNone/>
            </a:pPr>
            <a:r>
              <a:rPr lang="pl-PL" sz="2400"/>
              <a:t>Dzieci zmęczone codziennymi obowiązkami często nie mają siły na naukę. Starajmy się pomóc im odpocząć. Wielką pomocą może być ojciec albo matka. Wsparcie przez rodziców… i już dzieci potrafią sobie poradzić z większością trudnych sytuacji. Rodzina jest jak naczynie połączone.</a:t>
            </a:r>
          </a:p>
          <a:p>
            <a:pPr>
              <a:lnSpc>
                <a:spcPct val="90000"/>
              </a:lnSpc>
              <a:buFont typeface="Wingdings" pitchFamily="2" charset="2"/>
              <a:buNone/>
            </a:pPr>
            <a:r>
              <a:rPr lang="pl-PL" sz="2400"/>
              <a:t> </a:t>
            </a:r>
          </a:p>
          <a:p>
            <a:pPr algn="ctr">
              <a:lnSpc>
                <a:spcPct val="90000"/>
              </a:lnSpc>
              <a:buFont typeface="Wingdings" pitchFamily="2" charset="2"/>
              <a:buNone/>
            </a:pPr>
            <a:r>
              <a:rPr lang="pl-PL" sz="2400" b="1"/>
              <a:t>To co staje się emocjonalnym doświadczeniem rodziców-wpływa na dzieci. </a:t>
            </a:r>
          </a:p>
        </p:txBody>
      </p:sp>
      <p:pic>
        <p:nvPicPr>
          <p:cNvPr id="98307" name="Picture 3" descr="MCj04244840000[1]"/>
          <p:cNvPicPr>
            <a:picLocks noChangeAspect="1" noChangeArrowheads="1"/>
          </p:cNvPicPr>
          <p:nvPr/>
        </p:nvPicPr>
        <p:blipFill>
          <a:blip r:embed="rId2" cstate="print"/>
          <a:srcRect/>
          <a:stretch>
            <a:fillRect/>
          </a:stretch>
        </p:blipFill>
        <p:spPr bwMode="auto">
          <a:xfrm>
            <a:off x="5724525" y="188913"/>
            <a:ext cx="1414463" cy="1295400"/>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44FE524C-B95D-42FE-833D-F66C2E60AF86}" type="datetime1">
              <a:rPr lang="pl-PL"/>
              <a:pPr/>
              <a:t>2013-02-18</a:t>
            </a:fld>
            <a:endParaRPr lang="pl-PL"/>
          </a:p>
        </p:txBody>
      </p:sp>
      <p:sp>
        <p:nvSpPr>
          <p:cNvPr id="6" name="Symbol zastępczy numeru slajdu 5"/>
          <p:cNvSpPr>
            <a:spLocks noGrp="1"/>
          </p:cNvSpPr>
          <p:nvPr>
            <p:ph type="sldNum" sz="quarter" idx="12"/>
          </p:nvPr>
        </p:nvSpPr>
        <p:spPr/>
        <p:txBody>
          <a:bodyPr/>
          <a:lstStyle/>
          <a:p>
            <a:fld id="{7CFFC37A-A503-4B90-88A8-0E4393292D4D}" type="slidenum">
              <a:rPr lang="pl-PL"/>
              <a:pPr/>
              <a:t>65</a:t>
            </a:fld>
            <a:endParaRPr lang="pl-PL"/>
          </a:p>
        </p:txBody>
      </p:sp>
      <p:sp>
        <p:nvSpPr>
          <p:cNvPr id="113666" name="Rectangle 2"/>
          <p:cNvSpPr>
            <a:spLocks noGrp="1" noChangeArrowheads="1"/>
          </p:cNvSpPr>
          <p:nvPr>
            <p:ph type="title"/>
          </p:nvPr>
        </p:nvSpPr>
        <p:spPr/>
        <p:txBody>
          <a:bodyPr/>
          <a:lstStyle/>
          <a:p>
            <a:r>
              <a:rPr lang="pl-PL" sz="3200" i="1"/>
              <a:t>Nowe zadania czekające dziecko w szkole</a:t>
            </a:r>
            <a:endParaRPr lang="pl-PL" sz="4000" b="1" i="1">
              <a:solidFill>
                <a:schemeClr val="accent1"/>
              </a:solidFill>
            </a:endParaRPr>
          </a:p>
        </p:txBody>
      </p:sp>
      <p:sp>
        <p:nvSpPr>
          <p:cNvPr id="113667" name="Rectangle 3"/>
          <p:cNvSpPr>
            <a:spLocks noGrp="1" noChangeArrowheads="1"/>
          </p:cNvSpPr>
          <p:nvPr>
            <p:ph type="body" idx="1"/>
          </p:nvPr>
        </p:nvSpPr>
        <p:spPr>
          <a:xfrm>
            <a:off x="457200" y="1628775"/>
            <a:ext cx="8435975" cy="4321175"/>
          </a:xfrm>
        </p:spPr>
        <p:txBody>
          <a:bodyPr/>
          <a:lstStyle/>
          <a:p>
            <a:pPr marL="92075" indent="-92075">
              <a:lnSpc>
                <a:spcPct val="90000"/>
              </a:lnSpc>
              <a:buFont typeface="Wingdings" pitchFamily="2" charset="2"/>
              <a:buNone/>
            </a:pPr>
            <a:r>
              <a:rPr lang="pl-PL" sz="2400" u="sng"/>
              <a:t>Zdobywanie i stosowanie nowej wiedzy </a:t>
            </a:r>
            <a:br>
              <a:rPr lang="pl-PL" sz="2400" u="sng"/>
            </a:br>
            <a:r>
              <a:rPr lang="pl-PL" sz="2400" u="sng"/>
              <a:t>i umiejętności wymaga od dziecka:</a:t>
            </a:r>
            <a:r>
              <a:rPr lang="pl-PL" sz="2400"/>
              <a:t> </a:t>
            </a:r>
            <a:br>
              <a:rPr lang="pl-PL" sz="2400"/>
            </a:br>
            <a:r>
              <a:rPr lang="pl-PL" sz="2400"/>
              <a:t>- określonego poziomu aktywności poznawczej, zaciekawienia otoczeniem i poznawaniem świata, motywacji do uczenia się, czytania, pisania</a:t>
            </a:r>
          </a:p>
          <a:p>
            <a:pPr marL="92075" indent="-92075">
              <a:lnSpc>
                <a:spcPct val="90000"/>
              </a:lnSpc>
              <a:buFontTx/>
              <a:buChar char="-"/>
            </a:pPr>
            <a:r>
              <a:rPr lang="pl-PL" sz="2400"/>
              <a:t> skupienia uwagi (od uwagi krótkotrwałej i mimowolnej do uwagi długotrwałej i dowolnej)</a:t>
            </a:r>
          </a:p>
          <a:p>
            <a:pPr marL="92075" indent="-92075">
              <a:lnSpc>
                <a:spcPct val="90000"/>
              </a:lnSpc>
              <a:buFontTx/>
              <a:buChar char="-"/>
            </a:pPr>
            <a:r>
              <a:rPr lang="pl-PL" sz="2400"/>
              <a:t> poprawnej mowy (swobodne porozumiewanie się </a:t>
            </a:r>
            <a:br>
              <a:rPr lang="pl-PL" sz="2400"/>
            </a:br>
            <a:r>
              <a:rPr lang="pl-PL" sz="2400"/>
              <a:t> z innymi, wypowiadania się, formułowania pytań)</a:t>
            </a:r>
          </a:p>
          <a:p>
            <a:pPr marL="92075" indent="-92075">
              <a:lnSpc>
                <a:spcPct val="90000"/>
              </a:lnSpc>
              <a:buFontTx/>
              <a:buChar char="-"/>
            </a:pPr>
            <a:r>
              <a:rPr lang="pl-PL" sz="2400"/>
              <a:t> umiejętności rysowania</a:t>
            </a:r>
          </a:p>
          <a:p>
            <a:pPr marL="92075" indent="-92075">
              <a:lnSpc>
                <a:spcPct val="90000"/>
              </a:lnSpc>
              <a:buFontTx/>
              <a:buChar char="-"/>
            </a:pPr>
            <a:r>
              <a:rPr lang="pl-PL" sz="2400"/>
              <a:t> koordynacji wzrokowo- ruchowej</a:t>
            </a:r>
          </a:p>
          <a:p>
            <a:pPr marL="92075" indent="-92075">
              <a:lnSpc>
                <a:spcPct val="90000"/>
              </a:lnSpc>
              <a:buFontTx/>
              <a:buChar char="-"/>
            </a:pPr>
            <a:endParaRPr lang="pl-PL" sz="2400"/>
          </a:p>
          <a:p>
            <a:pPr marL="92075" indent="-92075">
              <a:lnSpc>
                <a:spcPct val="90000"/>
              </a:lnSpc>
              <a:buFont typeface="Wingdings" pitchFamily="2" charset="2"/>
              <a:buNone/>
            </a:pPr>
            <a:endParaRPr lang="pl-PL" sz="24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DEEE2C66-7ACA-44B0-A1A5-714C5BC76FD4}" type="datetime1">
              <a:rPr lang="pl-PL"/>
              <a:pPr/>
              <a:t>2013-02-18</a:t>
            </a:fld>
            <a:endParaRPr lang="pl-PL"/>
          </a:p>
        </p:txBody>
      </p:sp>
      <p:sp>
        <p:nvSpPr>
          <p:cNvPr id="6" name="Symbol zastępczy numeru slajdu 5"/>
          <p:cNvSpPr>
            <a:spLocks noGrp="1"/>
          </p:cNvSpPr>
          <p:nvPr>
            <p:ph type="sldNum" sz="quarter" idx="12"/>
          </p:nvPr>
        </p:nvSpPr>
        <p:spPr/>
        <p:txBody>
          <a:bodyPr/>
          <a:lstStyle/>
          <a:p>
            <a:fld id="{6CF47414-E6F3-4CB6-8C4E-99E0A6594C81}" type="slidenum">
              <a:rPr lang="pl-PL"/>
              <a:pPr/>
              <a:t>66</a:t>
            </a:fld>
            <a:endParaRPr lang="pl-PL"/>
          </a:p>
        </p:txBody>
      </p:sp>
      <p:sp>
        <p:nvSpPr>
          <p:cNvPr id="114690" name="Rectangle 2"/>
          <p:cNvSpPr>
            <a:spLocks noGrp="1" noChangeArrowheads="1"/>
          </p:cNvSpPr>
          <p:nvPr>
            <p:ph type="title"/>
          </p:nvPr>
        </p:nvSpPr>
        <p:spPr/>
        <p:txBody>
          <a:bodyPr/>
          <a:lstStyle/>
          <a:p>
            <a:r>
              <a:rPr lang="pl-PL" sz="3200" i="1"/>
              <a:t>Nowe zadania czekające dziecko w szkole</a:t>
            </a:r>
          </a:p>
        </p:txBody>
      </p:sp>
      <p:sp>
        <p:nvSpPr>
          <p:cNvPr id="114691" name="Rectangle 3"/>
          <p:cNvSpPr>
            <a:spLocks noGrp="1" noChangeArrowheads="1"/>
          </p:cNvSpPr>
          <p:nvPr>
            <p:ph type="body" idx="1"/>
          </p:nvPr>
        </p:nvSpPr>
        <p:spPr/>
        <p:txBody>
          <a:bodyPr/>
          <a:lstStyle/>
          <a:p>
            <a:pPr marL="0" indent="0">
              <a:lnSpc>
                <a:spcPct val="90000"/>
              </a:lnSpc>
              <a:buFont typeface="Wingdings" pitchFamily="2" charset="2"/>
              <a:buNone/>
            </a:pPr>
            <a:r>
              <a:rPr lang="pl-PL" sz="2400" u="sng"/>
              <a:t>Opanowanie umiejętności uczenia się, pisania, czytania oraz umiejętności matematycznych</a:t>
            </a:r>
          </a:p>
          <a:p>
            <a:pPr marL="0" indent="0">
              <a:lnSpc>
                <a:spcPct val="90000"/>
              </a:lnSpc>
              <a:buFontTx/>
              <a:buChar char="-"/>
            </a:pPr>
            <a:r>
              <a:rPr lang="pl-PL" sz="2400"/>
              <a:t> sprawne funkcjonowanie analizatora wzrokowego, słuchowego, kinestetyczno- ruchowego oraz współpraca miedzy nimi.</a:t>
            </a:r>
          </a:p>
          <a:p>
            <a:pPr marL="0" indent="0">
              <a:lnSpc>
                <a:spcPct val="90000"/>
              </a:lnSpc>
              <a:buFontTx/>
              <a:buChar char="-"/>
            </a:pPr>
            <a:r>
              <a:rPr lang="pl-PL" sz="2400"/>
              <a:t> sprawność manualna</a:t>
            </a:r>
          </a:p>
          <a:p>
            <a:pPr marL="0" indent="0">
              <a:lnSpc>
                <a:spcPct val="90000"/>
              </a:lnSpc>
              <a:buFontTx/>
              <a:buChar char="-"/>
            </a:pPr>
            <a:r>
              <a:rPr lang="pl-PL" sz="2400"/>
              <a:t> zdrowie dziecka</a:t>
            </a:r>
          </a:p>
          <a:p>
            <a:pPr marL="0" indent="0">
              <a:lnSpc>
                <a:spcPct val="90000"/>
              </a:lnSpc>
              <a:buFontTx/>
              <a:buNone/>
            </a:pPr>
            <a:r>
              <a:rPr lang="pl-PL" sz="2400"/>
              <a:t>W rozwoju umiejętności matematycznych biorą udział emocje (Oszwa 2006), dlatego ważne w jakim nastroju dziecko rozpoczyna naukę w ogóle, a naukę matematyki w  szczególności.  </a:t>
            </a:r>
          </a:p>
          <a:p>
            <a:pPr marL="0" indent="0">
              <a:lnSpc>
                <a:spcPct val="90000"/>
              </a:lnSpc>
            </a:pPr>
            <a:endParaRPr lang="pl-PL" sz="240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EEEA1066-B711-475E-BFFE-99D59BF86CD6}" type="datetime1">
              <a:rPr lang="pl-PL"/>
              <a:pPr/>
              <a:t>2013-02-18</a:t>
            </a:fld>
            <a:endParaRPr lang="pl-PL"/>
          </a:p>
        </p:txBody>
      </p:sp>
      <p:sp>
        <p:nvSpPr>
          <p:cNvPr id="6" name="Symbol zastępczy numeru slajdu 5"/>
          <p:cNvSpPr>
            <a:spLocks noGrp="1"/>
          </p:cNvSpPr>
          <p:nvPr>
            <p:ph type="sldNum" sz="quarter" idx="12"/>
          </p:nvPr>
        </p:nvSpPr>
        <p:spPr/>
        <p:txBody>
          <a:bodyPr/>
          <a:lstStyle/>
          <a:p>
            <a:fld id="{9F8671D5-6109-44D8-AF02-F662F73DC690}" type="slidenum">
              <a:rPr lang="pl-PL"/>
              <a:pPr/>
              <a:t>67</a:t>
            </a:fld>
            <a:endParaRPr lang="pl-PL"/>
          </a:p>
        </p:txBody>
      </p:sp>
      <p:sp>
        <p:nvSpPr>
          <p:cNvPr id="115714" name="Rectangle 2"/>
          <p:cNvSpPr>
            <a:spLocks noGrp="1" noChangeArrowheads="1"/>
          </p:cNvSpPr>
          <p:nvPr>
            <p:ph type="title"/>
          </p:nvPr>
        </p:nvSpPr>
        <p:spPr/>
        <p:txBody>
          <a:bodyPr/>
          <a:lstStyle/>
          <a:p>
            <a:r>
              <a:rPr lang="pl-PL" sz="3200" i="1"/>
              <a:t>Nowe zadania czekające dziecko w szkole</a:t>
            </a:r>
          </a:p>
        </p:txBody>
      </p:sp>
      <p:sp>
        <p:nvSpPr>
          <p:cNvPr id="115715" name="Rectangle 3"/>
          <p:cNvSpPr>
            <a:spLocks noGrp="1" noChangeArrowheads="1"/>
          </p:cNvSpPr>
          <p:nvPr>
            <p:ph type="body" idx="1"/>
          </p:nvPr>
        </p:nvSpPr>
        <p:spPr/>
        <p:txBody>
          <a:bodyPr/>
          <a:lstStyle/>
          <a:p>
            <a:pPr marL="0" indent="0">
              <a:lnSpc>
                <a:spcPct val="80000"/>
              </a:lnSpc>
              <a:buFont typeface="Wingdings" pitchFamily="2" charset="2"/>
              <a:buNone/>
            </a:pPr>
            <a:r>
              <a:rPr lang="pl-PL" sz="2400" u="sng"/>
              <a:t>Osiąganie samodzielności:</a:t>
            </a:r>
          </a:p>
          <a:p>
            <a:pPr marL="0" indent="0">
              <a:lnSpc>
                <a:spcPct val="80000"/>
              </a:lnSpc>
              <a:buFontTx/>
              <a:buChar char="-"/>
            </a:pPr>
            <a:r>
              <a:rPr lang="pl-PL" sz="2400"/>
              <a:t> posiadanie umiejętności samoobsługi</a:t>
            </a:r>
          </a:p>
          <a:p>
            <a:pPr marL="0" indent="0">
              <a:lnSpc>
                <a:spcPct val="80000"/>
              </a:lnSpc>
              <a:buFontTx/>
              <a:buChar char="-"/>
            </a:pPr>
            <a:r>
              <a:rPr lang="pl-PL" sz="2400"/>
              <a:t> pokonywanie przeszkód</a:t>
            </a:r>
          </a:p>
          <a:p>
            <a:pPr marL="0" indent="0">
              <a:lnSpc>
                <a:spcPct val="80000"/>
              </a:lnSpc>
              <a:buFontTx/>
              <a:buChar char="-"/>
            </a:pPr>
            <a:r>
              <a:rPr lang="pl-PL" sz="2400"/>
              <a:t> znoszenie napięć</a:t>
            </a:r>
          </a:p>
          <a:p>
            <a:pPr marL="0" indent="0">
              <a:lnSpc>
                <a:spcPct val="80000"/>
              </a:lnSpc>
              <a:buFontTx/>
              <a:buChar char="-"/>
            </a:pPr>
            <a:r>
              <a:rPr lang="pl-PL" sz="2400"/>
              <a:t> kontynuowanie uczenia się pomimo trudności </a:t>
            </a:r>
            <a:br>
              <a:rPr lang="pl-PL" sz="2400"/>
            </a:br>
            <a:r>
              <a:rPr lang="pl-PL" sz="2400"/>
              <a:t>  i niepowodzeń</a:t>
            </a:r>
          </a:p>
          <a:p>
            <a:pPr marL="0" indent="0">
              <a:lnSpc>
                <a:spcPct val="80000"/>
              </a:lnSpc>
              <a:buFontTx/>
              <a:buChar char="-"/>
            </a:pPr>
            <a:r>
              <a:rPr lang="pl-PL" sz="2400"/>
              <a:t>posługiwanie się przedmiotami codziennego użytku</a:t>
            </a:r>
          </a:p>
          <a:p>
            <a:pPr marL="0" indent="0">
              <a:lnSpc>
                <a:spcPct val="80000"/>
              </a:lnSpc>
              <a:buFontTx/>
              <a:buChar char="-"/>
            </a:pPr>
            <a:r>
              <a:rPr lang="pl-PL" sz="2400"/>
              <a:t> ogólny stan zdrowia</a:t>
            </a:r>
          </a:p>
          <a:p>
            <a:pPr marL="0" indent="0">
              <a:lnSpc>
                <a:spcPct val="80000"/>
              </a:lnSpc>
              <a:buFontTx/>
              <a:buChar char="-"/>
            </a:pPr>
            <a:endParaRPr lang="pl-PL" sz="2400"/>
          </a:p>
          <a:p>
            <a:pPr marL="0" indent="0" algn="ctr">
              <a:lnSpc>
                <a:spcPct val="80000"/>
              </a:lnSpc>
              <a:buFont typeface="Wingdings" pitchFamily="2" charset="2"/>
              <a:buNone/>
            </a:pPr>
            <a:r>
              <a:rPr lang="pl-PL" sz="2400" b="1" i="1">
                <a:solidFill>
                  <a:schemeClr val="accent1"/>
                </a:solidFill>
              </a:rPr>
              <a:t>Nadmierne uzależnienie od dorosłych utrudnia dziecku działanie, hamuje jego wiarę w siebie, odwagę, dociekliwość i ciekawość.</a:t>
            </a:r>
          </a:p>
          <a:p>
            <a:pPr marL="0" indent="0">
              <a:lnSpc>
                <a:spcPct val="80000"/>
              </a:lnSpc>
            </a:pPr>
            <a:endParaRPr lang="pl-PL" sz="2400" b="1"/>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29AA1903-74D4-4FD8-A630-577E6FC148C5}" type="datetime1">
              <a:rPr lang="pl-PL"/>
              <a:pPr/>
              <a:t>2013-02-18</a:t>
            </a:fld>
            <a:endParaRPr lang="pl-PL"/>
          </a:p>
        </p:txBody>
      </p:sp>
      <p:sp>
        <p:nvSpPr>
          <p:cNvPr id="6" name="Symbol zastępczy numeru slajdu 5"/>
          <p:cNvSpPr>
            <a:spLocks noGrp="1"/>
          </p:cNvSpPr>
          <p:nvPr>
            <p:ph type="sldNum" sz="quarter" idx="12"/>
          </p:nvPr>
        </p:nvSpPr>
        <p:spPr/>
        <p:txBody>
          <a:bodyPr/>
          <a:lstStyle/>
          <a:p>
            <a:fld id="{4ED02291-3975-4DC9-BADC-25B5E3893DBE}" type="slidenum">
              <a:rPr lang="pl-PL"/>
              <a:pPr/>
              <a:t>68</a:t>
            </a:fld>
            <a:endParaRPr lang="pl-PL"/>
          </a:p>
        </p:txBody>
      </p:sp>
      <p:sp>
        <p:nvSpPr>
          <p:cNvPr id="116738" name="Rectangle 2"/>
          <p:cNvSpPr>
            <a:spLocks noGrp="1" noChangeArrowheads="1"/>
          </p:cNvSpPr>
          <p:nvPr>
            <p:ph type="title"/>
          </p:nvPr>
        </p:nvSpPr>
        <p:spPr/>
        <p:txBody>
          <a:bodyPr/>
          <a:lstStyle/>
          <a:p>
            <a:r>
              <a:rPr lang="pl-PL" sz="3200" i="1"/>
              <a:t>Nowe zadania czekające dziecko w szkole</a:t>
            </a:r>
          </a:p>
        </p:txBody>
      </p:sp>
      <p:sp>
        <p:nvSpPr>
          <p:cNvPr id="116739" name="Rectangle 3"/>
          <p:cNvSpPr>
            <a:spLocks noGrp="1" noChangeArrowheads="1"/>
          </p:cNvSpPr>
          <p:nvPr>
            <p:ph type="body" idx="1"/>
          </p:nvPr>
        </p:nvSpPr>
        <p:spPr/>
        <p:txBody>
          <a:bodyPr/>
          <a:lstStyle/>
          <a:p>
            <a:pPr marL="0" indent="0">
              <a:buFont typeface="Wingdings" pitchFamily="2" charset="2"/>
              <a:buNone/>
            </a:pPr>
            <a:r>
              <a:rPr lang="pl-PL" sz="2400" u="sng"/>
              <a:t>Udział w życiu nowe grupy rówieśniczej:</a:t>
            </a:r>
            <a:br>
              <a:rPr lang="pl-PL" sz="2400" u="sng"/>
            </a:br>
            <a:r>
              <a:rPr lang="pl-PL" sz="2400"/>
              <a:t>- podporządkowanie się normom i zasadom</a:t>
            </a:r>
          </a:p>
          <a:p>
            <a:pPr marL="0" indent="0">
              <a:buFontTx/>
              <a:buChar char="-"/>
            </a:pPr>
            <a:r>
              <a:rPr lang="pl-PL" sz="2400"/>
              <a:t> osiągnięcie określonego stopnia dojrzałości  </a:t>
            </a:r>
          </a:p>
          <a:p>
            <a:pPr marL="0" indent="0">
              <a:buFontTx/>
              <a:buNone/>
            </a:pPr>
            <a:r>
              <a:rPr lang="pl-PL" sz="2400"/>
              <a:t>  emocjonalnej i społecznej</a:t>
            </a:r>
          </a:p>
          <a:p>
            <a:pPr marL="0" indent="0">
              <a:buFontTx/>
              <a:buChar char="-"/>
            </a:pPr>
            <a:r>
              <a:rPr lang="pl-PL" sz="2400"/>
              <a:t> nawiązywanie kontaktów z innymi dziećmi</a:t>
            </a:r>
          </a:p>
          <a:p>
            <a:pPr marL="0" indent="0">
              <a:buFontTx/>
              <a:buChar char="-"/>
            </a:pPr>
            <a:r>
              <a:rPr lang="pl-PL" sz="2400"/>
              <a:t> zaangażowanie w życie klasy</a:t>
            </a:r>
          </a:p>
          <a:p>
            <a:pPr marL="0" indent="0">
              <a:buFontTx/>
              <a:buChar char="-"/>
            </a:pPr>
            <a:r>
              <a:rPr lang="pl-PL" sz="2400"/>
              <a:t> wrażliwość na potrzeby innych</a:t>
            </a:r>
          </a:p>
          <a:p>
            <a:pPr marL="0" indent="0">
              <a:buFontTx/>
              <a:buChar char="-"/>
            </a:pPr>
            <a:r>
              <a:rPr lang="pl-PL" sz="2400"/>
              <a:t> dojrzałość społeczna (realizacja potrzeb)</a:t>
            </a:r>
          </a:p>
          <a:p>
            <a:pPr marL="0" indent="0">
              <a:buFontTx/>
              <a:buChar char="-"/>
            </a:pPr>
            <a:r>
              <a:rPr lang="pl-PL"/>
              <a:t>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C93B65E3-6DFA-4BFB-ABA1-599DF2617C2A}" type="datetime1">
              <a:rPr lang="pl-PL"/>
              <a:pPr/>
              <a:t>2013-02-18</a:t>
            </a:fld>
            <a:endParaRPr lang="pl-PL"/>
          </a:p>
        </p:txBody>
      </p:sp>
      <p:sp>
        <p:nvSpPr>
          <p:cNvPr id="6" name="Symbol zastępczy numeru slajdu 5"/>
          <p:cNvSpPr>
            <a:spLocks noGrp="1"/>
          </p:cNvSpPr>
          <p:nvPr>
            <p:ph type="sldNum" sz="quarter" idx="12"/>
          </p:nvPr>
        </p:nvSpPr>
        <p:spPr/>
        <p:txBody>
          <a:bodyPr/>
          <a:lstStyle/>
          <a:p>
            <a:fld id="{F0D174D9-CEFB-48BB-AB54-84E88DABEC5C}" type="slidenum">
              <a:rPr lang="pl-PL"/>
              <a:pPr/>
              <a:t>69</a:t>
            </a:fld>
            <a:endParaRPr lang="pl-PL"/>
          </a:p>
        </p:txBody>
      </p:sp>
      <p:sp>
        <p:nvSpPr>
          <p:cNvPr id="117762" name="Rectangle 2"/>
          <p:cNvSpPr>
            <a:spLocks noGrp="1" noChangeArrowheads="1"/>
          </p:cNvSpPr>
          <p:nvPr>
            <p:ph type="title"/>
          </p:nvPr>
        </p:nvSpPr>
        <p:spPr/>
        <p:txBody>
          <a:bodyPr/>
          <a:lstStyle/>
          <a:p>
            <a:r>
              <a:rPr lang="pl-PL" sz="3200" i="1"/>
              <a:t>Nowe zadania czekające dziecko w szkole</a:t>
            </a:r>
          </a:p>
        </p:txBody>
      </p:sp>
      <p:sp>
        <p:nvSpPr>
          <p:cNvPr id="117763" name="Rectangle 3"/>
          <p:cNvSpPr>
            <a:spLocks noGrp="1" noChangeArrowheads="1"/>
          </p:cNvSpPr>
          <p:nvPr>
            <p:ph type="body" idx="1"/>
          </p:nvPr>
        </p:nvSpPr>
        <p:spPr/>
        <p:txBody>
          <a:bodyPr/>
          <a:lstStyle/>
          <a:p>
            <a:pPr marL="0" indent="0">
              <a:buFont typeface="Wingdings" pitchFamily="2" charset="2"/>
              <a:buNone/>
            </a:pPr>
            <a:r>
              <a:rPr lang="pl-PL" sz="2400" u="sng"/>
              <a:t>Zmiana dominującej formy aktywności z zabawy </a:t>
            </a:r>
            <a:br>
              <a:rPr lang="pl-PL" sz="2400" u="sng"/>
            </a:br>
            <a:r>
              <a:rPr lang="pl-PL" sz="2400" u="sng"/>
              <a:t>w naukę</a:t>
            </a:r>
          </a:p>
          <a:p>
            <a:pPr marL="0" indent="0">
              <a:buFontTx/>
              <a:buChar char="-"/>
            </a:pPr>
            <a:r>
              <a:rPr lang="pl-PL" sz="2400"/>
              <a:t> dojrzałość emocjonalna i społeczna</a:t>
            </a:r>
          </a:p>
          <a:p>
            <a:pPr marL="0" indent="0">
              <a:buFontTx/>
              <a:buChar char="-"/>
            </a:pPr>
            <a:r>
              <a:rPr lang="pl-PL" sz="2400"/>
              <a:t> gotowość do uczenia się</a:t>
            </a:r>
          </a:p>
          <a:p>
            <a:pPr marL="0" indent="0">
              <a:buFontTx/>
              <a:buChar char="-"/>
            </a:pPr>
            <a:r>
              <a:rPr lang="pl-PL" sz="2400"/>
              <a:t> koncentracja na zadaniu</a:t>
            </a:r>
          </a:p>
          <a:p>
            <a:pPr marL="0" indent="0">
              <a:buFontTx/>
              <a:buChar char="-"/>
            </a:pPr>
            <a:r>
              <a:rPr lang="pl-PL" sz="2400"/>
              <a:t>itp.</a:t>
            </a:r>
            <a:br>
              <a:rPr lang="pl-PL" sz="2400"/>
            </a:br>
            <a:endParaRPr lang="pl-PL" sz="2400"/>
          </a:p>
          <a:p>
            <a:pPr marL="0" indent="0" algn="ctr">
              <a:buFontTx/>
              <a:buNone/>
            </a:pPr>
            <a:r>
              <a:rPr lang="pl-PL" sz="2400" b="1">
                <a:solidFill>
                  <a:schemeClr val="accent1"/>
                </a:solidFill>
              </a:rPr>
              <a:t>Dzięki temu dziecko czerpie coraz więcej przyjemności z uczenia się i zakończenia działania konkretnym efektem.</a:t>
            </a:r>
          </a:p>
          <a:p>
            <a:pPr marL="0" indent="0"/>
            <a:endParaRPr lang="pl-PL" sz="2400" b="1" u="sng">
              <a:solidFill>
                <a:schemeClr val="accen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daty 3"/>
          <p:cNvSpPr>
            <a:spLocks noGrp="1"/>
          </p:cNvSpPr>
          <p:nvPr>
            <p:ph type="dt" sz="half" idx="10"/>
          </p:nvPr>
        </p:nvSpPr>
        <p:spPr/>
        <p:txBody>
          <a:bodyPr/>
          <a:lstStyle/>
          <a:p>
            <a:fld id="{D22C3467-59CF-4D2A-A8A9-B4B2DB76ED18}" type="datetime1">
              <a:rPr lang="pl-PL"/>
              <a:pPr/>
              <a:t>2013-02-18</a:t>
            </a:fld>
            <a:endParaRPr lang="pl-PL"/>
          </a:p>
        </p:txBody>
      </p:sp>
      <p:sp>
        <p:nvSpPr>
          <p:cNvPr id="5" name="Symbol zastępczy numeru slajdu 5"/>
          <p:cNvSpPr>
            <a:spLocks noGrp="1"/>
          </p:cNvSpPr>
          <p:nvPr>
            <p:ph type="sldNum" sz="quarter" idx="12"/>
          </p:nvPr>
        </p:nvSpPr>
        <p:spPr/>
        <p:txBody>
          <a:bodyPr/>
          <a:lstStyle/>
          <a:p>
            <a:fld id="{B0E14F70-E5E6-44A1-81D8-EBF429E2B44A}" type="slidenum">
              <a:rPr lang="pl-PL"/>
              <a:pPr/>
              <a:t>7</a:t>
            </a:fld>
            <a:endParaRPr lang="pl-PL"/>
          </a:p>
        </p:txBody>
      </p:sp>
      <p:sp>
        <p:nvSpPr>
          <p:cNvPr id="120834" name="Rectangle 2"/>
          <p:cNvSpPr>
            <a:spLocks noGrp="1" noChangeArrowheads="1"/>
          </p:cNvSpPr>
          <p:nvPr>
            <p:ph type="body" idx="1"/>
          </p:nvPr>
        </p:nvSpPr>
        <p:spPr>
          <a:xfrm>
            <a:off x="1692275" y="2276475"/>
            <a:ext cx="6048375" cy="3849688"/>
          </a:xfrm>
        </p:spPr>
        <p:txBody>
          <a:bodyPr/>
          <a:lstStyle/>
          <a:p>
            <a:pPr algn="ctr">
              <a:buFont typeface="Wingdings" pitchFamily="2" charset="2"/>
              <a:buNone/>
            </a:pPr>
            <a:r>
              <a:rPr lang="pl-PL">
                <a:solidFill>
                  <a:srgbClr val="3366CC"/>
                </a:solidFill>
              </a:rPr>
              <a:t>   </a:t>
            </a:r>
            <a:r>
              <a:rPr lang="pl-PL" b="1" i="1">
                <a:solidFill>
                  <a:srgbClr val="3366CC"/>
                </a:solidFill>
              </a:rPr>
              <a:t>Wspólną sprawą dorosłych jest „pomaganie dzieciom </a:t>
            </a:r>
            <a:br>
              <a:rPr lang="pl-PL" b="1" i="1">
                <a:solidFill>
                  <a:srgbClr val="3366CC"/>
                </a:solidFill>
              </a:rPr>
            </a:br>
            <a:r>
              <a:rPr lang="pl-PL" b="1" i="1">
                <a:solidFill>
                  <a:srgbClr val="3366CC"/>
                </a:solidFill>
              </a:rPr>
              <a:t>w rozwoju, aby stały się </a:t>
            </a:r>
          </a:p>
          <a:p>
            <a:pPr algn="ctr">
              <a:buFont typeface="Wingdings" pitchFamily="2" charset="2"/>
              <a:buNone/>
            </a:pPr>
            <a:r>
              <a:rPr lang="pl-PL" b="1" i="1">
                <a:solidFill>
                  <a:srgbClr val="3366CC"/>
                </a:solidFill>
              </a:rPr>
              <a:t>kim mogą”</a:t>
            </a:r>
          </a:p>
          <a:p>
            <a:pPr>
              <a:buFont typeface="Wingdings" pitchFamily="2" charset="2"/>
              <a:buNone/>
            </a:pPr>
            <a:r>
              <a:rPr lang="pl-PL"/>
              <a:t>                               </a:t>
            </a:r>
            <a:r>
              <a:rPr lang="pl-PL" sz="2000"/>
              <a:t>Janusz Korczak</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daty 3"/>
          <p:cNvSpPr>
            <a:spLocks noGrp="1"/>
          </p:cNvSpPr>
          <p:nvPr>
            <p:ph type="dt" sz="half" idx="10"/>
          </p:nvPr>
        </p:nvSpPr>
        <p:spPr/>
        <p:txBody>
          <a:bodyPr/>
          <a:lstStyle/>
          <a:p>
            <a:fld id="{5ABF7CBE-B9F8-4A9F-A9F6-A6831D8E1B04}" type="datetime1">
              <a:rPr lang="pl-PL"/>
              <a:pPr/>
              <a:t>2013-02-18</a:t>
            </a:fld>
            <a:endParaRPr lang="pl-PL"/>
          </a:p>
        </p:txBody>
      </p:sp>
      <p:sp>
        <p:nvSpPr>
          <p:cNvPr id="5" name="Symbol zastępczy numeru slajdu 5"/>
          <p:cNvSpPr>
            <a:spLocks noGrp="1"/>
          </p:cNvSpPr>
          <p:nvPr>
            <p:ph type="sldNum" sz="quarter" idx="12"/>
          </p:nvPr>
        </p:nvSpPr>
        <p:spPr/>
        <p:txBody>
          <a:bodyPr/>
          <a:lstStyle/>
          <a:p>
            <a:fld id="{598F85D9-6F20-4064-9F60-4B33548CCFC3}" type="slidenum">
              <a:rPr lang="pl-PL"/>
              <a:pPr/>
              <a:t>70</a:t>
            </a:fld>
            <a:endParaRPr lang="pl-PL"/>
          </a:p>
        </p:txBody>
      </p:sp>
      <p:sp>
        <p:nvSpPr>
          <p:cNvPr id="118787" name="Rectangle 3"/>
          <p:cNvSpPr>
            <a:spLocks noGrp="1" noChangeArrowheads="1"/>
          </p:cNvSpPr>
          <p:nvPr>
            <p:ph type="body" idx="1"/>
          </p:nvPr>
        </p:nvSpPr>
        <p:spPr/>
        <p:txBody>
          <a:bodyPr/>
          <a:lstStyle/>
          <a:p>
            <a:pPr>
              <a:lnSpc>
                <a:spcPct val="90000"/>
              </a:lnSpc>
              <a:buFontTx/>
              <a:buNone/>
            </a:pPr>
            <a:endParaRPr lang="pl-PL" sz="2400"/>
          </a:p>
          <a:p>
            <a:pPr algn="ctr">
              <a:lnSpc>
                <a:spcPct val="90000"/>
              </a:lnSpc>
              <a:buFont typeface="Wingdings" pitchFamily="2" charset="2"/>
              <a:buNone/>
            </a:pPr>
            <a:r>
              <a:rPr lang="pl-PL" sz="2400"/>
              <a:t/>
            </a:r>
            <a:br>
              <a:rPr lang="pl-PL" sz="2400"/>
            </a:br>
            <a:r>
              <a:rPr lang="pl-PL" sz="2400" i="1"/>
              <a:t>Doświadczenia zebrane w pierwszym okresie edukacji dziecka, te przykre i te przyjemne, </a:t>
            </a:r>
            <a:br>
              <a:rPr lang="pl-PL" sz="2400" i="1"/>
            </a:br>
            <a:r>
              <a:rPr lang="pl-PL" sz="2400" i="1"/>
              <a:t>są dla niego bardzo silnym przeżyciem i dlatego </a:t>
            </a:r>
            <a:br>
              <a:rPr lang="pl-PL" sz="2400" i="1"/>
            </a:br>
            <a:r>
              <a:rPr lang="pl-PL" sz="2400" i="1"/>
              <a:t>w sposób niezwykle trwały zapisują się </a:t>
            </a:r>
          </a:p>
          <a:p>
            <a:pPr algn="ctr">
              <a:lnSpc>
                <a:spcPct val="90000"/>
              </a:lnSpc>
              <a:buFont typeface="Wingdings" pitchFamily="2" charset="2"/>
              <a:buNone/>
            </a:pPr>
            <a:r>
              <a:rPr lang="pl-PL" sz="2400" i="1"/>
              <a:t>w jego pamięci.</a:t>
            </a:r>
          </a:p>
          <a:p>
            <a:pPr>
              <a:lnSpc>
                <a:spcPct val="90000"/>
              </a:lnSpc>
            </a:pPr>
            <a:endParaRPr lang="pl-PL" sz="2400" i="1"/>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9A98CF1F-F3AB-42D6-BF4F-AFE873370991}" type="datetime1">
              <a:rPr lang="pl-PL"/>
              <a:pPr/>
              <a:t>2013-02-18</a:t>
            </a:fld>
            <a:endParaRPr lang="pl-PL"/>
          </a:p>
        </p:txBody>
      </p:sp>
      <p:sp>
        <p:nvSpPr>
          <p:cNvPr id="6" name="Symbol zastępczy numeru slajdu 5"/>
          <p:cNvSpPr>
            <a:spLocks noGrp="1"/>
          </p:cNvSpPr>
          <p:nvPr>
            <p:ph type="sldNum" sz="quarter" idx="12"/>
          </p:nvPr>
        </p:nvSpPr>
        <p:spPr/>
        <p:txBody>
          <a:bodyPr/>
          <a:lstStyle/>
          <a:p>
            <a:fld id="{41B82808-75B6-4379-8D34-934236E6211A}" type="slidenum">
              <a:rPr lang="pl-PL"/>
              <a:pPr/>
              <a:t>71</a:t>
            </a:fld>
            <a:endParaRPr lang="pl-PL"/>
          </a:p>
        </p:txBody>
      </p:sp>
      <p:sp>
        <p:nvSpPr>
          <p:cNvPr id="128002" name="Rectangle 2"/>
          <p:cNvSpPr>
            <a:spLocks noGrp="1" noChangeArrowheads="1"/>
          </p:cNvSpPr>
          <p:nvPr>
            <p:ph type="title"/>
          </p:nvPr>
        </p:nvSpPr>
        <p:spPr/>
        <p:txBody>
          <a:bodyPr/>
          <a:lstStyle/>
          <a:p>
            <a:pPr algn="ctr"/>
            <a:r>
              <a:rPr lang="pl-PL" sz="3200" b="1" i="1"/>
              <a:t>Praca dydaktyczna</a:t>
            </a:r>
          </a:p>
        </p:txBody>
      </p:sp>
      <p:sp>
        <p:nvSpPr>
          <p:cNvPr id="128003" name="Rectangle 3"/>
          <p:cNvSpPr>
            <a:spLocks noGrp="1" noChangeArrowheads="1"/>
          </p:cNvSpPr>
          <p:nvPr>
            <p:ph type="body" idx="1"/>
          </p:nvPr>
        </p:nvSpPr>
        <p:spPr/>
        <p:txBody>
          <a:bodyPr/>
          <a:lstStyle/>
          <a:p>
            <a:pPr>
              <a:buFont typeface="Wingdings" pitchFamily="2" charset="2"/>
              <a:buNone/>
            </a:pPr>
            <a:r>
              <a:rPr lang="pl-PL" sz="2400" b="1" i="1"/>
              <a:t>Jak pracować w szkole z dzieckiem 6-letnim </a:t>
            </a:r>
          </a:p>
          <a:p>
            <a:pPr>
              <a:buFont typeface="Wingdings" pitchFamily="2" charset="2"/>
              <a:buNone/>
            </a:pPr>
            <a:r>
              <a:rPr lang="pl-PL" sz="2400" b="1" i="1"/>
              <a:t>i klasą zróżnicowaną wiekowo?</a:t>
            </a:r>
            <a:r>
              <a:rPr lang="pl-PL" sz="2400"/>
              <a:t> </a:t>
            </a:r>
          </a:p>
          <a:p>
            <a:pPr>
              <a:buFont typeface="Wingdings" pitchFamily="2" charset="2"/>
              <a:buNone/>
            </a:pPr>
            <a:r>
              <a:rPr lang="pl-PL" sz="2400"/>
              <a:t>(wskazówki, praktyczne pomysły, co robić a czego unikać, jakimi metodami…)</a:t>
            </a:r>
          </a:p>
          <a:p>
            <a:pPr>
              <a:buFont typeface="Wingdings" pitchFamily="2" charset="2"/>
              <a:buNone/>
            </a:pPr>
            <a:r>
              <a:rPr lang="pl-PL" sz="2400"/>
              <a:t>- Organizowanie w salach kącików zainteresowań (na wzór sal przedszkolnych)</a:t>
            </a:r>
          </a:p>
          <a:p>
            <a:pPr>
              <a:buFont typeface="Wingdings" pitchFamily="2" charset="2"/>
              <a:buNone/>
            </a:pPr>
            <a:r>
              <a:rPr lang="pl-PL" sz="2400"/>
              <a:t>- Wyposażanie kącików w zależności od realizowanych celów dydaktycznych (zmiany)</a:t>
            </a:r>
          </a:p>
          <a:p>
            <a:endParaRPr lang="pl-PL" sz="2400">
              <a:solidFill>
                <a:schemeClr val="accent1"/>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AEDFA685-9A71-4ADA-BB7E-12B5D2BBD77A}" type="datetime1">
              <a:rPr lang="pl-PL"/>
              <a:pPr/>
              <a:t>2013-02-18</a:t>
            </a:fld>
            <a:endParaRPr lang="pl-PL"/>
          </a:p>
        </p:txBody>
      </p:sp>
      <p:sp>
        <p:nvSpPr>
          <p:cNvPr id="6" name="Symbol zastępczy numeru slajdu 5"/>
          <p:cNvSpPr>
            <a:spLocks noGrp="1"/>
          </p:cNvSpPr>
          <p:nvPr>
            <p:ph type="sldNum" sz="quarter" idx="12"/>
          </p:nvPr>
        </p:nvSpPr>
        <p:spPr/>
        <p:txBody>
          <a:bodyPr/>
          <a:lstStyle/>
          <a:p>
            <a:fld id="{07D2EF76-5987-49C4-A25D-E8EC3A292711}" type="slidenum">
              <a:rPr lang="pl-PL"/>
              <a:pPr/>
              <a:t>72</a:t>
            </a:fld>
            <a:endParaRPr lang="pl-PL"/>
          </a:p>
        </p:txBody>
      </p:sp>
      <p:sp>
        <p:nvSpPr>
          <p:cNvPr id="134146" name="Rectangle 2"/>
          <p:cNvSpPr>
            <a:spLocks noGrp="1" noChangeArrowheads="1"/>
          </p:cNvSpPr>
          <p:nvPr>
            <p:ph type="title"/>
          </p:nvPr>
        </p:nvSpPr>
        <p:spPr>
          <a:xfrm>
            <a:off x="1403350" y="260350"/>
            <a:ext cx="7283450" cy="1157288"/>
          </a:xfrm>
        </p:spPr>
        <p:txBody>
          <a:bodyPr/>
          <a:lstStyle/>
          <a:p>
            <a:r>
              <a:rPr lang="pl-PL" sz="2800" b="1" i="1"/>
              <a:t>Model pracy z dzieckiem</a:t>
            </a:r>
          </a:p>
        </p:txBody>
      </p:sp>
      <p:sp>
        <p:nvSpPr>
          <p:cNvPr id="134147" name="Rectangle 3"/>
          <p:cNvSpPr>
            <a:spLocks noGrp="1" noChangeArrowheads="1"/>
          </p:cNvSpPr>
          <p:nvPr>
            <p:ph type="body" idx="1"/>
          </p:nvPr>
        </p:nvSpPr>
        <p:spPr>
          <a:xfrm>
            <a:off x="1403350" y="2349500"/>
            <a:ext cx="7283450" cy="3776663"/>
          </a:xfrm>
        </p:spPr>
        <p:txBody>
          <a:bodyPr/>
          <a:lstStyle/>
          <a:p>
            <a:pPr marL="812800" indent="-812800">
              <a:buFont typeface="Wingdings" pitchFamily="2" charset="2"/>
              <a:buAutoNum type="romanUcPeriod"/>
            </a:pPr>
            <a:r>
              <a:rPr lang="pl-PL" sz="2000"/>
              <a:t>Poziom diagnostyczny – rozpoznanie potrzeb</a:t>
            </a:r>
          </a:p>
          <a:p>
            <a:pPr marL="812800" indent="-812800">
              <a:buFont typeface="Wingdings" pitchFamily="2" charset="2"/>
              <a:buAutoNum type="romanUcPeriod"/>
            </a:pPr>
            <a:r>
              <a:rPr lang="pl-PL" sz="2000"/>
              <a:t>Poziom programowy – planowanie wsparcia</a:t>
            </a:r>
          </a:p>
          <a:p>
            <a:pPr marL="812800" indent="-812800">
              <a:buFont typeface="Wingdings" pitchFamily="2" charset="2"/>
              <a:buAutoNum type="romanUcPeriod"/>
            </a:pPr>
            <a:r>
              <a:rPr lang="pl-PL" sz="2000"/>
              <a:t>Poziom praktyczny - wspieranie</a:t>
            </a:r>
          </a:p>
          <a:p>
            <a:pPr marL="812800" indent="-812800"/>
            <a:endParaRPr lang="pl-PL" sz="200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daty 1"/>
          <p:cNvSpPr>
            <a:spLocks noGrp="1"/>
          </p:cNvSpPr>
          <p:nvPr>
            <p:ph type="dt" sz="half" idx="10"/>
          </p:nvPr>
        </p:nvSpPr>
        <p:spPr/>
        <p:txBody>
          <a:bodyPr/>
          <a:lstStyle/>
          <a:p>
            <a:fld id="{43149A9C-95B0-4347-B7DC-E7EF1A356861}" type="datetime1">
              <a:rPr lang="pl-PL"/>
              <a:pPr/>
              <a:t>2013-02-18</a:t>
            </a:fld>
            <a:endParaRPr lang="pl-PL"/>
          </a:p>
        </p:txBody>
      </p:sp>
      <p:sp>
        <p:nvSpPr>
          <p:cNvPr id="10" name="Symbol zastępczy numeru slajdu 3"/>
          <p:cNvSpPr>
            <a:spLocks noGrp="1"/>
          </p:cNvSpPr>
          <p:nvPr>
            <p:ph type="sldNum" sz="quarter" idx="12"/>
          </p:nvPr>
        </p:nvSpPr>
        <p:spPr/>
        <p:txBody>
          <a:bodyPr/>
          <a:lstStyle/>
          <a:p>
            <a:fld id="{748D7C10-CF29-436D-9955-FDE6C51DD67D}" type="slidenum">
              <a:rPr lang="pl-PL"/>
              <a:pPr/>
              <a:t>73</a:t>
            </a:fld>
            <a:endParaRPr lang="pl-PL"/>
          </a:p>
        </p:txBody>
      </p:sp>
      <p:sp>
        <p:nvSpPr>
          <p:cNvPr id="135170" name="Podtytuł 2"/>
          <p:cNvSpPr>
            <a:spLocks noGrp="1"/>
          </p:cNvSpPr>
          <p:nvPr>
            <p:ph type="subTitle" idx="4294967295"/>
          </p:nvPr>
        </p:nvSpPr>
        <p:spPr>
          <a:xfrm>
            <a:off x="1476375" y="0"/>
            <a:ext cx="7056438" cy="3357563"/>
          </a:xfrm>
        </p:spPr>
        <p:txBody>
          <a:bodyPr/>
          <a:lstStyle/>
          <a:p>
            <a:pPr marL="0" indent="0" algn="ctr">
              <a:buFont typeface="Wingdings" pitchFamily="2" charset="2"/>
              <a:buNone/>
            </a:pPr>
            <a:r>
              <a:rPr lang="pl-PL" sz="3000" b="1" i="1">
                <a:solidFill>
                  <a:srgbClr val="C00000"/>
                </a:solidFill>
              </a:rPr>
              <a:t>      Diagnoza</a:t>
            </a:r>
            <a:r>
              <a:rPr lang="pl-PL" sz="2600">
                <a:solidFill>
                  <a:srgbClr val="000066"/>
                </a:solidFill>
              </a:rPr>
              <a:t> </a:t>
            </a:r>
            <a:r>
              <a:rPr lang="pl-PL" sz="2100">
                <a:solidFill>
                  <a:srgbClr val="000066"/>
                </a:solidFill>
              </a:rPr>
              <a:t>jest powszechnie stosowanym terminem medycznym. Idziemy do lekarza, aby zbadać stan naszego zdrowia, potem lekarz stosuje leczenie.</a:t>
            </a:r>
          </a:p>
          <a:p>
            <a:pPr marL="0" indent="0" algn="ctr">
              <a:buFont typeface="Wingdings" pitchFamily="2" charset="2"/>
              <a:buNone/>
            </a:pPr>
            <a:r>
              <a:rPr lang="pl-PL" sz="2100" u="sng">
                <a:solidFill>
                  <a:srgbClr val="000066"/>
                </a:solidFill>
              </a:rPr>
              <a:t>Diagnoza pedagogiczna</a:t>
            </a:r>
            <a:r>
              <a:rPr lang="pl-PL" sz="2100">
                <a:solidFill>
                  <a:srgbClr val="000066"/>
                </a:solidFill>
              </a:rPr>
              <a:t> to „badanie” ucznia, sprawdzanie, na jakim etapie się znajduje.</a:t>
            </a:r>
          </a:p>
        </p:txBody>
      </p:sp>
      <p:pic>
        <p:nvPicPr>
          <p:cNvPr id="135171" name="Picture 2" descr="http://www.fotosearch.pl/thumb/IGS/IGS697/IS428-084.jpg"/>
          <p:cNvPicPr>
            <a:picLocks noChangeAspect="1" noChangeArrowheads="1"/>
          </p:cNvPicPr>
          <p:nvPr/>
        </p:nvPicPr>
        <p:blipFill>
          <a:blip r:embed="rId2" cstate="print"/>
          <a:srcRect/>
          <a:stretch>
            <a:fillRect/>
          </a:stretch>
        </p:blipFill>
        <p:spPr bwMode="auto">
          <a:xfrm>
            <a:off x="1485900" y="3530600"/>
            <a:ext cx="1582738" cy="1057275"/>
          </a:xfrm>
          <a:prstGeom prst="rect">
            <a:avLst/>
          </a:prstGeom>
          <a:noFill/>
          <a:ln w="9525">
            <a:noFill/>
            <a:miter lim="800000"/>
            <a:headEnd/>
            <a:tailEnd/>
          </a:ln>
        </p:spPr>
      </p:pic>
      <p:sp>
        <p:nvSpPr>
          <p:cNvPr id="6" name="Prostokąt 5"/>
          <p:cNvSpPr/>
          <p:nvPr/>
        </p:nvSpPr>
        <p:spPr>
          <a:xfrm>
            <a:off x="1043608" y="4770922"/>
            <a:ext cx="2467342" cy="1200329"/>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pl-PL"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rPr>
              <a:t>diagnoza </a:t>
            </a:r>
          </a:p>
          <a:p>
            <a:pPr algn="ctr">
              <a:defRPr/>
            </a:pPr>
            <a:r>
              <a:rPr lang="pl-PL"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rPr>
              <a:t>medyczna</a:t>
            </a:r>
            <a:endParaRPr lang="pl-PL"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endParaRPr>
          </a:p>
        </p:txBody>
      </p:sp>
      <p:sp>
        <p:nvSpPr>
          <p:cNvPr id="7" name="Prostokąt 6"/>
          <p:cNvSpPr/>
          <p:nvPr/>
        </p:nvSpPr>
        <p:spPr>
          <a:xfrm>
            <a:off x="4961903" y="4775536"/>
            <a:ext cx="3339376" cy="1200329"/>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pl-PL"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rPr>
              <a:t>diagnoza </a:t>
            </a:r>
          </a:p>
          <a:p>
            <a:pPr algn="ctr">
              <a:defRPr/>
            </a:pPr>
            <a:r>
              <a:rPr lang="pl-PL"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rPr>
              <a:t>pedagogiczna</a:t>
            </a:r>
            <a:endParaRPr lang="pl-PL"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endParaRPr>
          </a:p>
        </p:txBody>
      </p:sp>
      <p:pic>
        <p:nvPicPr>
          <p:cNvPr id="135174" name="Picture 4" descr="http://www.fotosearch.pl/thumb/UNQ/UNQ558/u18964054.jpg"/>
          <p:cNvPicPr>
            <a:picLocks noChangeAspect="1" noChangeArrowheads="1"/>
          </p:cNvPicPr>
          <p:nvPr/>
        </p:nvPicPr>
        <p:blipFill>
          <a:blip r:embed="rId3" cstate="print"/>
          <a:srcRect/>
          <a:stretch>
            <a:fillRect/>
          </a:stretch>
        </p:blipFill>
        <p:spPr bwMode="auto">
          <a:xfrm>
            <a:off x="5762625" y="3500438"/>
            <a:ext cx="1728788" cy="1152525"/>
          </a:xfrm>
          <a:prstGeom prst="rect">
            <a:avLst/>
          </a:prstGeom>
          <a:noFill/>
          <a:ln w="9525">
            <a:noFill/>
            <a:miter lim="800000"/>
            <a:headEnd/>
            <a:tailEnd/>
          </a:ln>
        </p:spPr>
      </p:pic>
      <p:sp>
        <p:nvSpPr>
          <p:cNvPr id="5" name="Strzałka w prawo 4"/>
          <p:cNvSpPr/>
          <p:nvPr/>
        </p:nvSpPr>
        <p:spPr>
          <a:xfrm>
            <a:off x="3635375" y="4059238"/>
            <a:ext cx="1657350" cy="1311275"/>
          </a:xfrm>
          <a:prstGeom prst="rightArrow">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pl-PL" sz="180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37E45EC4-2F50-4E40-83A7-8F9FF2D83534}" type="datetime1">
              <a:rPr lang="pl-PL"/>
              <a:pPr/>
              <a:t>2013-02-18</a:t>
            </a:fld>
            <a:endParaRPr lang="pl-PL"/>
          </a:p>
        </p:txBody>
      </p:sp>
      <p:sp>
        <p:nvSpPr>
          <p:cNvPr id="6" name="Symbol zastępczy numeru slajdu 5"/>
          <p:cNvSpPr>
            <a:spLocks noGrp="1"/>
          </p:cNvSpPr>
          <p:nvPr>
            <p:ph type="sldNum" sz="quarter" idx="12"/>
          </p:nvPr>
        </p:nvSpPr>
        <p:spPr/>
        <p:txBody>
          <a:bodyPr/>
          <a:lstStyle/>
          <a:p>
            <a:fld id="{677CD674-1D1C-4183-BFEA-6DBEC50E331D}" type="slidenum">
              <a:rPr lang="pl-PL"/>
              <a:pPr/>
              <a:t>74</a:t>
            </a:fld>
            <a:endParaRPr lang="pl-PL"/>
          </a:p>
        </p:txBody>
      </p:sp>
      <p:sp>
        <p:nvSpPr>
          <p:cNvPr id="136194" name="Rectangle 2"/>
          <p:cNvSpPr>
            <a:spLocks noGrp="1" noChangeArrowheads="1"/>
          </p:cNvSpPr>
          <p:nvPr>
            <p:ph type="title"/>
          </p:nvPr>
        </p:nvSpPr>
        <p:spPr/>
        <p:txBody>
          <a:bodyPr/>
          <a:lstStyle/>
          <a:p>
            <a:r>
              <a:rPr lang="pl-PL" sz="2800" b="1" i="1"/>
              <a:t>DIAGNOZA</a:t>
            </a:r>
          </a:p>
        </p:txBody>
      </p:sp>
      <p:sp>
        <p:nvSpPr>
          <p:cNvPr id="136195" name="Rectangle 3"/>
          <p:cNvSpPr>
            <a:spLocks noGrp="1" noChangeArrowheads="1"/>
          </p:cNvSpPr>
          <p:nvPr>
            <p:ph type="body" idx="1"/>
          </p:nvPr>
        </p:nvSpPr>
        <p:spPr>
          <a:xfrm>
            <a:off x="1763713" y="2349500"/>
            <a:ext cx="6923087" cy="3776663"/>
          </a:xfrm>
        </p:spPr>
        <p:txBody>
          <a:bodyPr/>
          <a:lstStyle/>
          <a:p>
            <a:pPr marL="182563" indent="-182563">
              <a:buFont typeface="Wingdings" pitchFamily="2" charset="2"/>
              <a:buNone/>
            </a:pPr>
            <a:r>
              <a:rPr lang="pl-PL" sz="2000"/>
              <a:t>„</a:t>
            </a:r>
            <a:r>
              <a:rPr lang="pl-PL" sz="2000" i="1" u="sng"/>
              <a:t>Diagnoza</a:t>
            </a:r>
            <a:r>
              <a:rPr lang="pl-PL" sz="2000"/>
              <a:t> - to rozpoznanie jakiegoś stanu rzeczy jego tendencji rozwojowych, na podstawie jego objawów, w oparciu o znajomość ogólnych prawidłowości.”</a:t>
            </a:r>
            <a:r>
              <a:rPr lang="pl-PL" sz="2400"/>
              <a:t> </a:t>
            </a:r>
            <a:endParaRPr lang="pl-PL" sz="2400" i="1"/>
          </a:p>
          <a:p>
            <a:pPr marL="182563" indent="-182563" algn="r">
              <a:buFont typeface="Wingdings" pitchFamily="2" charset="2"/>
              <a:buNone/>
            </a:pPr>
            <a:r>
              <a:rPr lang="pl-PL" sz="2400" i="1"/>
              <a:t>                                                                                               </a:t>
            </a:r>
            <a:r>
              <a:rPr lang="en-US" sz="1600" i="1"/>
              <a:t>(Stefan Ziemski)</a:t>
            </a:r>
            <a:endParaRPr lang="pl-PL" sz="1600" i="1"/>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daty 3"/>
          <p:cNvSpPr>
            <a:spLocks noGrp="1"/>
          </p:cNvSpPr>
          <p:nvPr>
            <p:ph type="dt" sz="half" idx="10"/>
          </p:nvPr>
        </p:nvSpPr>
        <p:spPr/>
        <p:txBody>
          <a:bodyPr/>
          <a:lstStyle/>
          <a:p>
            <a:fld id="{F45E5578-CA42-4CCE-8717-1870FA364162}" type="datetime1">
              <a:rPr lang="pl-PL"/>
              <a:pPr/>
              <a:t>2013-02-18</a:t>
            </a:fld>
            <a:endParaRPr lang="pl-PL"/>
          </a:p>
        </p:txBody>
      </p:sp>
      <p:sp>
        <p:nvSpPr>
          <p:cNvPr id="5" name="Symbol zastępczy numeru slajdu 5"/>
          <p:cNvSpPr>
            <a:spLocks noGrp="1"/>
          </p:cNvSpPr>
          <p:nvPr>
            <p:ph type="sldNum" sz="quarter" idx="12"/>
          </p:nvPr>
        </p:nvSpPr>
        <p:spPr/>
        <p:txBody>
          <a:bodyPr/>
          <a:lstStyle/>
          <a:p>
            <a:fld id="{9778E9F7-CB57-4068-B5D5-F288D6E38178}" type="slidenum">
              <a:rPr lang="pl-PL"/>
              <a:pPr/>
              <a:t>75</a:t>
            </a:fld>
            <a:endParaRPr lang="pl-PL"/>
          </a:p>
        </p:txBody>
      </p:sp>
      <p:sp>
        <p:nvSpPr>
          <p:cNvPr id="137218" name="Rectangle 2"/>
          <p:cNvSpPr>
            <a:spLocks noGrp="1" noChangeArrowheads="1"/>
          </p:cNvSpPr>
          <p:nvPr>
            <p:ph type="body" idx="1"/>
          </p:nvPr>
        </p:nvSpPr>
        <p:spPr>
          <a:xfrm>
            <a:off x="1619250" y="1989138"/>
            <a:ext cx="7067550" cy="4137025"/>
          </a:xfrm>
        </p:spPr>
        <p:txBody>
          <a:bodyPr/>
          <a:lstStyle/>
          <a:p>
            <a:pPr>
              <a:buFont typeface="Wingdings" pitchFamily="2" charset="2"/>
              <a:buNone/>
            </a:pPr>
            <a:r>
              <a:rPr lang="pl-PL"/>
              <a:t>   </a:t>
            </a:r>
            <a:r>
              <a:rPr lang="pl-PL" sz="2400"/>
              <a:t>Aby wspomagać wszechstronny rozwój dziecka, nauczyciel powinien  tak planować i organizować swoją działalność pedagogiczną, aby sprzyjać wyzwoleniu aktywności wychowanków w zabawie, pracy i nauce, we wszystkich rodzajach działalności dzieci w klasie i </a:t>
            </a:r>
            <a:r>
              <a:rPr lang="pl-PL" sz="2400" b="1"/>
              <a:t>w domu rodzinnym</a:t>
            </a:r>
            <a:r>
              <a:rPr lang="pl-PL" sz="2400"/>
              <a:t>.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daty 3"/>
          <p:cNvSpPr>
            <a:spLocks noGrp="1"/>
          </p:cNvSpPr>
          <p:nvPr>
            <p:ph type="dt" sz="half" idx="10"/>
          </p:nvPr>
        </p:nvSpPr>
        <p:spPr/>
        <p:txBody>
          <a:bodyPr/>
          <a:lstStyle/>
          <a:p>
            <a:fld id="{D10571B2-FB1E-417D-B2C7-9A62FD3D9029}" type="datetime1">
              <a:rPr lang="pl-PL"/>
              <a:pPr/>
              <a:t>2013-02-18</a:t>
            </a:fld>
            <a:endParaRPr lang="pl-PL"/>
          </a:p>
        </p:txBody>
      </p:sp>
      <p:sp>
        <p:nvSpPr>
          <p:cNvPr id="5" name="Symbol zastępczy numeru slajdu 5"/>
          <p:cNvSpPr>
            <a:spLocks noGrp="1"/>
          </p:cNvSpPr>
          <p:nvPr>
            <p:ph type="sldNum" sz="quarter" idx="12"/>
          </p:nvPr>
        </p:nvSpPr>
        <p:spPr/>
        <p:txBody>
          <a:bodyPr/>
          <a:lstStyle/>
          <a:p>
            <a:fld id="{D8795A48-591C-4D00-940B-711CCF0D41C2}" type="slidenum">
              <a:rPr lang="pl-PL"/>
              <a:pPr/>
              <a:t>76</a:t>
            </a:fld>
            <a:endParaRPr lang="pl-PL"/>
          </a:p>
        </p:txBody>
      </p:sp>
      <p:sp>
        <p:nvSpPr>
          <p:cNvPr id="138242" name="Rectangle 2"/>
          <p:cNvSpPr>
            <a:spLocks noGrp="1" noChangeArrowheads="1"/>
          </p:cNvSpPr>
          <p:nvPr>
            <p:ph type="body" idx="1"/>
          </p:nvPr>
        </p:nvSpPr>
        <p:spPr>
          <a:xfrm>
            <a:off x="1476375" y="2276475"/>
            <a:ext cx="6983413" cy="3384550"/>
          </a:xfrm>
        </p:spPr>
        <p:txBody>
          <a:bodyPr/>
          <a:lstStyle/>
          <a:p>
            <a:pPr>
              <a:buFont typeface="Wingdings" pitchFamily="2" charset="2"/>
              <a:buNone/>
            </a:pPr>
            <a:r>
              <a:rPr lang="pl-PL" sz="2000"/>
              <a:t>,,Kto zna cel, może podjąć decyzję.</a:t>
            </a:r>
          </a:p>
          <a:p>
            <a:pPr>
              <a:buFont typeface="Wingdings" pitchFamily="2" charset="2"/>
              <a:buNone/>
            </a:pPr>
            <a:r>
              <a:rPr lang="pl-PL" sz="2000"/>
              <a:t>Kto podejmie decyzję, odnajdzie spokój.</a:t>
            </a:r>
          </a:p>
          <a:p>
            <a:pPr>
              <a:buFont typeface="Wingdings" pitchFamily="2" charset="2"/>
              <a:buNone/>
            </a:pPr>
            <a:r>
              <a:rPr lang="pl-PL" sz="2000"/>
              <a:t>Kto odnajdzie spokój. Poczuje się bezpiecznie. </a:t>
            </a:r>
          </a:p>
          <a:p>
            <a:pPr>
              <a:buFont typeface="Wingdings" pitchFamily="2" charset="2"/>
              <a:buNone/>
            </a:pPr>
            <a:r>
              <a:rPr lang="pl-PL" sz="2000"/>
              <a:t>Kto czuje się bezpiecznie, może pomyśleć.</a:t>
            </a:r>
          </a:p>
          <a:p>
            <a:pPr>
              <a:buFont typeface="Wingdings" pitchFamily="2" charset="2"/>
              <a:buNone/>
            </a:pPr>
            <a:r>
              <a:rPr lang="pl-PL" sz="2000"/>
              <a:t>Kto myśli, może ulepszać.” </a:t>
            </a:r>
          </a:p>
          <a:p>
            <a:pPr>
              <a:buFont typeface="Wingdings" pitchFamily="2" charset="2"/>
              <a:buNone/>
            </a:pPr>
            <a:r>
              <a:rPr lang="pl-PL" sz="2000"/>
              <a:t>                                              </a:t>
            </a:r>
            <a:r>
              <a:rPr lang="pl-PL" sz="1800" i="1"/>
              <a:t>Konfucjusz</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daty 1"/>
          <p:cNvSpPr>
            <a:spLocks noGrp="1"/>
          </p:cNvSpPr>
          <p:nvPr>
            <p:ph type="dt" sz="half" idx="10"/>
          </p:nvPr>
        </p:nvSpPr>
        <p:spPr/>
        <p:txBody>
          <a:bodyPr/>
          <a:lstStyle/>
          <a:p>
            <a:fld id="{23FB0D2E-7CFD-465A-BE63-507ACF2F0153}" type="datetime1">
              <a:rPr lang="pl-PL"/>
              <a:pPr/>
              <a:t>2013-02-18</a:t>
            </a:fld>
            <a:endParaRPr lang="pl-PL"/>
          </a:p>
        </p:txBody>
      </p:sp>
      <p:sp>
        <p:nvSpPr>
          <p:cNvPr id="7" name="Symbol zastępczy numeru slajdu 3"/>
          <p:cNvSpPr>
            <a:spLocks noGrp="1"/>
          </p:cNvSpPr>
          <p:nvPr>
            <p:ph type="sldNum" sz="quarter" idx="12"/>
          </p:nvPr>
        </p:nvSpPr>
        <p:spPr/>
        <p:txBody>
          <a:bodyPr/>
          <a:lstStyle/>
          <a:p>
            <a:fld id="{CAFD93F2-768B-45FB-A679-FAFFFF8A1994}" type="slidenum">
              <a:rPr lang="pl-PL"/>
              <a:pPr/>
              <a:t>77</a:t>
            </a:fld>
            <a:endParaRPr lang="pl-PL"/>
          </a:p>
        </p:txBody>
      </p:sp>
      <p:graphicFrame>
        <p:nvGraphicFramePr>
          <p:cNvPr id="64514" name="Diagram 2"/>
          <p:cNvGraphicFramePr>
            <a:graphicFrameLocks/>
          </p:cNvGraphicFramePr>
          <p:nvPr/>
        </p:nvGraphicFramePr>
        <p:xfrm>
          <a:off x="395288" y="188913"/>
          <a:ext cx="8585200" cy="6108700"/>
        </p:xfrm>
        <a:graphic>
          <a:graphicData uri="http://schemas.openxmlformats.org/drawingml/2006/compatibility">
            <com:legacyDrawing xmlns:com="http://schemas.openxmlformats.org/drawingml/2006/compatibility" spid="_x0000_s139266"/>
          </a:graphicData>
        </a:graphic>
      </p:graphicFrame>
      <p:sp>
        <p:nvSpPr>
          <p:cNvPr id="139281" name="Rectangle 17"/>
          <p:cNvSpPr>
            <a:spLocks noChangeArrowheads="1"/>
          </p:cNvSpPr>
          <p:nvPr/>
        </p:nvSpPr>
        <p:spPr bwMode="auto">
          <a:xfrm>
            <a:off x="539750" y="3284538"/>
            <a:ext cx="7777163" cy="1752600"/>
          </a:xfrm>
          <a:prstGeom prst="rect">
            <a:avLst/>
          </a:prstGeom>
          <a:noFill/>
          <a:ln w="9525">
            <a:noFill/>
            <a:miter lim="800000"/>
            <a:headEnd/>
            <a:tailEnd/>
          </a:ln>
        </p:spPr>
        <p:txBody>
          <a:bodyPr/>
          <a:lstStyle/>
          <a:p>
            <a:pPr eaLnBrk="0" hangingPunct="0"/>
            <a:r>
              <a:rPr lang="pl-PL" sz="1600" b="1">
                <a:latin typeface="Arial" charset="0"/>
                <a:cs typeface="Arial" charset="0"/>
              </a:rPr>
              <a:t/>
            </a:r>
            <a:br>
              <a:rPr lang="pl-PL" sz="1600" b="1">
                <a:latin typeface="Arial" charset="0"/>
                <a:cs typeface="Arial" charset="0"/>
              </a:rPr>
            </a:br>
            <a:endParaRPr lang="pl-PL" sz="1600">
              <a:latin typeface="Arial" charset="0"/>
              <a:cs typeface="Arial" charset="0"/>
            </a:endParaRPr>
          </a:p>
        </p:txBody>
      </p:sp>
      <p:sp>
        <p:nvSpPr>
          <p:cNvPr id="139282" name="Rectangle 18"/>
          <p:cNvSpPr>
            <a:spLocks noChangeArrowheads="1"/>
          </p:cNvSpPr>
          <p:nvPr/>
        </p:nvSpPr>
        <p:spPr bwMode="auto">
          <a:xfrm>
            <a:off x="3984625" y="3306763"/>
            <a:ext cx="1176338" cy="244475"/>
          </a:xfrm>
          <a:prstGeom prst="rect">
            <a:avLst/>
          </a:prstGeom>
          <a:noFill/>
          <a:ln w="9525" algn="ctr">
            <a:noFill/>
            <a:miter lim="800000"/>
            <a:headEnd/>
            <a:tailEnd/>
          </a:ln>
          <a:effectLst/>
        </p:spPr>
        <p:txBody>
          <a:bodyPr wrap="none">
            <a:spAutoFit/>
          </a:bodyPr>
          <a:lstStyle/>
          <a:p>
            <a:pPr>
              <a:spcBef>
                <a:spcPct val="20000"/>
              </a:spcBef>
              <a:buClr>
                <a:srgbClr val="3366FF"/>
              </a:buClr>
              <a:buFont typeface="Wingdings" pitchFamily="2" charset="2"/>
              <a:buNone/>
            </a:pPr>
            <a:r>
              <a:rPr lang="pl-PL"/>
              <a:t>- Metoda zadań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dissolve">
                                      <p:cBhvr>
                                        <p:cTn id="7" dur="500"/>
                                        <p:tgtEl>
                                          <p:spTgt spid="64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Dgm spid="6451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daty 3"/>
          <p:cNvSpPr>
            <a:spLocks noGrp="1"/>
          </p:cNvSpPr>
          <p:nvPr>
            <p:ph type="dt" sz="half" idx="10"/>
          </p:nvPr>
        </p:nvSpPr>
        <p:spPr/>
        <p:txBody>
          <a:bodyPr/>
          <a:lstStyle/>
          <a:p>
            <a:fld id="{660052BB-88AB-4133-BE92-2E4D7F2FD0CB}" type="datetime1">
              <a:rPr lang="pl-PL"/>
              <a:pPr/>
              <a:t>2013-02-18</a:t>
            </a:fld>
            <a:endParaRPr lang="pl-PL"/>
          </a:p>
        </p:txBody>
      </p:sp>
      <p:sp>
        <p:nvSpPr>
          <p:cNvPr id="7" name="Symbol zastępczy numeru slajdu 5"/>
          <p:cNvSpPr>
            <a:spLocks noGrp="1"/>
          </p:cNvSpPr>
          <p:nvPr>
            <p:ph type="sldNum" sz="quarter" idx="12"/>
          </p:nvPr>
        </p:nvSpPr>
        <p:spPr/>
        <p:txBody>
          <a:bodyPr/>
          <a:lstStyle/>
          <a:p>
            <a:fld id="{58E3188C-2496-4ACB-A2D2-E12C1637BBD6}" type="slidenum">
              <a:rPr lang="pl-PL"/>
              <a:pPr/>
              <a:t>78</a:t>
            </a:fld>
            <a:endParaRPr lang="pl-PL"/>
          </a:p>
        </p:txBody>
      </p:sp>
      <p:sp>
        <p:nvSpPr>
          <p:cNvPr id="155650" name="Rectangle 2"/>
          <p:cNvSpPr>
            <a:spLocks noGrp="1" noChangeArrowheads="1"/>
          </p:cNvSpPr>
          <p:nvPr>
            <p:ph type="title"/>
          </p:nvPr>
        </p:nvSpPr>
        <p:spPr/>
        <p:txBody>
          <a:bodyPr/>
          <a:lstStyle/>
          <a:p>
            <a:r>
              <a:rPr lang="pl-PL" sz="2800" b="1" i="1"/>
              <a:t>Potrzeba bezpieczeństwa  </a:t>
            </a:r>
          </a:p>
        </p:txBody>
      </p:sp>
      <p:sp>
        <p:nvSpPr>
          <p:cNvPr id="155651" name="Rectangle 3"/>
          <p:cNvSpPr>
            <a:spLocks noGrp="1" noChangeArrowheads="1"/>
          </p:cNvSpPr>
          <p:nvPr>
            <p:ph type="body" idx="1"/>
          </p:nvPr>
        </p:nvSpPr>
        <p:spPr>
          <a:xfrm>
            <a:off x="1692275" y="1989138"/>
            <a:ext cx="6994525" cy="4137025"/>
          </a:xfrm>
        </p:spPr>
        <p:txBody>
          <a:bodyPr/>
          <a:lstStyle/>
          <a:p>
            <a:pPr>
              <a:buFont typeface="Wingdings" pitchFamily="2" charset="2"/>
              <a:buNone/>
            </a:pPr>
            <a:r>
              <a:rPr lang="pl-PL" sz="2400"/>
              <a:t>   </a:t>
            </a:r>
            <a:r>
              <a:rPr lang="pl-PL" sz="2000"/>
              <a:t>Dla prawidłowego rozwoju najważniejsze jest zaspokojenie potrzeby bezpieczeństwa, dlatego nauczyciel przedszkola powinien zapewnić dziecku spokój, pomóc mu odnaleźć się w nowym środowisku </a:t>
            </a:r>
            <a:r>
              <a:rPr lang="pl-PL" sz="1800"/>
              <a:t>(szczególnie ważne jest </a:t>
            </a:r>
            <a:br>
              <a:rPr lang="pl-PL" sz="1800"/>
            </a:br>
            <a:r>
              <a:rPr lang="pl-PL" sz="1800"/>
              <a:t>to dla dzieci po raz pierwszy przekraczających próg przedszkola),</a:t>
            </a:r>
            <a:r>
              <a:rPr lang="pl-PL" sz="2000"/>
              <a:t> zapewnić dziecku poczucie porządku, sprawiedliwości.</a:t>
            </a:r>
            <a:r>
              <a:rPr lang="pl-PL"/>
              <a:t> </a:t>
            </a:r>
          </a:p>
          <a:p>
            <a:pPr>
              <a:buFont typeface="Wingdings" pitchFamily="2" charset="2"/>
              <a:buNone/>
            </a:pPr>
            <a:r>
              <a:rPr lang="pl-PL" sz="1800" b="1"/>
              <a:t>Dzieci otoczone łagodnością – uczą się spokoju ducha. </a:t>
            </a:r>
          </a:p>
          <a:p>
            <a:pPr>
              <a:buFont typeface="Wingdings" pitchFamily="2" charset="2"/>
              <a:buNone/>
            </a:pPr>
            <a:endParaRPr lang="pl-PL"/>
          </a:p>
        </p:txBody>
      </p:sp>
      <p:pic>
        <p:nvPicPr>
          <p:cNvPr id="155652" name="Picture 4" descr="MC900346639[1]"/>
          <p:cNvPicPr>
            <a:picLocks noChangeAspect="1" noChangeArrowheads="1"/>
          </p:cNvPicPr>
          <p:nvPr/>
        </p:nvPicPr>
        <p:blipFill>
          <a:blip r:embed="rId2" cstate="print"/>
          <a:srcRect/>
          <a:stretch>
            <a:fillRect/>
          </a:stretch>
        </p:blipFill>
        <p:spPr bwMode="auto">
          <a:xfrm>
            <a:off x="7308850" y="115888"/>
            <a:ext cx="1646238" cy="1836737"/>
          </a:xfrm>
          <a:prstGeom prst="rect">
            <a:avLst/>
          </a:prstGeo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693142D7-DA7C-41F7-9BE4-2E28BDC1D781}" type="datetime1">
              <a:rPr lang="pl-PL"/>
              <a:pPr/>
              <a:t>2013-02-18</a:t>
            </a:fld>
            <a:endParaRPr lang="pl-PL"/>
          </a:p>
        </p:txBody>
      </p:sp>
      <p:sp>
        <p:nvSpPr>
          <p:cNvPr id="6" name="Symbol zastępczy numeru slajdu 5"/>
          <p:cNvSpPr>
            <a:spLocks noGrp="1"/>
          </p:cNvSpPr>
          <p:nvPr>
            <p:ph type="sldNum" sz="quarter" idx="12"/>
          </p:nvPr>
        </p:nvSpPr>
        <p:spPr/>
        <p:txBody>
          <a:bodyPr/>
          <a:lstStyle/>
          <a:p>
            <a:fld id="{811092AF-8087-4573-924A-8A093E382180}" type="slidenum">
              <a:rPr lang="pl-PL"/>
              <a:pPr/>
              <a:t>79</a:t>
            </a:fld>
            <a:endParaRPr lang="pl-PL"/>
          </a:p>
        </p:txBody>
      </p:sp>
      <p:sp>
        <p:nvSpPr>
          <p:cNvPr id="147458" name="Rectangle 2"/>
          <p:cNvSpPr>
            <a:spLocks noGrp="1" noChangeArrowheads="1"/>
          </p:cNvSpPr>
          <p:nvPr>
            <p:ph type="title"/>
          </p:nvPr>
        </p:nvSpPr>
        <p:spPr>
          <a:xfrm>
            <a:off x="1908175" y="277813"/>
            <a:ext cx="6778625" cy="990600"/>
          </a:xfrm>
        </p:spPr>
        <p:txBody>
          <a:bodyPr/>
          <a:lstStyle/>
          <a:p>
            <a:r>
              <a:rPr lang="pl-PL" sz="2800" b="1" i="1"/>
              <a:t>cd.</a:t>
            </a:r>
          </a:p>
        </p:txBody>
      </p:sp>
      <p:sp>
        <p:nvSpPr>
          <p:cNvPr id="147459" name="Rectangle 3"/>
          <p:cNvSpPr>
            <a:spLocks noGrp="1" noChangeArrowheads="1"/>
          </p:cNvSpPr>
          <p:nvPr>
            <p:ph type="body" idx="1"/>
          </p:nvPr>
        </p:nvSpPr>
        <p:spPr>
          <a:xfrm>
            <a:off x="1692275" y="1700213"/>
            <a:ext cx="6767513" cy="4425950"/>
          </a:xfrm>
        </p:spPr>
        <p:txBody>
          <a:bodyPr/>
          <a:lstStyle/>
          <a:p>
            <a:pPr>
              <a:lnSpc>
                <a:spcPct val="90000"/>
              </a:lnSpc>
              <a:buFont typeface="Wingdings" pitchFamily="2" charset="2"/>
              <a:buNone/>
            </a:pPr>
            <a:r>
              <a:rPr lang="pl-PL" sz="2000"/>
              <a:t>   Gdy dziecko czuje się bezpiecznie </a:t>
            </a:r>
            <a:br>
              <a:rPr lang="pl-PL" sz="2000"/>
            </a:br>
            <a:r>
              <a:rPr lang="pl-PL" sz="2000"/>
              <a:t>w klasie jest pogodne, ma dobre samopoczucie, radość z powodu uczęszczania do szkoły, ma ochotę coś robić, nawiązywać kontakty, ma poczucie więzi z nauczycielem i dziećmi z grupy. </a:t>
            </a:r>
            <a:br>
              <a:rPr lang="pl-PL" sz="2000"/>
            </a:br>
            <a:r>
              <a:rPr lang="pl-PL" sz="2000"/>
              <a:t>Świadomość bezpieczeństwa wzmacnia przekonanie znajdowania się wśród osób bliskich i życzliwych. </a:t>
            </a:r>
            <a:br>
              <a:rPr lang="pl-PL" sz="2000"/>
            </a:br>
            <a:r>
              <a:rPr lang="pl-PL" sz="2000"/>
              <a:t>     </a:t>
            </a:r>
            <a:r>
              <a:rPr lang="pl-PL" sz="2000" b="1" i="1"/>
              <a:t>Dzieci wychowywane w poczuciu                </a:t>
            </a:r>
            <a:br>
              <a:rPr lang="pl-PL" sz="2000" b="1" i="1"/>
            </a:br>
            <a:r>
              <a:rPr lang="pl-PL" sz="2000" b="1" i="1"/>
              <a:t>                   bezpieczeństwa</a:t>
            </a:r>
            <a:r>
              <a:rPr lang="pl-PL" sz="2000" b="1"/>
              <a:t>  </a:t>
            </a:r>
            <a:br>
              <a:rPr lang="pl-PL" sz="2000" b="1"/>
            </a:br>
            <a:r>
              <a:rPr lang="pl-PL" sz="2000" b="1"/>
              <a:t>           uczą się ufać sobie i innym.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1A50DD61-BF71-475C-8719-B2E42D4FAAF7}" type="datetime1">
              <a:rPr lang="pl-PL"/>
              <a:pPr/>
              <a:t>2013-02-18</a:t>
            </a:fld>
            <a:endParaRPr lang="pl-PL"/>
          </a:p>
        </p:txBody>
      </p:sp>
      <p:sp>
        <p:nvSpPr>
          <p:cNvPr id="6" name="Symbol zastępczy numeru slajdu 5"/>
          <p:cNvSpPr>
            <a:spLocks noGrp="1"/>
          </p:cNvSpPr>
          <p:nvPr>
            <p:ph type="sldNum" sz="quarter" idx="12"/>
          </p:nvPr>
        </p:nvSpPr>
        <p:spPr/>
        <p:txBody>
          <a:bodyPr/>
          <a:lstStyle/>
          <a:p>
            <a:fld id="{5A5431E1-748A-447C-86A4-E16C64935F16}" type="slidenum">
              <a:rPr lang="pl-PL"/>
              <a:pPr/>
              <a:t>8</a:t>
            </a:fld>
            <a:endParaRPr lang="pl-PL"/>
          </a:p>
        </p:txBody>
      </p:sp>
      <p:sp>
        <p:nvSpPr>
          <p:cNvPr id="82946" name="Rectangle 2"/>
          <p:cNvSpPr>
            <a:spLocks noGrp="1" noChangeArrowheads="1"/>
          </p:cNvSpPr>
          <p:nvPr>
            <p:ph type="title"/>
          </p:nvPr>
        </p:nvSpPr>
        <p:spPr/>
        <p:txBody>
          <a:bodyPr/>
          <a:lstStyle/>
          <a:p>
            <a:r>
              <a:rPr lang="pl-PL" sz="3200" i="1"/>
              <a:t>Rodzice mają prawo do</a:t>
            </a:r>
          </a:p>
        </p:txBody>
      </p:sp>
      <p:sp>
        <p:nvSpPr>
          <p:cNvPr id="82947" name="Rectangle 3"/>
          <p:cNvSpPr>
            <a:spLocks noGrp="1" noChangeArrowheads="1"/>
          </p:cNvSpPr>
          <p:nvPr>
            <p:ph type="body" idx="1"/>
          </p:nvPr>
        </p:nvSpPr>
        <p:spPr/>
        <p:txBody>
          <a:bodyPr/>
          <a:lstStyle/>
          <a:p>
            <a:pPr>
              <a:buFont typeface="Wingdings" pitchFamily="2" charset="2"/>
              <a:buNone/>
            </a:pPr>
            <a:r>
              <a:rPr lang="pl-PL" sz="2400"/>
              <a:t>  </a:t>
            </a:r>
            <a:endParaRPr lang="pl-PL"/>
          </a:p>
          <a:p>
            <a:pPr>
              <a:buFont typeface="Wingdings" pitchFamily="2" charset="2"/>
              <a:buNone/>
            </a:pPr>
            <a:r>
              <a:rPr lang="pl-PL"/>
              <a:t>   decydowania o miejscu i sposobie edukacji dziecka. </a:t>
            </a:r>
          </a:p>
          <a:p>
            <a:pPr>
              <a:buFont typeface="Wingdings" pitchFamily="2" charset="2"/>
              <a:buNone/>
            </a:pPr>
            <a:r>
              <a:rPr lang="pl-PL"/>
              <a:t>   Istnieje możliwość edukacji domowej dziecka (szczegółowej informacji udziela dyrektor obwodowej szkoły).</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daty 4"/>
          <p:cNvSpPr>
            <a:spLocks noGrp="1"/>
          </p:cNvSpPr>
          <p:nvPr>
            <p:ph type="dt" sz="half" idx="10"/>
          </p:nvPr>
        </p:nvSpPr>
        <p:spPr/>
        <p:txBody>
          <a:bodyPr/>
          <a:lstStyle/>
          <a:p>
            <a:fld id="{8BD162F8-E301-45C9-B8A9-19A4E42AD691}" type="datetime1">
              <a:rPr lang="pl-PL"/>
              <a:pPr/>
              <a:t>2013-02-18</a:t>
            </a:fld>
            <a:endParaRPr lang="pl-PL"/>
          </a:p>
        </p:txBody>
      </p:sp>
      <p:sp>
        <p:nvSpPr>
          <p:cNvPr id="7" name="Symbol zastępczy numeru slajdu 6"/>
          <p:cNvSpPr>
            <a:spLocks noGrp="1"/>
          </p:cNvSpPr>
          <p:nvPr>
            <p:ph type="sldNum" sz="quarter" idx="12"/>
          </p:nvPr>
        </p:nvSpPr>
        <p:spPr/>
        <p:txBody>
          <a:bodyPr/>
          <a:lstStyle/>
          <a:p>
            <a:fld id="{5CF3C449-00C0-4381-AE9D-D86EEEA39401}" type="slidenum">
              <a:rPr lang="pl-PL"/>
              <a:pPr/>
              <a:t>80</a:t>
            </a:fld>
            <a:endParaRPr lang="pl-PL"/>
          </a:p>
        </p:txBody>
      </p:sp>
      <p:sp>
        <p:nvSpPr>
          <p:cNvPr id="148482" name="Rectangle 2"/>
          <p:cNvSpPr>
            <a:spLocks noGrp="1" noChangeArrowheads="1"/>
          </p:cNvSpPr>
          <p:nvPr>
            <p:ph type="title"/>
          </p:nvPr>
        </p:nvSpPr>
        <p:spPr>
          <a:xfrm>
            <a:off x="611188" y="552450"/>
            <a:ext cx="8075612" cy="865188"/>
          </a:xfrm>
        </p:spPr>
        <p:txBody>
          <a:bodyPr/>
          <a:lstStyle/>
          <a:p>
            <a:r>
              <a:rPr lang="pl-PL" sz="2800" b="1" i="1"/>
              <a:t>Potrzeba poznawcza</a:t>
            </a:r>
            <a:r>
              <a:rPr lang="pl-PL" sz="4000" b="1" i="1"/>
              <a:t/>
            </a:r>
            <a:br>
              <a:rPr lang="pl-PL" sz="4000" b="1" i="1"/>
            </a:br>
            <a:endParaRPr lang="pl-PL" sz="4000" b="1" i="1"/>
          </a:p>
        </p:txBody>
      </p:sp>
      <p:sp>
        <p:nvSpPr>
          <p:cNvPr id="148483" name="Rectangle 3"/>
          <p:cNvSpPr>
            <a:spLocks noGrp="1" noChangeArrowheads="1"/>
          </p:cNvSpPr>
          <p:nvPr>
            <p:ph type="body" sz="half" idx="1"/>
          </p:nvPr>
        </p:nvSpPr>
        <p:spPr>
          <a:xfrm>
            <a:off x="1763713" y="2133600"/>
            <a:ext cx="6689725" cy="3992563"/>
          </a:xfrm>
        </p:spPr>
        <p:txBody>
          <a:bodyPr/>
          <a:lstStyle/>
          <a:p>
            <a:pPr>
              <a:lnSpc>
                <a:spcPct val="90000"/>
              </a:lnSpc>
              <a:buFont typeface="Wingdings" pitchFamily="2" charset="2"/>
              <a:buNone/>
            </a:pPr>
            <a:r>
              <a:rPr lang="pl-PL" sz="2000"/>
              <a:t>   </a:t>
            </a:r>
          </a:p>
          <a:p>
            <a:pPr>
              <a:lnSpc>
                <a:spcPct val="90000"/>
              </a:lnSpc>
              <a:buFont typeface="Wingdings" pitchFamily="2" charset="2"/>
              <a:buNone/>
            </a:pPr>
            <a:r>
              <a:rPr lang="pl-PL" sz="2000"/>
              <a:t>    Zamiłowanie otaczającą rzeczywistością, zamiłowanie do nauki, do wiedzy. </a:t>
            </a:r>
            <a:br>
              <a:rPr lang="pl-PL" sz="2000"/>
            </a:br>
            <a:r>
              <a:rPr lang="pl-PL" sz="2000"/>
              <a:t>Dziecko z ciekawością i ochotą podejmie wysiłek poznania czegoś nowego, zdobycia nowych wiadomości i umiejętności – dzięki temu jego rozwój będzie pełniejszy. Podatność na zmiany</a:t>
            </a:r>
          </a:p>
          <a:p>
            <a:pPr>
              <a:lnSpc>
                <a:spcPct val="90000"/>
              </a:lnSpc>
              <a:buFont typeface="Wingdings" pitchFamily="2" charset="2"/>
              <a:buNone/>
            </a:pPr>
            <a:endParaRPr lang="pl-PL" sz="2000"/>
          </a:p>
          <a:p>
            <a:pPr algn="ctr">
              <a:lnSpc>
                <a:spcPct val="90000"/>
              </a:lnSpc>
              <a:buFont typeface="Wingdings" pitchFamily="2" charset="2"/>
              <a:buNone/>
            </a:pPr>
            <a:r>
              <a:rPr lang="pl-PL" sz="2000" b="1"/>
              <a:t>Dzieci otrzymujące dość zachęty – uczą się śmiałości.</a:t>
            </a:r>
          </a:p>
          <a:p>
            <a:pPr>
              <a:lnSpc>
                <a:spcPct val="90000"/>
              </a:lnSpc>
              <a:buFont typeface="Wingdings" pitchFamily="2" charset="2"/>
              <a:buNone/>
            </a:pPr>
            <a:endParaRPr lang="pl-PL" sz="2400" b="1"/>
          </a:p>
        </p:txBody>
      </p:sp>
      <p:pic>
        <p:nvPicPr>
          <p:cNvPr id="148484" name="Picture 4" descr="MM900286784[1]"/>
          <p:cNvPicPr>
            <a:picLocks noChangeAspect="1" noChangeArrowheads="1" noCrop="1"/>
          </p:cNvPicPr>
          <p:nvPr>
            <p:ph sz="half" idx="2"/>
          </p:nvPr>
        </p:nvPicPr>
        <p:blipFill>
          <a:blip r:embed="rId2" cstate="print"/>
          <a:srcRect/>
          <a:stretch>
            <a:fillRect/>
          </a:stretch>
        </p:blipFill>
        <p:spPr>
          <a:xfrm>
            <a:off x="6948488" y="0"/>
            <a:ext cx="2016125" cy="2160588"/>
          </a:xfrm>
          <a:noFill/>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daty 5"/>
          <p:cNvSpPr>
            <a:spLocks noGrp="1"/>
          </p:cNvSpPr>
          <p:nvPr>
            <p:ph type="dt" sz="half" idx="10"/>
          </p:nvPr>
        </p:nvSpPr>
        <p:spPr/>
        <p:txBody>
          <a:bodyPr/>
          <a:lstStyle/>
          <a:p>
            <a:fld id="{8A16069E-1A4C-4A2D-8A45-0EC8843E7B29}" type="datetime1">
              <a:rPr lang="pl-PL"/>
              <a:pPr/>
              <a:t>2013-02-18</a:t>
            </a:fld>
            <a:endParaRPr lang="pl-PL"/>
          </a:p>
        </p:txBody>
      </p:sp>
      <p:sp>
        <p:nvSpPr>
          <p:cNvPr id="7" name="Symbol zastępczy numeru slajdu 7"/>
          <p:cNvSpPr>
            <a:spLocks noGrp="1"/>
          </p:cNvSpPr>
          <p:nvPr>
            <p:ph type="sldNum" sz="quarter" idx="12"/>
          </p:nvPr>
        </p:nvSpPr>
        <p:spPr/>
        <p:txBody>
          <a:bodyPr/>
          <a:lstStyle/>
          <a:p>
            <a:fld id="{EA037D93-0E61-4D98-83AA-A9AD471D88E5}" type="slidenum">
              <a:rPr lang="pl-PL"/>
              <a:pPr/>
              <a:t>81</a:t>
            </a:fld>
            <a:endParaRPr lang="pl-PL"/>
          </a:p>
        </p:txBody>
      </p:sp>
      <p:sp>
        <p:nvSpPr>
          <p:cNvPr id="149506" name="Rectangle 2"/>
          <p:cNvSpPr>
            <a:spLocks noGrp="1" noChangeArrowheads="1"/>
          </p:cNvSpPr>
          <p:nvPr>
            <p:ph type="title"/>
          </p:nvPr>
        </p:nvSpPr>
        <p:spPr/>
        <p:txBody>
          <a:bodyPr/>
          <a:lstStyle/>
          <a:p>
            <a:r>
              <a:rPr lang="pl-PL" sz="2800" b="1" i="1"/>
              <a:t>Potrzeba uznania</a:t>
            </a:r>
          </a:p>
        </p:txBody>
      </p:sp>
      <p:sp>
        <p:nvSpPr>
          <p:cNvPr id="149507" name="Rectangle 3"/>
          <p:cNvSpPr>
            <a:spLocks noGrp="1" noChangeArrowheads="1"/>
          </p:cNvSpPr>
          <p:nvPr>
            <p:ph type="body" sz="half" idx="1"/>
          </p:nvPr>
        </p:nvSpPr>
        <p:spPr>
          <a:xfrm>
            <a:off x="1619250" y="1989138"/>
            <a:ext cx="5976938" cy="3527425"/>
          </a:xfrm>
        </p:spPr>
        <p:txBody>
          <a:bodyPr/>
          <a:lstStyle/>
          <a:p>
            <a:pPr>
              <a:spcBef>
                <a:spcPct val="0"/>
              </a:spcBef>
              <a:buFont typeface="Wingdings" pitchFamily="2" charset="2"/>
              <a:buNone/>
            </a:pPr>
            <a:r>
              <a:rPr lang="pl-PL" sz="2000"/>
              <a:t>    Sprawić, by dziecko czuło się „ważne”, czyli traktować je podmiotowo. Odważnie podejmuje nowe zadania. Radzi sobie z trudnościami.</a:t>
            </a:r>
            <a:br>
              <a:rPr lang="pl-PL" sz="2000"/>
            </a:br>
            <a:r>
              <a:rPr lang="pl-PL" sz="1800"/>
              <a:t>(Podkreślanie nawet najmniejszych osiągnięć dziecka. Wiara w możliwości dziecka.)</a:t>
            </a:r>
            <a:br>
              <a:rPr lang="pl-PL" sz="1800"/>
            </a:br>
            <a:r>
              <a:rPr lang="pl-PL" sz="2000"/>
              <a:t> </a:t>
            </a:r>
            <a:br>
              <a:rPr lang="pl-PL" sz="2000"/>
            </a:br>
            <a:r>
              <a:rPr lang="pl-PL" sz="2000" i="1"/>
              <a:t>Dzieci, które często słyszą słowa uznania</a:t>
            </a:r>
            <a:r>
              <a:rPr lang="pl-PL" sz="2000"/>
              <a:t> – </a:t>
            </a:r>
            <a:r>
              <a:rPr lang="pl-PL" sz="2000" b="1"/>
              <a:t>uczą się stawiać sobie cele.</a:t>
            </a:r>
          </a:p>
        </p:txBody>
      </p:sp>
      <p:pic>
        <p:nvPicPr>
          <p:cNvPr id="149508" name="Picture 4" descr="MC900290334[1]"/>
          <p:cNvPicPr>
            <a:picLocks noChangeAspect="1" noChangeArrowheads="1"/>
          </p:cNvPicPr>
          <p:nvPr/>
        </p:nvPicPr>
        <p:blipFill>
          <a:blip r:embed="rId2" cstate="print"/>
          <a:srcRect/>
          <a:stretch>
            <a:fillRect/>
          </a:stretch>
        </p:blipFill>
        <p:spPr bwMode="auto">
          <a:xfrm>
            <a:off x="7164388" y="333375"/>
            <a:ext cx="1060450" cy="1584325"/>
          </a:xfrm>
          <a:prstGeom prst="rect">
            <a:avLst/>
          </a:prstGeo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daty 3"/>
          <p:cNvSpPr>
            <a:spLocks noGrp="1"/>
          </p:cNvSpPr>
          <p:nvPr>
            <p:ph type="dt" sz="half" idx="10"/>
          </p:nvPr>
        </p:nvSpPr>
        <p:spPr/>
        <p:txBody>
          <a:bodyPr/>
          <a:lstStyle/>
          <a:p>
            <a:fld id="{3A3DA16A-5681-458A-ACE5-499BD1717CF9}" type="datetime1">
              <a:rPr lang="pl-PL"/>
              <a:pPr/>
              <a:t>2013-02-18</a:t>
            </a:fld>
            <a:endParaRPr lang="pl-PL"/>
          </a:p>
        </p:txBody>
      </p:sp>
      <p:sp>
        <p:nvSpPr>
          <p:cNvPr id="7" name="Symbol zastępczy numeru slajdu 5"/>
          <p:cNvSpPr>
            <a:spLocks noGrp="1"/>
          </p:cNvSpPr>
          <p:nvPr>
            <p:ph type="sldNum" sz="quarter" idx="12"/>
          </p:nvPr>
        </p:nvSpPr>
        <p:spPr/>
        <p:txBody>
          <a:bodyPr/>
          <a:lstStyle/>
          <a:p>
            <a:fld id="{D5146189-1DD0-42B6-AE48-C242E2E36F5D}" type="slidenum">
              <a:rPr lang="pl-PL"/>
              <a:pPr/>
              <a:t>82</a:t>
            </a:fld>
            <a:endParaRPr lang="pl-PL"/>
          </a:p>
        </p:txBody>
      </p:sp>
      <p:sp>
        <p:nvSpPr>
          <p:cNvPr id="150530" name="Rectangle 2"/>
          <p:cNvSpPr>
            <a:spLocks noGrp="1" noChangeArrowheads="1"/>
          </p:cNvSpPr>
          <p:nvPr>
            <p:ph type="title"/>
          </p:nvPr>
        </p:nvSpPr>
        <p:spPr>
          <a:xfrm>
            <a:off x="755650" y="622300"/>
            <a:ext cx="7931150" cy="795338"/>
          </a:xfrm>
        </p:spPr>
        <p:txBody>
          <a:bodyPr/>
          <a:lstStyle/>
          <a:p>
            <a:r>
              <a:rPr lang="pl-PL" sz="2800" b="1" i="1"/>
              <a:t>Potrzeba bycia zauważonym</a:t>
            </a:r>
            <a:br>
              <a:rPr lang="pl-PL" sz="2800" b="1" i="1"/>
            </a:br>
            <a:endParaRPr lang="pl-PL" sz="2800" b="1" i="1"/>
          </a:p>
        </p:txBody>
      </p:sp>
      <p:sp>
        <p:nvSpPr>
          <p:cNvPr id="150531" name="Rectangle 3"/>
          <p:cNvSpPr>
            <a:spLocks noGrp="1" noChangeArrowheads="1"/>
          </p:cNvSpPr>
          <p:nvPr>
            <p:ph type="body" idx="1"/>
          </p:nvPr>
        </p:nvSpPr>
        <p:spPr>
          <a:xfrm>
            <a:off x="1547813" y="2565400"/>
            <a:ext cx="7416800" cy="3560763"/>
          </a:xfrm>
        </p:spPr>
        <p:txBody>
          <a:bodyPr/>
          <a:lstStyle/>
          <a:p>
            <a:pPr>
              <a:buFont typeface="Wingdings" pitchFamily="2" charset="2"/>
              <a:buNone/>
            </a:pPr>
            <a:r>
              <a:rPr lang="pl-PL" sz="2000"/>
              <a:t/>
            </a:r>
            <a:br>
              <a:rPr lang="pl-PL" sz="2000"/>
            </a:br>
            <a:r>
              <a:rPr lang="pl-PL" sz="2000"/>
              <a:t>Jest świadome zainteresowania przez nauczyciela. Jest przekonane, że nie zawsze musi być „pierwszym”, „najlepszym” i „najważniejszym”.</a:t>
            </a:r>
          </a:p>
          <a:p>
            <a:endParaRPr lang="pl-PL" sz="2000"/>
          </a:p>
        </p:txBody>
      </p:sp>
      <p:pic>
        <p:nvPicPr>
          <p:cNvPr id="150532" name="Picture 4" descr="MC900343395[1]"/>
          <p:cNvPicPr>
            <a:picLocks noChangeAspect="1" noChangeArrowheads="1"/>
          </p:cNvPicPr>
          <p:nvPr/>
        </p:nvPicPr>
        <p:blipFill>
          <a:blip r:embed="rId2" cstate="print"/>
          <a:srcRect/>
          <a:stretch>
            <a:fillRect/>
          </a:stretch>
        </p:blipFill>
        <p:spPr bwMode="auto">
          <a:xfrm>
            <a:off x="7164388" y="404813"/>
            <a:ext cx="1725612" cy="1776412"/>
          </a:xfrm>
          <a:prstGeom prst="rect">
            <a:avLst/>
          </a:prstGeom>
          <a:noFill/>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daty 3"/>
          <p:cNvSpPr>
            <a:spLocks noGrp="1"/>
          </p:cNvSpPr>
          <p:nvPr>
            <p:ph type="dt" sz="half" idx="10"/>
          </p:nvPr>
        </p:nvSpPr>
        <p:spPr/>
        <p:txBody>
          <a:bodyPr/>
          <a:lstStyle/>
          <a:p>
            <a:fld id="{DD13D89D-53A2-43A7-A870-5EDA9C03CAE7}" type="datetime1">
              <a:rPr lang="pl-PL"/>
              <a:pPr/>
              <a:t>2013-02-18</a:t>
            </a:fld>
            <a:endParaRPr lang="pl-PL"/>
          </a:p>
        </p:txBody>
      </p:sp>
      <p:sp>
        <p:nvSpPr>
          <p:cNvPr id="7" name="Symbol zastępczy numeru slajdu 5"/>
          <p:cNvSpPr>
            <a:spLocks noGrp="1"/>
          </p:cNvSpPr>
          <p:nvPr>
            <p:ph type="sldNum" sz="quarter" idx="12"/>
          </p:nvPr>
        </p:nvSpPr>
        <p:spPr/>
        <p:txBody>
          <a:bodyPr/>
          <a:lstStyle/>
          <a:p>
            <a:fld id="{C9907097-3AD5-42BE-84F6-E66686846C4C}" type="slidenum">
              <a:rPr lang="pl-PL"/>
              <a:pPr/>
              <a:t>83</a:t>
            </a:fld>
            <a:endParaRPr lang="pl-PL"/>
          </a:p>
        </p:txBody>
      </p:sp>
      <p:sp>
        <p:nvSpPr>
          <p:cNvPr id="151554" name="Rectangle 2"/>
          <p:cNvSpPr>
            <a:spLocks noGrp="1" noChangeArrowheads="1"/>
          </p:cNvSpPr>
          <p:nvPr>
            <p:ph type="title"/>
          </p:nvPr>
        </p:nvSpPr>
        <p:spPr/>
        <p:txBody>
          <a:bodyPr/>
          <a:lstStyle/>
          <a:p>
            <a:r>
              <a:rPr lang="pl-PL" sz="2800" b="1" i="1"/>
              <a:t>Potrzeba akceptacji</a:t>
            </a:r>
          </a:p>
        </p:txBody>
      </p:sp>
      <p:sp>
        <p:nvSpPr>
          <p:cNvPr id="151555" name="Rectangle 3"/>
          <p:cNvSpPr>
            <a:spLocks noGrp="1" noChangeArrowheads="1"/>
          </p:cNvSpPr>
          <p:nvPr>
            <p:ph type="body" idx="1"/>
          </p:nvPr>
        </p:nvSpPr>
        <p:spPr>
          <a:xfrm>
            <a:off x="1835150" y="1989138"/>
            <a:ext cx="5616575" cy="4137025"/>
          </a:xfrm>
        </p:spPr>
        <p:txBody>
          <a:bodyPr/>
          <a:lstStyle/>
          <a:p>
            <a:pPr>
              <a:buFont typeface="Wingdings" pitchFamily="2" charset="2"/>
              <a:buNone/>
            </a:pPr>
            <a:r>
              <a:rPr lang="pl-PL" sz="2000"/>
              <a:t>   Brak lęku przed krytyką. Lubienie „siebie”. ma ochotę coś robić, nawiązywać kontakty, pokonywać przeszkody.</a:t>
            </a:r>
            <a:r>
              <a:rPr lang="pl-PL"/>
              <a:t> </a:t>
            </a:r>
          </a:p>
          <a:p>
            <a:pPr>
              <a:buFont typeface="Wingdings" pitchFamily="2" charset="2"/>
              <a:buNone/>
            </a:pPr>
            <a:r>
              <a:rPr lang="pl-PL" sz="2000"/>
              <a:t>    Występuje</a:t>
            </a:r>
            <a:r>
              <a:rPr lang="pl-PL"/>
              <a:t> </a:t>
            </a:r>
            <a:r>
              <a:rPr lang="pl-PL" sz="2000"/>
              <a:t>odpowiednia ocena własnych możliwości.</a:t>
            </a:r>
          </a:p>
        </p:txBody>
      </p:sp>
      <p:pic>
        <p:nvPicPr>
          <p:cNvPr id="151556" name="Picture 4" descr="MC900436155[1]"/>
          <p:cNvPicPr>
            <a:picLocks noChangeAspect="1" noChangeArrowheads="1"/>
          </p:cNvPicPr>
          <p:nvPr/>
        </p:nvPicPr>
        <p:blipFill>
          <a:blip r:embed="rId2" cstate="print"/>
          <a:srcRect/>
          <a:stretch>
            <a:fillRect/>
          </a:stretch>
        </p:blipFill>
        <p:spPr bwMode="auto">
          <a:xfrm>
            <a:off x="6948488" y="188913"/>
            <a:ext cx="1844675" cy="1765300"/>
          </a:xfrm>
          <a:prstGeom prst="rect">
            <a:avLst/>
          </a:prstGeom>
          <a:noFill/>
          <a:ln w="9525">
            <a:noFill/>
            <a:miter lim="800000"/>
            <a:headEnd/>
            <a:tailEnd/>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daty 3"/>
          <p:cNvSpPr>
            <a:spLocks noGrp="1"/>
          </p:cNvSpPr>
          <p:nvPr>
            <p:ph type="dt" sz="half" idx="10"/>
          </p:nvPr>
        </p:nvSpPr>
        <p:spPr/>
        <p:txBody>
          <a:bodyPr/>
          <a:lstStyle/>
          <a:p>
            <a:fld id="{A8494833-34F1-4CF3-8094-63AC48A2C46A}" type="datetime1">
              <a:rPr lang="pl-PL"/>
              <a:pPr/>
              <a:t>2013-02-18</a:t>
            </a:fld>
            <a:endParaRPr lang="pl-PL"/>
          </a:p>
        </p:txBody>
      </p:sp>
      <p:sp>
        <p:nvSpPr>
          <p:cNvPr id="7" name="Symbol zastępczy numeru slajdu 5"/>
          <p:cNvSpPr>
            <a:spLocks noGrp="1"/>
          </p:cNvSpPr>
          <p:nvPr>
            <p:ph type="sldNum" sz="quarter" idx="12"/>
          </p:nvPr>
        </p:nvSpPr>
        <p:spPr/>
        <p:txBody>
          <a:bodyPr/>
          <a:lstStyle/>
          <a:p>
            <a:fld id="{55DC650D-84CB-4D54-8FB1-7FA4A684FD56}" type="slidenum">
              <a:rPr lang="pl-PL"/>
              <a:pPr/>
              <a:t>84</a:t>
            </a:fld>
            <a:endParaRPr lang="pl-PL"/>
          </a:p>
        </p:txBody>
      </p:sp>
      <p:sp>
        <p:nvSpPr>
          <p:cNvPr id="152578" name="Rectangle 2"/>
          <p:cNvSpPr>
            <a:spLocks noGrp="1" noChangeArrowheads="1"/>
          </p:cNvSpPr>
          <p:nvPr>
            <p:ph type="title"/>
          </p:nvPr>
        </p:nvSpPr>
        <p:spPr>
          <a:xfrm>
            <a:off x="971550" y="693738"/>
            <a:ext cx="7715250" cy="723900"/>
          </a:xfrm>
        </p:spPr>
        <p:txBody>
          <a:bodyPr/>
          <a:lstStyle/>
          <a:p>
            <a:r>
              <a:rPr lang="pl-PL" sz="2800" b="1" i="1"/>
              <a:t>Potrzeba piękna</a:t>
            </a:r>
            <a:r>
              <a:rPr lang="pl-PL" sz="4000" b="1" i="1"/>
              <a:t/>
            </a:r>
            <a:br>
              <a:rPr lang="pl-PL" sz="4000" b="1" i="1"/>
            </a:br>
            <a:endParaRPr lang="pl-PL" sz="4000" b="1" i="1"/>
          </a:p>
        </p:txBody>
      </p:sp>
      <p:sp>
        <p:nvSpPr>
          <p:cNvPr id="152579" name="Rectangle 3"/>
          <p:cNvSpPr>
            <a:spLocks noGrp="1" noChangeArrowheads="1"/>
          </p:cNvSpPr>
          <p:nvPr>
            <p:ph type="body" idx="1"/>
          </p:nvPr>
        </p:nvSpPr>
        <p:spPr>
          <a:xfrm>
            <a:off x="1692275" y="2420938"/>
            <a:ext cx="6994525" cy="3705225"/>
          </a:xfrm>
        </p:spPr>
        <p:txBody>
          <a:bodyPr/>
          <a:lstStyle/>
          <a:p>
            <a:pPr>
              <a:buFont typeface="Wingdings" pitchFamily="2" charset="2"/>
              <a:buNone/>
            </a:pPr>
            <a:endParaRPr lang="pl-PL" sz="2400"/>
          </a:p>
          <a:p>
            <a:pPr>
              <a:buFont typeface="Wingdings" pitchFamily="2" charset="2"/>
              <a:buNone/>
            </a:pPr>
            <a:r>
              <a:rPr lang="pl-PL" sz="2400"/>
              <a:t>   </a:t>
            </a:r>
            <a:r>
              <a:rPr lang="pl-PL" sz="2000"/>
              <a:t>Zdolność do dostrzegania i przeżywania piękna, przebywania w estetycznym pomieszczeniu. Przywiązywanie wagi do estetyki na co dzień.</a:t>
            </a:r>
          </a:p>
          <a:p>
            <a:pPr>
              <a:buFont typeface="Wingdings" pitchFamily="2" charset="2"/>
              <a:buNone/>
            </a:pPr>
            <a:endParaRPr lang="pl-PL" sz="2000"/>
          </a:p>
        </p:txBody>
      </p:sp>
      <p:pic>
        <p:nvPicPr>
          <p:cNvPr id="152580" name="Picture 4" descr="MC900433205[1]"/>
          <p:cNvPicPr>
            <a:picLocks noChangeAspect="1" noChangeArrowheads="1"/>
          </p:cNvPicPr>
          <p:nvPr/>
        </p:nvPicPr>
        <p:blipFill>
          <a:blip r:embed="rId2" cstate="print"/>
          <a:srcRect/>
          <a:stretch>
            <a:fillRect/>
          </a:stretch>
        </p:blipFill>
        <p:spPr bwMode="auto">
          <a:xfrm>
            <a:off x="6732588" y="1085850"/>
            <a:ext cx="2016125" cy="1857375"/>
          </a:xfrm>
          <a:prstGeom prst="rect">
            <a:avLst/>
          </a:prstGeom>
          <a:noFill/>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3DA51AEA-0C60-4B02-A65C-03CBF9A1267D}" type="datetime1">
              <a:rPr lang="pl-PL"/>
              <a:pPr/>
              <a:t>2013-02-18</a:t>
            </a:fld>
            <a:endParaRPr lang="pl-PL"/>
          </a:p>
        </p:txBody>
      </p:sp>
      <p:sp>
        <p:nvSpPr>
          <p:cNvPr id="6" name="Symbol zastępczy numeru slajdu 5"/>
          <p:cNvSpPr>
            <a:spLocks noGrp="1"/>
          </p:cNvSpPr>
          <p:nvPr>
            <p:ph type="sldNum" sz="quarter" idx="12"/>
          </p:nvPr>
        </p:nvSpPr>
        <p:spPr/>
        <p:txBody>
          <a:bodyPr/>
          <a:lstStyle/>
          <a:p>
            <a:fld id="{CA764A51-1FC9-435D-9B83-A5D7AB56A173}" type="slidenum">
              <a:rPr lang="pl-PL"/>
              <a:pPr/>
              <a:t>85</a:t>
            </a:fld>
            <a:endParaRPr lang="pl-PL"/>
          </a:p>
        </p:txBody>
      </p:sp>
      <p:sp>
        <p:nvSpPr>
          <p:cNvPr id="154626" name="Rectangle 2"/>
          <p:cNvSpPr>
            <a:spLocks noGrp="1" noChangeArrowheads="1"/>
          </p:cNvSpPr>
          <p:nvPr>
            <p:ph type="title"/>
          </p:nvPr>
        </p:nvSpPr>
        <p:spPr>
          <a:xfrm>
            <a:off x="323850" y="476250"/>
            <a:ext cx="8362950" cy="792163"/>
          </a:xfrm>
        </p:spPr>
        <p:txBody>
          <a:bodyPr/>
          <a:lstStyle/>
          <a:p>
            <a:r>
              <a:rPr lang="pl-PL" sz="3200" i="1"/>
              <a:t>Dzieci</a:t>
            </a:r>
          </a:p>
        </p:txBody>
      </p:sp>
      <p:sp>
        <p:nvSpPr>
          <p:cNvPr id="154627" name="Rectangle 3"/>
          <p:cNvSpPr>
            <a:spLocks noGrp="1" noChangeArrowheads="1"/>
          </p:cNvSpPr>
          <p:nvPr>
            <p:ph type="body" idx="1"/>
          </p:nvPr>
        </p:nvSpPr>
        <p:spPr>
          <a:xfrm>
            <a:off x="323850" y="1484313"/>
            <a:ext cx="8362950" cy="4465637"/>
          </a:xfrm>
        </p:spPr>
        <p:txBody>
          <a:bodyPr/>
          <a:lstStyle/>
          <a:p>
            <a:pPr>
              <a:buFont typeface="Wingdings" pitchFamily="2" charset="2"/>
              <a:buNone/>
            </a:pPr>
            <a:r>
              <a:rPr lang="pl-PL" sz="2400"/>
              <a:t>Dzieci wciąż krytykowane – uczą się potępiać.</a:t>
            </a:r>
          </a:p>
          <a:p>
            <a:pPr>
              <a:buFont typeface="Wingdings" pitchFamily="2" charset="2"/>
              <a:buNone/>
            </a:pPr>
            <a:r>
              <a:rPr lang="pl-PL" sz="2400"/>
              <a:t>Dzieci wychowywane w atmosferze wrogości - uczą się walczyć.</a:t>
            </a:r>
          </a:p>
          <a:p>
            <a:pPr>
              <a:buFont typeface="Wingdings" pitchFamily="2" charset="2"/>
              <a:buNone/>
            </a:pPr>
            <a:r>
              <a:rPr lang="pl-PL" sz="2400"/>
              <a:t>Dzieci wzrastające w strachu - uczą się bać.</a:t>
            </a:r>
          </a:p>
          <a:p>
            <a:pPr>
              <a:buFont typeface="Wingdings" pitchFamily="2" charset="2"/>
              <a:buNone/>
            </a:pPr>
            <a:r>
              <a:rPr lang="pl-PL" sz="2400"/>
              <a:t>Dzieci, które spotykają się wciąż z politowaniem- uczą się użalać nad sobą.</a:t>
            </a:r>
          </a:p>
          <a:p>
            <a:pPr>
              <a:buFont typeface="Wingdings" pitchFamily="2" charset="2"/>
              <a:buNone/>
            </a:pPr>
            <a:r>
              <a:rPr lang="pl-PL" sz="2400"/>
              <a:t>Dzieci ciągle ośmieszane - uczą się nieśmiałości. </a:t>
            </a:r>
          </a:p>
          <a:p>
            <a:pPr>
              <a:buFont typeface="Wingdings" pitchFamily="2" charset="2"/>
              <a:buNone/>
            </a:pPr>
            <a:endParaRPr lang="pl-PL" i="1"/>
          </a:p>
          <a:p>
            <a:pPr>
              <a:buFont typeface="Wingdings" pitchFamily="2" charset="2"/>
              <a:buNone/>
            </a:pPr>
            <a:r>
              <a:rPr lang="pl-PL" i="1"/>
              <a:t>                                   Dorothy L. Nolte</a:t>
            </a:r>
          </a:p>
          <a:p>
            <a:pPr>
              <a:buFont typeface="Wingdings" pitchFamily="2" charset="2"/>
              <a:buNone/>
            </a:pPr>
            <a:endParaRPr lang="pl-PL"/>
          </a:p>
          <a:p>
            <a:pPr>
              <a:buFont typeface="Wingdings" pitchFamily="2" charset="2"/>
              <a:buNone/>
            </a:pPr>
            <a:endParaRPr lang="pl-PL" sz="320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1"/>
          <p:cNvSpPr>
            <a:spLocks noGrp="1"/>
          </p:cNvSpPr>
          <p:nvPr>
            <p:ph type="dt" sz="half" idx="10"/>
          </p:nvPr>
        </p:nvSpPr>
        <p:spPr/>
        <p:txBody>
          <a:bodyPr/>
          <a:lstStyle/>
          <a:p>
            <a:fld id="{744DB457-B52F-4007-B732-94324DE4C6DD}" type="datetime1">
              <a:rPr lang="pl-PL"/>
              <a:pPr/>
              <a:t>2013-02-18</a:t>
            </a:fld>
            <a:endParaRPr lang="pl-PL"/>
          </a:p>
        </p:txBody>
      </p:sp>
      <p:sp>
        <p:nvSpPr>
          <p:cNvPr id="6" name="Symbol zastępczy numeru slajdu 3"/>
          <p:cNvSpPr>
            <a:spLocks noGrp="1"/>
          </p:cNvSpPr>
          <p:nvPr>
            <p:ph type="sldNum" sz="quarter" idx="12"/>
          </p:nvPr>
        </p:nvSpPr>
        <p:spPr/>
        <p:txBody>
          <a:bodyPr/>
          <a:lstStyle/>
          <a:p>
            <a:fld id="{0F7A4C2D-F5AC-4FA8-85BD-78B3780F69A9}" type="slidenum">
              <a:rPr lang="pl-PL"/>
              <a:pPr/>
              <a:t>86</a:t>
            </a:fld>
            <a:endParaRPr lang="pl-PL"/>
          </a:p>
        </p:txBody>
      </p:sp>
      <p:graphicFrame>
        <p:nvGraphicFramePr>
          <p:cNvPr id="64514" name="Diagram 2"/>
          <p:cNvGraphicFramePr>
            <a:graphicFrameLocks/>
          </p:cNvGraphicFramePr>
          <p:nvPr/>
        </p:nvGraphicFramePr>
        <p:xfrm>
          <a:off x="395288" y="188913"/>
          <a:ext cx="8585200" cy="6108700"/>
        </p:xfrm>
        <a:graphic>
          <a:graphicData uri="http://schemas.openxmlformats.org/drawingml/2006/compatibility">
            <com:legacyDrawing xmlns:com="http://schemas.openxmlformats.org/drawingml/2006/compatibility" spid="_x0000_s142338"/>
          </a:graphicData>
        </a:graphic>
      </p:graphicFrame>
      <p:sp>
        <p:nvSpPr>
          <p:cNvPr id="142353" name="Rectangle 17"/>
          <p:cNvSpPr>
            <a:spLocks noChangeArrowheads="1"/>
          </p:cNvSpPr>
          <p:nvPr/>
        </p:nvSpPr>
        <p:spPr bwMode="auto">
          <a:xfrm>
            <a:off x="539750" y="3284538"/>
            <a:ext cx="7777163" cy="1752600"/>
          </a:xfrm>
          <a:prstGeom prst="rect">
            <a:avLst/>
          </a:prstGeom>
          <a:noFill/>
          <a:ln w="9525">
            <a:noFill/>
            <a:miter lim="800000"/>
            <a:headEnd/>
            <a:tailEnd/>
          </a:ln>
        </p:spPr>
        <p:txBody>
          <a:bodyPr/>
          <a:lstStyle/>
          <a:p>
            <a:pPr eaLnBrk="0" hangingPunct="0"/>
            <a:r>
              <a:rPr lang="pl-PL" sz="1600" b="1">
                <a:latin typeface="Arial" charset="0"/>
                <a:cs typeface="Arial" charset="0"/>
              </a:rPr>
              <a:t/>
            </a:r>
            <a:br>
              <a:rPr lang="pl-PL" sz="1600" b="1">
                <a:latin typeface="Arial" charset="0"/>
                <a:cs typeface="Arial" charset="0"/>
              </a:rPr>
            </a:br>
            <a:endParaRPr lang="pl-PL" sz="160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dissolve">
                                      <p:cBhvr>
                                        <p:cTn id="7" dur="500"/>
                                        <p:tgtEl>
                                          <p:spTgt spid="64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Dgm spid="64514"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0ADD3E7E-EA50-4D67-BE56-1AC0890495A6}" type="datetime1">
              <a:rPr lang="pl-PL"/>
              <a:pPr/>
              <a:t>2013-02-18</a:t>
            </a:fld>
            <a:endParaRPr lang="pl-PL"/>
          </a:p>
        </p:txBody>
      </p:sp>
      <p:sp>
        <p:nvSpPr>
          <p:cNvPr id="6" name="Symbol zastępczy numeru slajdu 5"/>
          <p:cNvSpPr>
            <a:spLocks noGrp="1"/>
          </p:cNvSpPr>
          <p:nvPr>
            <p:ph type="sldNum" sz="quarter" idx="12"/>
          </p:nvPr>
        </p:nvSpPr>
        <p:spPr/>
        <p:txBody>
          <a:bodyPr/>
          <a:lstStyle/>
          <a:p>
            <a:fld id="{91E8427A-7D55-40BF-BD38-03AD614A457C}" type="slidenum">
              <a:rPr lang="pl-PL"/>
              <a:pPr/>
              <a:t>87</a:t>
            </a:fld>
            <a:endParaRPr lang="pl-PL"/>
          </a:p>
        </p:txBody>
      </p:sp>
      <p:sp>
        <p:nvSpPr>
          <p:cNvPr id="157698" name="Rectangle 2"/>
          <p:cNvSpPr>
            <a:spLocks noGrp="1" noChangeArrowheads="1"/>
          </p:cNvSpPr>
          <p:nvPr>
            <p:ph type="title"/>
          </p:nvPr>
        </p:nvSpPr>
        <p:spPr/>
        <p:txBody>
          <a:bodyPr/>
          <a:lstStyle/>
          <a:p>
            <a:r>
              <a:rPr lang="pl-PL" sz="3200" i="1"/>
              <a:t>Zalecane warunki pracy:</a:t>
            </a:r>
          </a:p>
        </p:txBody>
      </p:sp>
      <p:sp>
        <p:nvSpPr>
          <p:cNvPr id="157699" name="Rectangle 3"/>
          <p:cNvSpPr>
            <a:spLocks noGrp="1" noChangeArrowheads="1"/>
          </p:cNvSpPr>
          <p:nvPr>
            <p:ph type="body" idx="1"/>
          </p:nvPr>
        </p:nvSpPr>
        <p:spPr/>
        <p:txBody>
          <a:bodyPr/>
          <a:lstStyle/>
          <a:p>
            <a:pPr>
              <a:lnSpc>
                <a:spcPct val="80000"/>
              </a:lnSpc>
              <a:buFontTx/>
              <a:buChar char="-"/>
            </a:pPr>
            <a:r>
              <a:rPr lang="pl-PL" sz="1800"/>
              <a:t>Zachowanie ciągłości edukacyjnej</a:t>
            </a:r>
          </a:p>
          <a:p>
            <a:pPr>
              <a:lnSpc>
                <a:spcPct val="80000"/>
              </a:lnSpc>
              <a:buFontTx/>
              <a:buChar char="-"/>
            </a:pPr>
            <a:r>
              <a:rPr lang="pl-PL" sz="1800"/>
              <a:t>Adaptacja dziecka do warunków szkolnych. Dominującą formą zajęć w pierwszych miesiącach są zabawy, gry i sytuacje zadaniowe  </a:t>
            </a:r>
          </a:p>
          <a:p>
            <a:pPr>
              <a:lnSpc>
                <a:spcPct val="80000"/>
              </a:lnSpc>
              <a:buFontTx/>
              <a:buChar char="-"/>
            </a:pPr>
            <a:r>
              <a:rPr lang="pl-PL" sz="1800"/>
              <a:t>Sala lekcyjna…</a:t>
            </a:r>
          </a:p>
          <a:p>
            <a:pPr>
              <a:lnSpc>
                <a:spcPct val="80000"/>
              </a:lnSpc>
              <a:buFontTx/>
              <a:buChar char="-"/>
            </a:pPr>
            <a:r>
              <a:rPr lang="pl-PL" sz="1800"/>
              <a:t>Edukacja w formie zintegrowanej</a:t>
            </a:r>
          </a:p>
          <a:p>
            <a:pPr>
              <a:lnSpc>
                <a:spcPct val="80000"/>
              </a:lnSpc>
              <a:buFontTx/>
              <a:buChar char="-"/>
            </a:pPr>
            <a:r>
              <a:rPr lang="pl-PL" sz="1800"/>
              <a:t>Połowę czasu przeznaczonego na edukację polonistyczną, uczniowie mogą siedzieć przy stolikach</a:t>
            </a:r>
          </a:p>
          <a:p>
            <a:pPr>
              <a:lnSpc>
                <a:spcPct val="80000"/>
              </a:lnSpc>
              <a:buFontTx/>
              <a:buChar char="-"/>
            </a:pPr>
            <a:r>
              <a:rPr lang="pl-PL" sz="1800"/>
              <a:t>Klasa i to etap nauki czytania i pisania, a umiejętności te intensywnie kształtowane są w klasie II i III, aby uczniowie kończąc kl. III wykazali się tymi umiejętnościami</a:t>
            </a:r>
          </a:p>
          <a:p>
            <a:pPr>
              <a:lnSpc>
                <a:spcPct val="80000"/>
              </a:lnSpc>
              <a:buFontTx/>
              <a:buChar char="-"/>
            </a:pPr>
            <a:r>
              <a:rPr lang="pl-PL" sz="1800"/>
              <a:t>Dzieci mogą korzystać z zeszytów ćwiczeń najwyżej przez jedną czwartą czasu przeznaczonego na edukację matematyczną. Dzieci manipulują przedmiotami</a:t>
            </a:r>
          </a:p>
          <a:p>
            <a:pPr>
              <a:lnSpc>
                <a:spcPct val="80000"/>
              </a:lnSpc>
              <a:buFontTx/>
              <a:buChar char="-"/>
            </a:pPr>
            <a:r>
              <a:rPr lang="pl-PL" sz="1800"/>
              <a:t>Edukacja przyrodnicza powinna być realizowana w naturalnym środowisku, a nie tylko na podstawie pakietów</a:t>
            </a:r>
          </a:p>
          <a:p>
            <a:pPr>
              <a:lnSpc>
                <a:spcPct val="80000"/>
              </a:lnSpc>
              <a:buFontTx/>
              <a:buChar char="-"/>
            </a:pPr>
            <a:r>
              <a:rPr lang="pl-PL" sz="1800"/>
              <a:t>…</a:t>
            </a:r>
          </a:p>
          <a:p>
            <a:pPr>
              <a:lnSpc>
                <a:spcPct val="80000"/>
              </a:lnSpc>
              <a:buFontTx/>
              <a:buChar char="-"/>
            </a:pPr>
            <a:endParaRPr lang="pl-PL" sz="180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DE714515-16EC-4215-A710-1922EEE1E4D8}" type="datetime1">
              <a:rPr lang="pl-PL"/>
              <a:pPr/>
              <a:t>2013-02-18</a:t>
            </a:fld>
            <a:endParaRPr lang="pl-PL"/>
          </a:p>
        </p:txBody>
      </p:sp>
      <p:sp>
        <p:nvSpPr>
          <p:cNvPr id="6" name="Symbol zastępczy numeru slajdu 5"/>
          <p:cNvSpPr>
            <a:spLocks noGrp="1"/>
          </p:cNvSpPr>
          <p:nvPr>
            <p:ph type="sldNum" sz="quarter" idx="12"/>
          </p:nvPr>
        </p:nvSpPr>
        <p:spPr/>
        <p:txBody>
          <a:bodyPr/>
          <a:lstStyle/>
          <a:p>
            <a:fld id="{08FEAF19-D0D0-4520-8738-B2C51E86B698}" type="slidenum">
              <a:rPr lang="pl-PL"/>
              <a:pPr/>
              <a:t>88</a:t>
            </a:fld>
            <a:endParaRPr lang="pl-PL"/>
          </a:p>
        </p:txBody>
      </p:sp>
      <p:sp>
        <p:nvSpPr>
          <p:cNvPr id="130050" name="Rectangle 2"/>
          <p:cNvSpPr>
            <a:spLocks noGrp="1" noChangeArrowheads="1"/>
          </p:cNvSpPr>
          <p:nvPr>
            <p:ph type="title"/>
          </p:nvPr>
        </p:nvSpPr>
        <p:spPr/>
        <p:txBody>
          <a:bodyPr/>
          <a:lstStyle/>
          <a:p>
            <a:pPr algn="ctr"/>
            <a:r>
              <a:rPr lang="pl-PL" sz="3200" b="1" i="1"/>
              <a:t>Jakie metody i formy sprawdzają się w pracy </a:t>
            </a:r>
            <a:br>
              <a:rPr lang="pl-PL" sz="3200" b="1" i="1"/>
            </a:br>
            <a:r>
              <a:rPr lang="pl-PL" sz="3200" b="1" i="1"/>
              <a:t>z 6-latkami i grupą różnowiekową?</a:t>
            </a:r>
          </a:p>
        </p:txBody>
      </p:sp>
      <p:sp>
        <p:nvSpPr>
          <p:cNvPr id="130051" name="Rectangle 3"/>
          <p:cNvSpPr>
            <a:spLocks noGrp="1" noChangeArrowheads="1"/>
          </p:cNvSpPr>
          <p:nvPr>
            <p:ph type="body" idx="1"/>
          </p:nvPr>
        </p:nvSpPr>
        <p:spPr>
          <a:xfrm>
            <a:off x="395288" y="1341438"/>
            <a:ext cx="8291512" cy="4751387"/>
          </a:xfrm>
        </p:spPr>
        <p:txBody>
          <a:bodyPr/>
          <a:lstStyle/>
          <a:p>
            <a:pPr>
              <a:lnSpc>
                <a:spcPct val="90000"/>
              </a:lnSpc>
            </a:pPr>
            <a:endParaRPr lang="pl-PL" sz="2000"/>
          </a:p>
          <a:p>
            <a:pPr>
              <a:lnSpc>
                <a:spcPct val="90000"/>
              </a:lnSpc>
              <a:buFont typeface="Wingdings" pitchFamily="2" charset="2"/>
              <a:buNone/>
            </a:pPr>
            <a:r>
              <a:rPr lang="pl-PL" sz="2000"/>
              <a:t>- metody aktywizujące (drama, scenki rodzajowe, inscenizacja ruchem, tworzenie książek, albumów…)</a:t>
            </a:r>
          </a:p>
          <a:p>
            <a:pPr>
              <a:lnSpc>
                <a:spcPct val="90000"/>
              </a:lnSpc>
              <a:buFont typeface="Wingdings" pitchFamily="2" charset="2"/>
              <a:buNone/>
            </a:pPr>
            <a:r>
              <a:rPr lang="pl-PL" sz="2000"/>
              <a:t>- konstruowanie gier</a:t>
            </a:r>
          </a:p>
          <a:p>
            <a:pPr>
              <a:lnSpc>
                <a:spcPct val="90000"/>
              </a:lnSpc>
              <a:buFont typeface="Wingdings" pitchFamily="2" charset="2"/>
              <a:buNone/>
            </a:pPr>
            <a:r>
              <a:rPr lang="pl-PL" sz="2000"/>
              <a:t>- praca na komputerach</a:t>
            </a:r>
          </a:p>
          <a:p>
            <a:pPr>
              <a:lnSpc>
                <a:spcPct val="90000"/>
              </a:lnSpc>
              <a:buFont typeface="Wingdings" pitchFamily="2" charset="2"/>
              <a:buNone/>
            </a:pPr>
            <a:r>
              <a:rPr lang="pl-PL" sz="2000"/>
              <a:t>- doświadczenia-zabawy badawcze</a:t>
            </a:r>
          </a:p>
          <a:p>
            <a:pPr>
              <a:lnSpc>
                <a:spcPct val="90000"/>
              </a:lnSpc>
              <a:buFont typeface="Wingdings" pitchFamily="2" charset="2"/>
              <a:buNone/>
            </a:pPr>
            <a:r>
              <a:rPr lang="pl-PL" sz="2000"/>
              <a:t>- wycieczki </a:t>
            </a:r>
          </a:p>
          <a:p>
            <a:pPr>
              <a:lnSpc>
                <a:spcPct val="90000"/>
              </a:lnSpc>
              <a:buFont typeface="Wingdings" pitchFamily="2" charset="2"/>
              <a:buNone/>
            </a:pPr>
            <a:r>
              <a:rPr lang="pl-PL" sz="2000"/>
              <a:t>- nauka przez sztukę</a:t>
            </a:r>
          </a:p>
          <a:p>
            <a:pPr>
              <a:lnSpc>
                <a:spcPct val="90000"/>
              </a:lnSpc>
              <a:buFont typeface="Wingdings" pitchFamily="2" charset="2"/>
              <a:buNone/>
            </a:pPr>
            <a:r>
              <a:rPr lang="pl-PL" sz="2000"/>
              <a:t>- metoda projektu</a:t>
            </a:r>
          </a:p>
          <a:p>
            <a:pPr>
              <a:lnSpc>
                <a:spcPct val="90000"/>
              </a:lnSpc>
              <a:buFont typeface="Wingdings" pitchFamily="2" charset="2"/>
              <a:buNone/>
            </a:pPr>
            <a:r>
              <a:rPr lang="pl-PL" sz="2000"/>
              <a:t>- pedagogika zabawy</a:t>
            </a:r>
          </a:p>
          <a:p>
            <a:pPr>
              <a:lnSpc>
                <a:spcPct val="90000"/>
              </a:lnSpc>
              <a:buFont typeface="Wingdings" pitchFamily="2" charset="2"/>
              <a:buNone/>
            </a:pPr>
            <a:r>
              <a:rPr lang="pl-PL" sz="2000"/>
              <a:t>- system Doroty Dziamskiej</a:t>
            </a:r>
          </a:p>
          <a:p>
            <a:pPr>
              <a:lnSpc>
                <a:spcPct val="90000"/>
              </a:lnSpc>
              <a:buFont typeface="Wingdings" pitchFamily="2" charset="2"/>
              <a:buNone/>
            </a:pPr>
            <a:r>
              <a:rPr lang="pl-PL" sz="2000"/>
              <a:t>- metoda 18 struktur</a:t>
            </a:r>
          </a:p>
          <a:p>
            <a:pPr>
              <a:lnSpc>
                <a:spcPct val="90000"/>
              </a:lnSpc>
              <a:buFont typeface="Wingdings" pitchFamily="2" charset="2"/>
              <a:buNone/>
            </a:pPr>
            <a:r>
              <a:rPr lang="pl-PL" sz="2000"/>
              <a:t>- metoda dobrego startu</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464A1B10-F5C3-4863-A1E3-70286ACCAB32}" type="datetime1">
              <a:rPr lang="pl-PL"/>
              <a:pPr/>
              <a:t>2013-02-18</a:t>
            </a:fld>
            <a:endParaRPr lang="pl-PL"/>
          </a:p>
        </p:txBody>
      </p:sp>
      <p:sp>
        <p:nvSpPr>
          <p:cNvPr id="6" name="Symbol zastępczy numeru slajdu 5"/>
          <p:cNvSpPr>
            <a:spLocks noGrp="1"/>
          </p:cNvSpPr>
          <p:nvPr>
            <p:ph type="sldNum" sz="quarter" idx="12"/>
          </p:nvPr>
        </p:nvSpPr>
        <p:spPr/>
        <p:txBody>
          <a:bodyPr/>
          <a:lstStyle/>
          <a:p>
            <a:fld id="{B22945DF-98D2-4588-80FB-B13474601B23}" type="slidenum">
              <a:rPr lang="pl-PL"/>
              <a:pPr/>
              <a:t>89</a:t>
            </a:fld>
            <a:endParaRPr lang="pl-PL"/>
          </a:p>
        </p:txBody>
      </p:sp>
      <p:sp>
        <p:nvSpPr>
          <p:cNvPr id="131074" name="Rectangle 2"/>
          <p:cNvSpPr>
            <a:spLocks noGrp="1" noChangeArrowheads="1"/>
          </p:cNvSpPr>
          <p:nvPr>
            <p:ph type="title"/>
          </p:nvPr>
        </p:nvSpPr>
        <p:spPr/>
        <p:txBody>
          <a:bodyPr/>
          <a:lstStyle/>
          <a:p>
            <a:r>
              <a:rPr lang="pl-PL" sz="3200" i="1"/>
              <a:t>cd.</a:t>
            </a:r>
          </a:p>
        </p:txBody>
      </p:sp>
      <p:sp>
        <p:nvSpPr>
          <p:cNvPr id="131075" name="Rectangle 3"/>
          <p:cNvSpPr>
            <a:spLocks noGrp="1" noChangeArrowheads="1"/>
          </p:cNvSpPr>
          <p:nvPr>
            <p:ph type="body" idx="1"/>
          </p:nvPr>
        </p:nvSpPr>
        <p:spPr/>
        <p:txBody>
          <a:bodyPr/>
          <a:lstStyle/>
          <a:p>
            <a:pPr>
              <a:lnSpc>
                <a:spcPct val="80000"/>
              </a:lnSpc>
              <a:buFont typeface="Wingdings" pitchFamily="2" charset="2"/>
              <a:buNone/>
            </a:pPr>
            <a:r>
              <a:rPr lang="pl-PL" sz="2400"/>
              <a:t>- ćwiczenia sensomotoryczne</a:t>
            </a:r>
          </a:p>
          <a:p>
            <a:pPr>
              <a:lnSpc>
                <a:spcPct val="80000"/>
              </a:lnSpc>
              <a:buFont typeface="Wingdings" pitchFamily="2" charset="2"/>
              <a:buNone/>
            </a:pPr>
            <a:r>
              <a:rPr lang="pl-PL" sz="2400"/>
              <a:t>- elementy metody Weroniki Sherborne</a:t>
            </a:r>
          </a:p>
          <a:p>
            <a:pPr>
              <a:lnSpc>
                <a:spcPct val="80000"/>
              </a:lnSpc>
              <a:buFont typeface="Wingdings" pitchFamily="2" charset="2"/>
              <a:buNone/>
            </a:pPr>
            <a:r>
              <a:rPr lang="pl-PL" sz="2400"/>
              <a:t>- zabawy tematyczne</a:t>
            </a:r>
          </a:p>
          <a:p>
            <a:pPr>
              <a:lnSpc>
                <a:spcPct val="80000"/>
              </a:lnSpc>
              <a:buFont typeface="Wingdings" pitchFamily="2" charset="2"/>
              <a:buNone/>
            </a:pPr>
            <a:r>
              <a:rPr lang="pl-PL" sz="2400"/>
              <a:t>- elementy metody Dennisona</a:t>
            </a:r>
          </a:p>
          <a:p>
            <a:pPr>
              <a:lnSpc>
                <a:spcPct val="80000"/>
              </a:lnSpc>
              <a:buFont typeface="Wingdings" pitchFamily="2" charset="2"/>
              <a:buNone/>
            </a:pPr>
            <a:r>
              <a:rPr lang="pl-PL" sz="2400"/>
              <a:t>- praca według programu „Kreator”</a:t>
            </a:r>
          </a:p>
          <a:p>
            <a:pPr>
              <a:lnSpc>
                <a:spcPct val="80000"/>
              </a:lnSpc>
              <a:buFont typeface="Wingdings" pitchFamily="2" charset="2"/>
              <a:buNone/>
            </a:pPr>
            <a:r>
              <a:rPr lang="pl-PL" sz="2400"/>
              <a:t>- metody sprzyjające integracji zwłaszcza w grupie różnowiekowej</a:t>
            </a:r>
          </a:p>
          <a:p>
            <a:pPr>
              <a:lnSpc>
                <a:spcPct val="80000"/>
              </a:lnSpc>
              <a:buFont typeface="Wingdings" pitchFamily="2" charset="2"/>
              <a:buNone/>
            </a:pPr>
            <a:r>
              <a:rPr lang="pl-PL" sz="2400"/>
              <a:t>- praca z bajką</a:t>
            </a:r>
          </a:p>
          <a:p>
            <a:pPr>
              <a:lnSpc>
                <a:spcPct val="80000"/>
              </a:lnSpc>
              <a:buFont typeface="Wingdings" pitchFamily="2" charset="2"/>
              <a:buNone/>
            </a:pPr>
            <a:r>
              <a:rPr lang="pl-PL" sz="2400"/>
              <a:t>- trening kreatywności i twórczości</a:t>
            </a:r>
          </a:p>
          <a:p>
            <a:pPr>
              <a:lnSpc>
                <a:spcPct val="80000"/>
              </a:lnSpc>
              <a:buFont typeface="Wingdings" pitchFamily="2" charset="2"/>
              <a:buNone/>
            </a:pPr>
            <a:r>
              <a:rPr lang="pl-PL" sz="2400"/>
              <a:t>- metody relaksacyjne</a:t>
            </a:r>
          </a:p>
          <a:p>
            <a:pPr>
              <a:lnSpc>
                <a:spcPct val="80000"/>
              </a:lnSpc>
              <a:buFont typeface="Wingdings" pitchFamily="2" charset="2"/>
              <a:buNone/>
            </a:pPr>
            <a:r>
              <a:rPr lang="pl-PL" sz="2400"/>
              <a:t>- elementy pedagogiki Montessori</a:t>
            </a:r>
          </a:p>
          <a:p>
            <a:pPr>
              <a:lnSpc>
                <a:spcPct val="80000"/>
              </a:lnSpc>
              <a:buFont typeface="Wingdings" pitchFamily="2" charset="2"/>
              <a:buNone/>
            </a:pPr>
            <a:r>
              <a:rPr lang="pl-PL" sz="2400"/>
              <a:t>- metody budowania poczucia własnej wartości</a:t>
            </a:r>
          </a:p>
          <a:p>
            <a:pPr>
              <a:lnSpc>
                <a:spcPct val="80000"/>
              </a:lnSpc>
              <a:buFont typeface="Wingdings" pitchFamily="2" charset="2"/>
              <a:buNone/>
            </a:pPr>
            <a:endParaRPr lang="pl-PL"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daty 3"/>
          <p:cNvSpPr>
            <a:spLocks noGrp="1"/>
          </p:cNvSpPr>
          <p:nvPr>
            <p:ph type="dt" sz="half" idx="10"/>
          </p:nvPr>
        </p:nvSpPr>
        <p:spPr/>
        <p:txBody>
          <a:bodyPr/>
          <a:lstStyle/>
          <a:p>
            <a:fld id="{FD55460C-C692-4831-9DAF-127B9678B079}" type="datetime1">
              <a:rPr lang="pl-PL"/>
              <a:pPr/>
              <a:t>2013-02-18</a:t>
            </a:fld>
            <a:endParaRPr lang="pl-PL"/>
          </a:p>
        </p:txBody>
      </p:sp>
      <p:sp>
        <p:nvSpPr>
          <p:cNvPr id="7" name="Symbol zastępczy numeru slajdu 5"/>
          <p:cNvSpPr>
            <a:spLocks noGrp="1"/>
          </p:cNvSpPr>
          <p:nvPr>
            <p:ph type="sldNum" sz="quarter" idx="12"/>
          </p:nvPr>
        </p:nvSpPr>
        <p:spPr/>
        <p:txBody>
          <a:bodyPr/>
          <a:lstStyle/>
          <a:p>
            <a:fld id="{42A8E195-B421-49BE-B5EC-9A265F7DB256}" type="slidenum">
              <a:rPr lang="pl-PL"/>
              <a:pPr/>
              <a:t>9</a:t>
            </a:fld>
            <a:endParaRPr lang="pl-PL"/>
          </a:p>
        </p:txBody>
      </p:sp>
      <p:sp>
        <p:nvSpPr>
          <p:cNvPr id="83970" name="Rectangle 2"/>
          <p:cNvSpPr>
            <a:spLocks noGrp="1" noChangeArrowheads="1"/>
          </p:cNvSpPr>
          <p:nvPr>
            <p:ph type="title"/>
          </p:nvPr>
        </p:nvSpPr>
        <p:spPr>
          <a:xfrm>
            <a:off x="539750" y="277813"/>
            <a:ext cx="8147050" cy="847725"/>
          </a:xfrm>
        </p:spPr>
        <p:txBody>
          <a:bodyPr/>
          <a:lstStyle/>
          <a:p>
            <a:r>
              <a:rPr lang="pl-PL" sz="3200" i="1"/>
              <a:t>Przysłowie francuskie</a:t>
            </a:r>
          </a:p>
        </p:txBody>
      </p:sp>
      <p:sp>
        <p:nvSpPr>
          <p:cNvPr id="83971" name="Rectangle 3"/>
          <p:cNvSpPr>
            <a:spLocks noGrp="1" noChangeArrowheads="1"/>
          </p:cNvSpPr>
          <p:nvPr>
            <p:ph type="body" idx="1"/>
          </p:nvPr>
        </p:nvSpPr>
        <p:spPr/>
        <p:txBody>
          <a:bodyPr/>
          <a:lstStyle/>
          <a:p>
            <a:pPr>
              <a:buFont typeface="Wingdings" pitchFamily="2" charset="2"/>
              <a:buNone/>
            </a:pPr>
            <a:endParaRPr lang="pl-PL"/>
          </a:p>
          <a:p>
            <a:pPr>
              <a:buFont typeface="Wingdings" pitchFamily="2" charset="2"/>
              <a:buNone/>
            </a:pPr>
            <a:r>
              <a:rPr lang="pl-PL" b="1"/>
              <a:t>  „ </a:t>
            </a:r>
            <a:r>
              <a:rPr lang="pl-PL" b="1" i="1">
                <a:latin typeface="Lucida Console" pitchFamily="49" charset="0"/>
              </a:rPr>
              <a:t>Aby być wielkim,</a:t>
            </a:r>
          </a:p>
          <a:p>
            <a:pPr>
              <a:buFont typeface="Wingdings" pitchFamily="2" charset="2"/>
              <a:buNone/>
            </a:pPr>
            <a:r>
              <a:rPr lang="pl-PL" b="1" i="1">
                <a:latin typeface="Lucida Console" pitchFamily="49" charset="0"/>
              </a:rPr>
              <a:t> trzeba być kiedyś małym”.</a:t>
            </a:r>
          </a:p>
          <a:p>
            <a:pPr>
              <a:buFont typeface="Wingdings" pitchFamily="2" charset="2"/>
              <a:buNone/>
            </a:pPr>
            <a:endParaRPr lang="pl-PL" b="1" i="1">
              <a:latin typeface="Lucida Console" pitchFamily="49" charset="0"/>
            </a:endParaRPr>
          </a:p>
        </p:txBody>
      </p:sp>
      <p:pic>
        <p:nvPicPr>
          <p:cNvPr id="83972" name="Picture 4" descr="MCj00787040000[1]"/>
          <p:cNvPicPr>
            <a:picLocks noChangeAspect="1" noChangeArrowheads="1"/>
          </p:cNvPicPr>
          <p:nvPr/>
        </p:nvPicPr>
        <p:blipFill>
          <a:blip r:embed="rId2" cstate="print"/>
          <a:srcRect/>
          <a:stretch>
            <a:fillRect/>
          </a:stretch>
        </p:blipFill>
        <p:spPr bwMode="auto">
          <a:xfrm>
            <a:off x="5724525" y="2420938"/>
            <a:ext cx="1871663" cy="3319462"/>
          </a:xfrm>
          <a:prstGeom prst="rect">
            <a:avLst/>
          </a:prstGeom>
          <a:noFill/>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F6F16BA6-0DE7-4F7B-B995-0C5F35DFB513}" type="datetime1">
              <a:rPr lang="pl-PL"/>
              <a:pPr/>
              <a:t>2013-02-18</a:t>
            </a:fld>
            <a:endParaRPr lang="pl-PL"/>
          </a:p>
        </p:txBody>
      </p:sp>
      <p:sp>
        <p:nvSpPr>
          <p:cNvPr id="6" name="Symbol zastępczy numeru slajdu 5"/>
          <p:cNvSpPr>
            <a:spLocks noGrp="1"/>
          </p:cNvSpPr>
          <p:nvPr>
            <p:ph type="sldNum" sz="quarter" idx="12"/>
          </p:nvPr>
        </p:nvSpPr>
        <p:spPr/>
        <p:txBody>
          <a:bodyPr/>
          <a:lstStyle/>
          <a:p>
            <a:fld id="{B787CA24-998C-471B-A51D-328586CD8F4B}" type="slidenum">
              <a:rPr lang="pl-PL"/>
              <a:pPr/>
              <a:t>90</a:t>
            </a:fld>
            <a:endParaRPr lang="pl-PL"/>
          </a:p>
        </p:txBody>
      </p:sp>
      <p:sp>
        <p:nvSpPr>
          <p:cNvPr id="141314" name="Rectangle 2"/>
          <p:cNvSpPr>
            <a:spLocks noGrp="1" noChangeArrowheads="1"/>
          </p:cNvSpPr>
          <p:nvPr>
            <p:ph type="title"/>
          </p:nvPr>
        </p:nvSpPr>
        <p:spPr/>
        <p:txBody>
          <a:bodyPr/>
          <a:lstStyle/>
          <a:p>
            <a:r>
              <a:rPr lang="pl-PL" sz="3200" i="1"/>
              <a:t>Wskazane są</a:t>
            </a:r>
          </a:p>
        </p:txBody>
      </p:sp>
      <p:sp>
        <p:nvSpPr>
          <p:cNvPr id="141315" name="Rectangle 3"/>
          <p:cNvSpPr>
            <a:spLocks noGrp="1" noChangeArrowheads="1"/>
          </p:cNvSpPr>
          <p:nvPr>
            <p:ph type="body" idx="1"/>
          </p:nvPr>
        </p:nvSpPr>
        <p:spPr/>
        <p:txBody>
          <a:bodyPr/>
          <a:lstStyle/>
          <a:p>
            <a:pPr>
              <a:buFont typeface="Wingdings" pitchFamily="2" charset="2"/>
              <a:buNone/>
            </a:pPr>
            <a:r>
              <a:rPr lang="pl-PL" sz="2400"/>
              <a:t>- zabawy w teatr (kosz z ubraniami, lustro)</a:t>
            </a:r>
          </a:p>
          <a:p>
            <a:pPr>
              <a:buFont typeface="Wingdings" pitchFamily="2" charset="2"/>
              <a:buNone/>
            </a:pPr>
            <a:r>
              <a:rPr lang="pl-PL" sz="2400"/>
              <a:t>- praca w grupach</a:t>
            </a:r>
          </a:p>
          <a:p>
            <a:pPr>
              <a:buFont typeface="Wingdings" pitchFamily="2" charset="2"/>
              <a:buNone/>
            </a:pPr>
            <a:r>
              <a:rPr lang="pl-PL" sz="2400"/>
              <a:t>…</a:t>
            </a:r>
          </a:p>
          <a:p>
            <a:pPr>
              <a:buFont typeface="Wingdings" pitchFamily="2" charset="2"/>
              <a:buNone/>
            </a:pPr>
            <a:r>
              <a:rPr lang="pl-PL" sz="2400"/>
              <a:t>Pamiętajmy o przemienności aktywności (zawsze aktywność ruchowa)</a:t>
            </a:r>
          </a:p>
          <a:p>
            <a:pPr>
              <a:buFont typeface="Wingdings" pitchFamily="2" charset="2"/>
              <a:buNone/>
            </a:pPr>
            <a:r>
              <a:rPr lang="pl-PL" sz="2400"/>
              <a:t>Jak najmniej siedzenia w ławkach, metod wykładowych, tablicy</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25318867-845E-4EBF-AE21-1FF42F91F767}" type="datetime1">
              <a:rPr lang="pl-PL"/>
              <a:pPr/>
              <a:t>2013-02-18</a:t>
            </a:fld>
            <a:endParaRPr lang="pl-PL"/>
          </a:p>
        </p:txBody>
      </p:sp>
      <p:sp>
        <p:nvSpPr>
          <p:cNvPr id="6" name="Symbol zastępczy numeru slajdu 5"/>
          <p:cNvSpPr>
            <a:spLocks noGrp="1"/>
          </p:cNvSpPr>
          <p:nvPr>
            <p:ph type="sldNum" sz="quarter" idx="12"/>
          </p:nvPr>
        </p:nvSpPr>
        <p:spPr/>
        <p:txBody>
          <a:bodyPr/>
          <a:lstStyle/>
          <a:p>
            <a:fld id="{CC6F9BAD-489A-4D70-8F7B-AE74CE4B6EC3}" type="slidenum">
              <a:rPr lang="pl-PL"/>
              <a:pPr/>
              <a:t>91</a:t>
            </a:fld>
            <a:endParaRPr lang="pl-PL"/>
          </a:p>
        </p:txBody>
      </p:sp>
      <p:sp>
        <p:nvSpPr>
          <p:cNvPr id="144386" name="Rectangle 2"/>
          <p:cNvSpPr>
            <a:spLocks noGrp="1" noChangeArrowheads="1"/>
          </p:cNvSpPr>
          <p:nvPr>
            <p:ph type="title"/>
          </p:nvPr>
        </p:nvSpPr>
        <p:spPr/>
        <p:txBody>
          <a:bodyPr/>
          <a:lstStyle/>
          <a:p>
            <a:r>
              <a:rPr lang="pl-PL" sz="2800" b="1" i="1"/>
              <a:t>Komunikowanie się nauczyciela </a:t>
            </a:r>
            <a:br>
              <a:rPr lang="pl-PL" sz="2800" b="1" i="1"/>
            </a:br>
            <a:r>
              <a:rPr lang="pl-PL" sz="2800" b="1" i="1"/>
              <a:t>z dzieckiem</a:t>
            </a:r>
          </a:p>
        </p:txBody>
      </p:sp>
      <p:sp>
        <p:nvSpPr>
          <p:cNvPr id="144387" name="Rectangle 3"/>
          <p:cNvSpPr>
            <a:spLocks noGrp="1" noChangeArrowheads="1"/>
          </p:cNvSpPr>
          <p:nvPr>
            <p:ph type="body" idx="1"/>
          </p:nvPr>
        </p:nvSpPr>
        <p:spPr>
          <a:xfrm>
            <a:off x="1547813" y="2276475"/>
            <a:ext cx="7138987" cy="3849688"/>
          </a:xfrm>
        </p:spPr>
        <p:txBody>
          <a:bodyPr/>
          <a:lstStyle/>
          <a:p>
            <a:pPr>
              <a:lnSpc>
                <a:spcPct val="90000"/>
              </a:lnSpc>
              <a:buFont typeface="Wingdings" pitchFamily="2" charset="2"/>
              <a:buNone/>
            </a:pPr>
            <a:r>
              <a:rPr lang="pl-PL" sz="2000"/>
              <a:t>    Ma ono istotny wpływ na wspomaganie rozwoju wychowanka. Nauczyciel mający na pierwszym miejscu wspomaganie rozwoju dziecka powinien nie tylko umieć </a:t>
            </a:r>
            <a:r>
              <a:rPr lang="pl-PL" sz="2000" u="sng"/>
              <a:t>komunikować się słownie</a:t>
            </a:r>
            <a:r>
              <a:rPr lang="pl-PL" sz="2000"/>
              <a:t> z dzieckiem, ale powinien też umieć odczytywać niewerbalne komunikaty dziecka, np. gesty, mimikę, spojrzenia itp.</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11366ADF-81A0-4D2A-8F8C-EAC019A9BB77}" type="datetime1">
              <a:rPr lang="pl-PL"/>
              <a:pPr/>
              <a:t>2013-02-18</a:t>
            </a:fld>
            <a:endParaRPr lang="pl-PL"/>
          </a:p>
        </p:txBody>
      </p:sp>
      <p:sp>
        <p:nvSpPr>
          <p:cNvPr id="6" name="Symbol zastępczy numeru slajdu 5"/>
          <p:cNvSpPr>
            <a:spLocks noGrp="1"/>
          </p:cNvSpPr>
          <p:nvPr>
            <p:ph type="sldNum" sz="quarter" idx="12"/>
          </p:nvPr>
        </p:nvSpPr>
        <p:spPr/>
        <p:txBody>
          <a:bodyPr/>
          <a:lstStyle/>
          <a:p>
            <a:fld id="{DDAFEB93-18E0-47CE-92C0-AE94215D20DB}" type="slidenum">
              <a:rPr lang="pl-PL"/>
              <a:pPr/>
              <a:t>92</a:t>
            </a:fld>
            <a:endParaRPr lang="pl-PL"/>
          </a:p>
        </p:txBody>
      </p:sp>
      <p:sp>
        <p:nvSpPr>
          <p:cNvPr id="145410" name="Rectangle 2"/>
          <p:cNvSpPr>
            <a:spLocks noGrp="1" noChangeArrowheads="1"/>
          </p:cNvSpPr>
          <p:nvPr>
            <p:ph type="title"/>
          </p:nvPr>
        </p:nvSpPr>
        <p:spPr>
          <a:xfrm>
            <a:off x="2051050" y="277813"/>
            <a:ext cx="6635750" cy="1063625"/>
          </a:xfrm>
        </p:spPr>
        <p:txBody>
          <a:bodyPr/>
          <a:lstStyle/>
          <a:p>
            <a:r>
              <a:rPr lang="pl-PL" sz="2800" b="1" i="1"/>
              <a:t>cd.</a:t>
            </a:r>
          </a:p>
        </p:txBody>
      </p:sp>
      <p:sp>
        <p:nvSpPr>
          <p:cNvPr id="145411" name="Rectangle 3"/>
          <p:cNvSpPr>
            <a:spLocks noGrp="1" noChangeArrowheads="1"/>
          </p:cNvSpPr>
          <p:nvPr>
            <p:ph type="body" idx="1"/>
          </p:nvPr>
        </p:nvSpPr>
        <p:spPr>
          <a:xfrm>
            <a:off x="1692275" y="2133600"/>
            <a:ext cx="6994525" cy="3992563"/>
          </a:xfrm>
        </p:spPr>
        <p:txBody>
          <a:bodyPr/>
          <a:lstStyle/>
          <a:p>
            <a:pPr>
              <a:buFont typeface="Wingdings" pitchFamily="2" charset="2"/>
              <a:buNone/>
            </a:pPr>
            <a:r>
              <a:rPr lang="pl-PL" sz="2000"/>
              <a:t>    - umieć dostrzegać, rozumieć i właściwie </a:t>
            </a:r>
            <a:br>
              <a:rPr lang="pl-PL" sz="2000"/>
            </a:br>
            <a:r>
              <a:rPr lang="pl-PL" sz="2000"/>
              <a:t>  reagować na emocje dziecka</a:t>
            </a:r>
            <a:br>
              <a:rPr lang="pl-PL" sz="2000"/>
            </a:br>
            <a:r>
              <a:rPr lang="pl-PL" sz="2000"/>
              <a:t>- być empatycznym, co oznacza wiedzieć,  </a:t>
            </a:r>
            <a:br>
              <a:rPr lang="pl-PL" sz="2000"/>
            </a:br>
            <a:r>
              <a:rPr lang="pl-PL" sz="2000"/>
              <a:t>  kiedy śpieszyć z pomocą a kiedy się od niej </a:t>
            </a:r>
            <a:br>
              <a:rPr lang="pl-PL" sz="2000"/>
            </a:br>
            <a:r>
              <a:rPr lang="pl-PL" sz="2000"/>
              <a:t>  powstrzymać</a:t>
            </a:r>
            <a:br>
              <a:rPr lang="pl-PL" sz="2000"/>
            </a:br>
            <a:r>
              <a:rPr lang="pl-PL" sz="2000"/>
              <a:t>- umiejętnie występować w obronie dziecka, </a:t>
            </a:r>
            <a:br>
              <a:rPr lang="pl-PL" sz="2000"/>
            </a:br>
            <a:r>
              <a:rPr lang="pl-PL" sz="2000"/>
              <a:t>- rozumieć jego postępowanie</a:t>
            </a:r>
          </a:p>
          <a:p>
            <a:pPr>
              <a:buFont typeface="Wingdings" pitchFamily="2" charset="2"/>
              <a:buNone/>
            </a:pPr>
            <a:r>
              <a:rPr lang="pl-PL" sz="2000"/>
              <a:t>    - itp.</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47173038-439D-41C2-8B25-E1806E59DABA}" type="datetime1">
              <a:rPr lang="pl-PL"/>
              <a:pPr/>
              <a:t>2013-02-18</a:t>
            </a:fld>
            <a:endParaRPr lang="pl-PL"/>
          </a:p>
        </p:txBody>
      </p:sp>
      <p:sp>
        <p:nvSpPr>
          <p:cNvPr id="6" name="Symbol zastępczy numeru slajdu 5"/>
          <p:cNvSpPr>
            <a:spLocks noGrp="1"/>
          </p:cNvSpPr>
          <p:nvPr>
            <p:ph type="sldNum" sz="quarter" idx="12"/>
          </p:nvPr>
        </p:nvSpPr>
        <p:spPr/>
        <p:txBody>
          <a:bodyPr/>
          <a:lstStyle/>
          <a:p>
            <a:fld id="{C8AAE62A-D07B-4E3B-B0DD-7C7A57D74CBB}" type="slidenum">
              <a:rPr lang="pl-PL"/>
              <a:pPr/>
              <a:t>93</a:t>
            </a:fld>
            <a:endParaRPr lang="pl-PL"/>
          </a:p>
        </p:txBody>
      </p:sp>
      <p:sp>
        <p:nvSpPr>
          <p:cNvPr id="132098" name="Rectangle 2"/>
          <p:cNvSpPr>
            <a:spLocks noGrp="1" noChangeArrowheads="1"/>
          </p:cNvSpPr>
          <p:nvPr>
            <p:ph type="title"/>
          </p:nvPr>
        </p:nvSpPr>
        <p:spPr>
          <a:xfrm>
            <a:off x="539750" y="277813"/>
            <a:ext cx="8147050" cy="703262"/>
          </a:xfrm>
        </p:spPr>
        <p:txBody>
          <a:bodyPr/>
          <a:lstStyle/>
          <a:p>
            <a:r>
              <a:rPr lang="pl-PL" sz="3200" b="1" i="1"/>
              <a:t>PAMIĘTAJMY:</a:t>
            </a:r>
          </a:p>
        </p:txBody>
      </p:sp>
      <p:sp>
        <p:nvSpPr>
          <p:cNvPr id="132099" name="Rectangle 3"/>
          <p:cNvSpPr>
            <a:spLocks noGrp="1" noChangeArrowheads="1"/>
          </p:cNvSpPr>
          <p:nvPr>
            <p:ph type="body" idx="1"/>
          </p:nvPr>
        </p:nvSpPr>
        <p:spPr>
          <a:xfrm>
            <a:off x="468313" y="1341438"/>
            <a:ext cx="8218487" cy="4608512"/>
          </a:xfrm>
        </p:spPr>
        <p:txBody>
          <a:bodyPr/>
          <a:lstStyle/>
          <a:p>
            <a:pPr>
              <a:buFont typeface="Wingdings" pitchFamily="2" charset="2"/>
              <a:buNone/>
            </a:pPr>
            <a:r>
              <a:rPr lang="pl-PL" sz="2000" b="1"/>
              <a:t>S</a:t>
            </a:r>
            <a:r>
              <a:rPr lang="pl-PL" sz="2000"/>
              <a:t>kup się na tym, co mówi dziecko</a:t>
            </a:r>
          </a:p>
          <a:p>
            <a:pPr>
              <a:buFont typeface="Wingdings" pitchFamily="2" charset="2"/>
              <a:buNone/>
            </a:pPr>
            <a:r>
              <a:rPr lang="pl-PL" sz="2000" b="1"/>
              <a:t>Ł</a:t>
            </a:r>
            <a:r>
              <a:rPr lang="pl-PL" sz="2000"/>
              <a:t>ów istotne treści</a:t>
            </a:r>
          </a:p>
          <a:p>
            <a:pPr>
              <a:buFont typeface="Wingdings" pitchFamily="2" charset="2"/>
              <a:buNone/>
            </a:pPr>
            <a:r>
              <a:rPr lang="pl-PL" sz="2000" b="1"/>
              <a:t>U</a:t>
            </a:r>
            <a:r>
              <a:rPr lang="pl-PL" sz="2000"/>
              <a:t>trzymuj</a:t>
            </a:r>
            <a:r>
              <a:rPr lang="pl-PL" sz="2000" b="1"/>
              <a:t> </a:t>
            </a:r>
            <a:r>
              <a:rPr lang="pl-PL" sz="2000"/>
              <a:t>kontakt wzrokowy</a:t>
            </a:r>
          </a:p>
          <a:p>
            <a:pPr>
              <a:buFont typeface="Wingdings" pitchFamily="2" charset="2"/>
              <a:buNone/>
            </a:pPr>
            <a:r>
              <a:rPr lang="pl-PL" sz="2000" b="1"/>
              <a:t>C</a:t>
            </a:r>
            <a:r>
              <a:rPr lang="pl-PL" sz="2000"/>
              <a:t>zęsto parafrazuj, by sprawdzić czy dobrze rozumiesz</a:t>
            </a:r>
          </a:p>
          <a:p>
            <a:pPr>
              <a:buFont typeface="Wingdings" pitchFamily="2" charset="2"/>
              <a:buNone/>
            </a:pPr>
            <a:r>
              <a:rPr lang="pl-PL" sz="2000" b="1"/>
              <a:t>H</a:t>
            </a:r>
            <a:r>
              <a:rPr lang="pl-PL" sz="2000"/>
              <a:t>amuj oceny</a:t>
            </a:r>
            <a:endParaRPr lang="pl-PL" sz="2000" b="1"/>
          </a:p>
          <a:p>
            <a:pPr>
              <a:buFont typeface="Wingdings" pitchFamily="2" charset="2"/>
              <a:buNone/>
            </a:pPr>
            <a:r>
              <a:rPr lang="pl-PL" sz="2000" b="1"/>
              <a:t>A</a:t>
            </a:r>
            <a:r>
              <a:rPr lang="pl-PL" sz="2000"/>
              <a:t>ngażuj</a:t>
            </a:r>
            <a:r>
              <a:rPr lang="pl-PL" sz="2000" b="1"/>
              <a:t> </a:t>
            </a:r>
            <a:r>
              <a:rPr lang="pl-PL" sz="2000"/>
              <a:t>komunikację niewerbalną</a:t>
            </a:r>
          </a:p>
          <a:p>
            <a:pPr>
              <a:buFont typeface="Wingdings" pitchFamily="2" charset="2"/>
              <a:buNone/>
            </a:pPr>
            <a:r>
              <a:rPr lang="pl-PL" sz="2000" b="1"/>
              <a:t>J</a:t>
            </a:r>
            <a:r>
              <a:rPr lang="pl-PL" sz="2000"/>
              <a:t>eżeli</a:t>
            </a:r>
            <a:r>
              <a:rPr lang="pl-PL" sz="2400"/>
              <a:t> </a:t>
            </a:r>
            <a:r>
              <a:rPr lang="pl-PL" sz="2000"/>
              <a:t>nie rozumiesz- pytaj</a:t>
            </a:r>
          </a:p>
          <a:p>
            <a:pPr>
              <a:buFont typeface="Wingdings" pitchFamily="2" charset="2"/>
              <a:buNone/>
            </a:pPr>
            <a:endParaRPr lang="pl-PL" sz="2000"/>
          </a:p>
          <a:p>
            <a:pPr>
              <a:buFont typeface="Wingdings" pitchFamily="2" charset="2"/>
              <a:buNone/>
            </a:pPr>
            <a:r>
              <a:rPr lang="pl-PL" sz="2000" b="1"/>
              <a:t>M</a:t>
            </a:r>
            <a:r>
              <a:rPr lang="pl-PL" sz="2000"/>
              <a:t>ilczenie jest w porządku, akceptuj ciszę</a:t>
            </a:r>
          </a:p>
          <a:p>
            <a:pPr>
              <a:buFont typeface="Wingdings" pitchFamily="2" charset="2"/>
              <a:buNone/>
            </a:pPr>
            <a:r>
              <a:rPr lang="pl-PL" sz="2000" b="1"/>
              <a:t>N</a:t>
            </a:r>
            <a:r>
              <a:rPr lang="pl-PL" sz="2000"/>
              <a:t>ie</a:t>
            </a:r>
            <a:r>
              <a:rPr lang="pl-PL" sz="2000" b="1"/>
              <a:t> </a:t>
            </a:r>
            <a:r>
              <a:rPr lang="pl-PL" sz="2000"/>
              <a:t>przerywaj</a:t>
            </a:r>
          </a:p>
          <a:p>
            <a:pPr>
              <a:buFont typeface="Wingdings" pitchFamily="2" charset="2"/>
              <a:buNone/>
            </a:pPr>
            <a:r>
              <a:rPr lang="pl-PL" sz="2000" b="1"/>
              <a:t>I</a:t>
            </a:r>
            <a:r>
              <a:rPr lang="pl-PL" sz="2000"/>
              <a:t>nteresuj się tym, co mówi dziecko</a:t>
            </a:r>
            <a:endParaRPr lang="pl-PL" sz="2000" b="1"/>
          </a:p>
          <a:p>
            <a:pPr>
              <a:buFont typeface="Wingdings" pitchFamily="2" charset="2"/>
              <a:buNone/>
            </a:pPr>
            <a:r>
              <a:rPr lang="pl-PL" sz="2000" b="1"/>
              <a:t>E</a:t>
            </a:r>
            <a:r>
              <a:rPr lang="pl-PL" sz="2000"/>
              <a:t>mocje</a:t>
            </a:r>
            <a:r>
              <a:rPr lang="pl-PL" sz="2000" b="1"/>
              <a:t>. </a:t>
            </a:r>
            <a:r>
              <a:rPr lang="pl-PL" sz="2000"/>
              <a:t>Bądź wrażliwy zarówno na swoje jak i dziecka</a:t>
            </a:r>
            <a:endParaRPr lang="pl-PL" sz="2000" b="1"/>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091DB003-0DD3-4499-9EC7-E94588B1AA11}" type="datetime1">
              <a:rPr lang="pl-PL"/>
              <a:pPr/>
              <a:t>2013-02-18</a:t>
            </a:fld>
            <a:endParaRPr lang="pl-PL"/>
          </a:p>
        </p:txBody>
      </p:sp>
      <p:sp>
        <p:nvSpPr>
          <p:cNvPr id="6" name="Symbol zastępczy numeru slajdu 5"/>
          <p:cNvSpPr>
            <a:spLocks noGrp="1"/>
          </p:cNvSpPr>
          <p:nvPr>
            <p:ph type="sldNum" sz="quarter" idx="12"/>
          </p:nvPr>
        </p:nvSpPr>
        <p:spPr/>
        <p:txBody>
          <a:bodyPr/>
          <a:lstStyle/>
          <a:p>
            <a:fld id="{02DBD3DD-A657-49B2-B271-3E15DA84D1A5}" type="slidenum">
              <a:rPr lang="pl-PL"/>
              <a:pPr/>
              <a:t>94</a:t>
            </a:fld>
            <a:endParaRPr lang="pl-PL"/>
          </a:p>
        </p:txBody>
      </p:sp>
      <p:sp>
        <p:nvSpPr>
          <p:cNvPr id="158722" name="Rectangle 2"/>
          <p:cNvSpPr>
            <a:spLocks noGrp="1" noChangeArrowheads="1"/>
          </p:cNvSpPr>
          <p:nvPr>
            <p:ph type="title"/>
          </p:nvPr>
        </p:nvSpPr>
        <p:spPr>
          <a:xfrm>
            <a:off x="1476375" y="277813"/>
            <a:ext cx="7210425" cy="849312"/>
          </a:xfrm>
        </p:spPr>
        <p:txBody>
          <a:bodyPr/>
          <a:lstStyle/>
          <a:p>
            <a:r>
              <a:rPr lang="pl-PL" sz="2800" b="1" i="1"/>
              <a:t>Z RZYMSKIEJ RETORYKI KWINTYLIANA</a:t>
            </a:r>
          </a:p>
        </p:txBody>
      </p:sp>
      <p:sp>
        <p:nvSpPr>
          <p:cNvPr id="158723" name="Rectangle 3"/>
          <p:cNvSpPr>
            <a:spLocks noGrp="1" noChangeArrowheads="1"/>
          </p:cNvSpPr>
          <p:nvPr>
            <p:ph type="body" idx="1"/>
          </p:nvPr>
        </p:nvSpPr>
        <p:spPr>
          <a:xfrm>
            <a:off x="1547813" y="1557338"/>
            <a:ext cx="7200900" cy="4535487"/>
          </a:xfrm>
        </p:spPr>
        <p:txBody>
          <a:bodyPr/>
          <a:lstStyle/>
          <a:p>
            <a:pPr>
              <a:lnSpc>
                <a:spcPct val="90000"/>
              </a:lnSpc>
              <a:buFont typeface="Wingdings" pitchFamily="2" charset="2"/>
              <a:buNone/>
            </a:pPr>
            <a:r>
              <a:rPr lang="pl-PL" sz="1800"/>
              <a:t>Już w I w.n.e. w Cesarstwie Rzymskim Kwintylian wymyślił metodę przygotowywania się polegającą na zadaniu sobie pytań wg schematu: „KCKGIJD” : </a:t>
            </a:r>
            <a:br>
              <a:rPr lang="pl-PL" sz="1800"/>
            </a:br>
            <a:r>
              <a:rPr lang="pl-PL" sz="1800"/>
              <a:t>•    </a:t>
            </a:r>
            <a:r>
              <a:rPr lang="pl-PL" sz="1800" b="1"/>
              <a:t>Kto?</a:t>
            </a:r>
            <a:r>
              <a:rPr lang="pl-PL" sz="1800"/>
              <a:t> (ludzie)</a:t>
            </a:r>
            <a:br>
              <a:rPr lang="pl-PL" sz="1800"/>
            </a:br>
            <a:r>
              <a:rPr lang="pl-PL" sz="1800" b="1"/>
              <a:t>•    Co?</a:t>
            </a:r>
            <a:r>
              <a:rPr lang="pl-PL" sz="1800"/>
              <a:t> (rzeczy)</a:t>
            </a:r>
            <a:br>
              <a:rPr lang="pl-PL" sz="1800"/>
            </a:br>
            <a:r>
              <a:rPr lang="pl-PL" sz="1800"/>
              <a:t>•  </a:t>
            </a:r>
            <a:r>
              <a:rPr lang="pl-PL" sz="1800" b="1"/>
              <a:t>  Kiedy?</a:t>
            </a:r>
            <a:r>
              <a:rPr lang="pl-PL" sz="1800"/>
              <a:t> (czas)</a:t>
            </a:r>
            <a:br>
              <a:rPr lang="pl-PL" sz="1800"/>
            </a:br>
            <a:r>
              <a:rPr lang="pl-PL" sz="1800"/>
              <a:t>•    </a:t>
            </a:r>
            <a:r>
              <a:rPr lang="pl-PL" sz="1800" b="1"/>
              <a:t>Gdzie?</a:t>
            </a:r>
            <a:r>
              <a:rPr lang="pl-PL" sz="1800"/>
              <a:t> (przestrzeń)</a:t>
            </a:r>
            <a:br>
              <a:rPr lang="pl-PL" sz="1800"/>
            </a:br>
            <a:r>
              <a:rPr lang="pl-PL" sz="1800" b="1"/>
              <a:t>•    Ile?</a:t>
            </a:r>
            <a:r>
              <a:rPr lang="pl-PL" sz="1800"/>
              <a:t> (cyfry)</a:t>
            </a:r>
            <a:br>
              <a:rPr lang="pl-PL" sz="1800"/>
            </a:br>
            <a:r>
              <a:rPr lang="pl-PL" sz="1800"/>
              <a:t>•    </a:t>
            </a:r>
            <a:r>
              <a:rPr lang="pl-PL" sz="1800" b="1"/>
              <a:t>Jak?</a:t>
            </a:r>
            <a:r>
              <a:rPr lang="pl-PL" sz="1800"/>
              <a:t> (metody, środki, rozwiązania)</a:t>
            </a:r>
            <a:br>
              <a:rPr lang="pl-PL" sz="1800"/>
            </a:br>
            <a:r>
              <a:rPr lang="pl-PL" sz="1800"/>
              <a:t>•    </a:t>
            </a:r>
            <a:r>
              <a:rPr lang="pl-PL" sz="1800" b="1"/>
              <a:t>Dlaczego?</a:t>
            </a:r>
            <a:r>
              <a:rPr lang="pl-PL" sz="1800"/>
              <a:t> (przyczyny? cele?)</a:t>
            </a:r>
            <a:br>
              <a:rPr lang="pl-PL" sz="1800"/>
            </a:br>
            <a:r>
              <a:rPr lang="pl-PL" sz="1800"/>
              <a:t> </a:t>
            </a:r>
            <a:br>
              <a:rPr lang="pl-PL" sz="1800"/>
            </a:br>
            <a:r>
              <a:rPr lang="pl-PL" sz="2000" b="1" i="1"/>
              <a:t>Zadanie tych pytań zadziała jak mikser w Twoim mózgu: zmuszają Ciebie do myślenia, zgłębiania zagadnienia, rozwijania myśli.</a:t>
            </a:r>
            <a:r>
              <a:rPr lang="pl-PL" sz="2000" i="1"/>
              <a:t>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1062A128-975C-4AC7-8370-CFF664EA08E9}" type="datetime1">
              <a:rPr lang="pl-PL"/>
              <a:pPr/>
              <a:t>2013-02-18</a:t>
            </a:fld>
            <a:endParaRPr lang="pl-PL"/>
          </a:p>
        </p:txBody>
      </p:sp>
      <p:sp>
        <p:nvSpPr>
          <p:cNvPr id="6" name="Symbol zastępczy numeru slajdu 5"/>
          <p:cNvSpPr>
            <a:spLocks noGrp="1"/>
          </p:cNvSpPr>
          <p:nvPr>
            <p:ph type="sldNum" sz="quarter" idx="12"/>
          </p:nvPr>
        </p:nvSpPr>
        <p:spPr/>
        <p:txBody>
          <a:bodyPr/>
          <a:lstStyle/>
          <a:p>
            <a:fld id="{76F72352-99F8-4229-A805-0E0C110A47A1}" type="slidenum">
              <a:rPr lang="pl-PL"/>
              <a:pPr/>
              <a:t>95</a:t>
            </a:fld>
            <a:endParaRPr lang="pl-PL"/>
          </a:p>
        </p:txBody>
      </p:sp>
      <p:sp>
        <p:nvSpPr>
          <p:cNvPr id="156674" name="Rectangle 2"/>
          <p:cNvSpPr>
            <a:spLocks noGrp="1" noChangeArrowheads="1"/>
          </p:cNvSpPr>
          <p:nvPr>
            <p:ph type="title"/>
          </p:nvPr>
        </p:nvSpPr>
        <p:spPr/>
        <p:txBody>
          <a:bodyPr/>
          <a:lstStyle/>
          <a:p>
            <a:r>
              <a:rPr lang="pl-PL" sz="3200" i="1"/>
              <a:t>Literatura:</a:t>
            </a:r>
          </a:p>
        </p:txBody>
      </p:sp>
      <p:sp>
        <p:nvSpPr>
          <p:cNvPr id="156675" name="Rectangle 3"/>
          <p:cNvSpPr>
            <a:spLocks noGrp="1" noChangeArrowheads="1"/>
          </p:cNvSpPr>
          <p:nvPr>
            <p:ph type="body" idx="1"/>
          </p:nvPr>
        </p:nvSpPr>
        <p:spPr>
          <a:xfrm>
            <a:off x="457200" y="1557338"/>
            <a:ext cx="8686800" cy="4392612"/>
          </a:xfrm>
        </p:spPr>
        <p:txBody>
          <a:bodyPr/>
          <a:lstStyle/>
          <a:p>
            <a:pPr>
              <a:lnSpc>
                <a:spcPct val="90000"/>
              </a:lnSpc>
            </a:pPr>
            <a:r>
              <a:rPr lang="pl-PL" sz="2000"/>
              <a:t>Bąk D. (</a:t>
            </a:r>
            <a:r>
              <a:rPr lang="pl-PL" sz="2000" i="1"/>
              <a:t>2002)Gry i zabawy w szkole dla dzieci od 6do 10 r.ż.</a:t>
            </a:r>
            <a:r>
              <a:rPr lang="pl-PL" sz="2000"/>
              <a:t> Prac. Pedagog. Warszawa;</a:t>
            </a:r>
          </a:p>
          <a:p>
            <a:pPr>
              <a:lnSpc>
                <a:spcPct val="90000"/>
              </a:lnSpc>
            </a:pPr>
            <a:r>
              <a:rPr lang="pl-PL" sz="2000"/>
              <a:t>Boguszewska A., Weiner A. (2004), 160 pomysłów na nauczanie zintegrowane w klasach I-III. Wyd. IMPULS, Kraków;</a:t>
            </a:r>
          </a:p>
          <a:p>
            <a:pPr>
              <a:lnSpc>
                <a:spcPct val="90000"/>
              </a:lnSpc>
            </a:pPr>
            <a:r>
              <a:rPr lang="pl-PL" sz="2000"/>
              <a:t>Gruszczyk –Kolczyńska E., Zielińska E. (2009), </a:t>
            </a:r>
            <a:r>
              <a:rPr lang="pl-PL" sz="2000" i="1"/>
              <a:t>Wspomaganie rozwoju umysłowegooraz edukacja matematyczna….</a:t>
            </a:r>
            <a:r>
              <a:rPr lang="pl-PL" sz="2000"/>
              <a:t> Warszawa, Edukacja Polska;</a:t>
            </a:r>
          </a:p>
          <a:p>
            <a:pPr>
              <a:lnSpc>
                <a:spcPct val="90000"/>
              </a:lnSpc>
            </a:pPr>
            <a:r>
              <a:rPr lang="pl-PL" sz="2000"/>
              <a:t>Łukaszewicz R., M.(1994), </a:t>
            </a:r>
            <a:r>
              <a:rPr lang="pl-PL" sz="2000" i="1"/>
              <a:t>Edukacja z wyobraźnią,</a:t>
            </a:r>
            <a:r>
              <a:rPr lang="pl-PL" sz="2000"/>
              <a:t> </a:t>
            </a:r>
            <a:r>
              <a:rPr lang="pl-PL" sz="2000" i="1"/>
              <a:t>czyli jak podróżować bez map</a:t>
            </a:r>
            <a:r>
              <a:rPr lang="pl-PL" sz="2000"/>
              <a:t>. Wrocław;</a:t>
            </a:r>
          </a:p>
          <a:p>
            <a:pPr>
              <a:lnSpc>
                <a:spcPct val="90000"/>
              </a:lnSpc>
            </a:pPr>
            <a:r>
              <a:rPr lang="pl-PL" sz="2000"/>
              <a:t>Zarzycka I. (2006), </a:t>
            </a:r>
            <a:r>
              <a:rPr lang="pl-PL" sz="2000" i="1"/>
              <a:t>Poradnik dla rodziców pierwszoklasistów. </a:t>
            </a:r>
            <a:r>
              <a:rPr lang="pl-PL" sz="2000"/>
              <a:t>Warszawa WSiP;</a:t>
            </a:r>
          </a:p>
          <a:p>
            <a:pPr>
              <a:lnSpc>
                <a:spcPct val="90000"/>
              </a:lnSpc>
            </a:pPr>
            <a:r>
              <a:rPr lang="pl-PL" sz="2000"/>
              <a:t>Żmuda-Trzebiatowska K, Markowska E. (2005), </a:t>
            </a:r>
            <a:r>
              <a:rPr lang="pl-PL" sz="2000" i="1"/>
              <a:t>Szedł żuczek do szkoły się uczyć.</a:t>
            </a:r>
            <a:r>
              <a:rPr lang="pl-PL" sz="2000"/>
              <a:t>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daty 3"/>
          <p:cNvSpPr>
            <a:spLocks noGrp="1"/>
          </p:cNvSpPr>
          <p:nvPr>
            <p:ph type="dt" sz="half" idx="10"/>
          </p:nvPr>
        </p:nvSpPr>
        <p:spPr/>
        <p:txBody>
          <a:bodyPr/>
          <a:lstStyle/>
          <a:p>
            <a:fld id="{2D57F4E2-5F7B-4104-BB27-DCEEF96432FF}" type="datetime1">
              <a:rPr lang="pl-PL"/>
              <a:pPr/>
              <a:t>2013-02-18</a:t>
            </a:fld>
            <a:endParaRPr lang="pl-PL"/>
          </a:p>
        </p:txBody>
      </p:sp>
      <p:sp>
        <p:nvSpPr>
          <p:cNvPr id="7" name="Symbol zastępczy numeru slajdu 5"/>
          <p:cNvSpPr>
            <a:spLocks noGrp="1"/>
          </p:cNvSpPr>
          <p:nvPr>
            <p:ph type="sldNum" sz="quarter" idx="12"/>
          </p:nvPr>
        </p:nvSpPr>
        <p:spPr/>
        <p:txBody>
          <a:bodyPr/>
          <a:lstStyle/>
          <a:p>
            <a:fld id="{118EA466-F9C0-4FC9-825F-7BCBE7E5443A}" type="slidenum">
              <a:rPr lang="pl-PL"/>
              <a:pPr/>
              <a:t>96</a:t>
            </a:fld>
            <a:endParaRPr lang="pl-PL"/>
          </a:p>
        </p:txBody>
      </p:sp>
      <p:sp>
        <p:nvSpPr>
          <p:cNvPr id="159746" name="Rectangle 2"/>
          <p:cNvSpPr>
            <a:spLocks noGrp="1" noChangeArrowheads="1"/>
          </p:cNvSpPr>
          <p:nvPr>
            <p:ph type="title"/>
          </p:nvPr>
        </p:nvSpPr>
        <p:spPr>
          <a:xfrm>
            <a:off x="395288" y="277813"/>
            <a:ext cx="8291512" cy="847725"/>
          </a:xfrm>
        </p:spPr>
        <p:txBody>
          <a:bodyPr/>
          <a:lstStyle/>
          <a:p>
            <a:r>
              <a:rPr lang="pl-PL" sz="3200" i="1"/>
              <a:t>Sześciolatki w klasie pierwszej …</a:t>
            </a:r>
          </a:p>
        </p:txBody>
      </p:sp>
      <p:sp>
        <p:nvSpPr>
          <p:cNvPr id="159747" name="Rectangle 3"/>
          <p:cNvSpPr>
            <a:spLocks noGrp="1" noChangeArrowheads="1"/>
          </p:cNvSpPr>
          <p:nvPr>
            <p:ph type="body" idx="1"/>
          </p:nvPr>
        </p:nvSpPr>
        <p:spPr/>
        <p:txBody>
          <a:bodyPr/>
          <a:lstStyle/>
          <a:p>
            <a:pPr>
              <a:buFont typeface="Wingdings" pitchFamily="2" charset="2"/>
              <a:buNone/>
            </a:pPr>
            <a:r>
              <a:rPr lang="pl-PL" sz="2400" b="1"/>
              <a:t>		SPRÓBUJMY SIĘ NIMI DOBRZE ZAJĄĆ !</a:t>
            </a:r>
          </a:p>
          <a:p>
            <a:pPr>
              <a:buFont typeface="Wingdings" pitchFamily="2" charset="2"/>
              <a:buNone/>
            </a:pPr>
            <a:endParaRPr lang="pl-PL" sz="2400" b="1"/>
          </a:p>
          <a:p>
            <a:pPr>
              <a:buFont typeface="Wingdings" pitchFamily="2" charset="2"/>
              <a:buNone/>
            </a:pPr>
            <a:endParaRPr lang="pl-PL" sz="2400" b="1"/>
          </a:p>
          <a:p>
            <a:pPr>
              <a:buFont typeface="Wingdings" pitchFamily="2" charset="2"/>
              <a:buNone/>
            </a:pPr>
            <a:r>
              <a:rPr lang="pl-PL" sz="2400" b="1"/>
              <a:t>            JEŻELI KOCHAMY I ROZUMIEMY </a:t>
            </a:r>
          </a:p>
          <a:p>
            <a:pPr>
              <a:buFont typeface="Wingdings" pitchFamily="2" charset="2"/>
              <a:buNone/>
            </a:pPr>
            <a:r>
              <a:rPr lang="pl-PL" sz="2400" b="1"/>
              <a:t>             DZIECI, TO NAM SIĘ TO UDA !!!</a:t>
            </a:r>
          </a:p>
          <a:p>
            <a:endParaRPr lang="pl-PL" sz="2400"/>
          </a:p>
        </p:txBody>
      </p:sp>
      <p:pic>
        <p:nvPicPr>
          <p:cNvPr id="159748" name="Picture 4" descr="j0230876"/>
          <p:cNvPicPr>
            <a:picLocks noChangeAspect="1" noChangeArrowheads="1"/>
          </p:cNvPicPr>
          <p:nvPr/>
        </p:nvPicPr>
        <p:blipFill>
          <a:blip r:embed="rId2" cstate="print"/>
          <a:srcRect/>
          <a:stretch>
            <a:fillRect/>
          </a:stretch>
        </p:blipFill>
        <p:spPr bwMode="auto">
          <a:xfrm>
            <a:off x="3557588" y="3860800"/>
            <a:ext cx="1917700" cy="1655763"/>
          </a:xfrm>
          <a:prstGeom prst="rect">
            <a:avLst/>
          </a:prstGeom>
          <a:noFill/>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06B05B16-DE8A-4659-911F-815EEBDD84C7}" type="datetime1">
              <a:rPr lang="pl-PL"/>
              <a:pPr/>
              <a:t>2013-02-18</a:t>
            </a:fld>
            <a:endParaRPr lang="pl-PL"/>
          </a:p>
        </p:txBody>
      </p:sp>
      <p:sp>
        <p:nvSpPr>
          <p:cNvPr id="6" name="Symbol zastępczy numeru slajdu 5"/>
          <p:cNvSpPr>
            <a:spLocks noGrp="1"/>
          </p:cNvSpPr>
          <p:nvPr>
            <p:ph type="sldNum" sz="quarter" idx="12"/>
          </p:nvPr>
        </p:nvSpPr>
        <p:spPr/>
        <p:txBody>
          <a:bodyPr/>
          <a:lstStyle/>
          <a:p>
            <a:fld id="{CEF749F6-E12B-429D-9363-6B2CAC544A12}" type="slidenum">
              <a:rPr lang="pl-PL"/>
              <a:pPr/>
              <a:t>97</a:t>
            </a:fld>
            <a:endParaRPr lang="pl-PL"/>
          </a:p>
        </p:txBody>
      </p:sp>
      <p:sp>
        <p:nvSpPr>
          <p:cNvPr id="101379" name="Rectangle 3"/>
          <p:cNvSpPr>
            <a:spLocks noGrp="1" noChangeArrowheads="1"/>
          </p:cNvSpPr>
          <p:nvPr>
            <p:ph type="body" idx="1"/>
          </p:nvPr>
        </p:nvSpPr>
        <p:spPr/>
        <p:txBody>
          <a:bodyPr/>
          <a:lstStyle/>
          <a:p>
            <a:pPr>
              <a:buFont typeface="Wingdings" pitchFamily="2" charset="2"/>
              <a:buNone/>
            </a:pPr>
            <a:r>
              <a:rPr lang="pl-PL"/>
              <a:t>Życzę sukcesów</a:t>
            </a:r>
          </a:p>
          <a:p>
            <a:pPr>
              <a:buFont typeface="Wingdings" pitchFamily="2" charset="2"/>
              <a:buNone/>
            </a:pPr>
            <a:endParaRPr lang="pl-PL"/>
          </a:p>
          <a:p>
            <a:pPr>
              <a:buFont typeface="Wingdings" pitchFamily="2" charset="2"/>
              <a:buNone/>
            </a:pPr>
            <a:endParaRPr lang="pl-PL"/>
          </a:p>
          <a:p>
            <a:pPr>
              <a:buFont typeface="Wingdings" pitchFamily="2" charset="2"/>
              <a:buNone/>
            </a:pPr>
            <a:endParaRPr lang="pl-PL"/>
          </a:p>
          <a:p>
            <a:pPr>
              <a:buFont typeface="Wingdings" pitchFamily="2" charset="2"/>
              <a:buNone/>
            </a:pPr>
            <a:endParaRPr lang="pl-PL"/>
          </a:p>
          <a:p>
            <a:pPr>
              <a:buFont typeface="Wingdings" pitchFamily="2" charset="2"/>
              <a:buNone/>
            </a:pPr>
            <a:endParaRPr lang="pl-PL"/>
          </a:p>
          <a:p>
            <a:pPr>
              <a:buFont typeface="Wingdings" pitchFamily="2" charset="2"/>
              <a:buNone/>
            </a:pPr>
            <a:endParaRPr lang="pl-PL"/>
          </a:p>
          <a:p>
            <a:pPr>
              <a:buFont typeface="Wingdings" pitchFamily="2" charset="2"/>
              <a:buNone/>
            </a:pPr>
            <a:r>
              <a:rPr lang="pl-PL"/>
              <a:t>                                             </a:t>
            </a:r>
            <a:r>
              <a:rPr lang="pl-PL" i="1"/>
              <a:t>Irena Żywno</a:t>
            </a:r>
          </a:p>
        </p:txBody>
      </p:sp>
      <p:pic>
        <p:nvPicPr>
          <p:cNvPr id="101380" name="Picture 4" descr="Na szczęście"/>
          <p:cNvPicPr>
            <a:picLocks noChangeAspect="1" noChangeArrowheads="1"/>
          </p:cNvPicPr>
          <p:nvPr/>
        </p:nvPicPr>
        <p:blipFill>
          <a:blip r:embed="rId2" cstate="print"/>
          <a:srcRect/>
          <a:stretch>
            <a:fillRect/>
          </a:stretch>
        </p:blipFill>
        <p:spPr bwMode="auto">
          <a:xfrm>
            <a:off x="2555875" y="2349500"/>
            <a:ext cx="2686050" cy="2781300"/>
          </a:xfrm>
          <a:prstGeom prst="rect">
            <a:avLst/>
          </a:prstGeom>
          <a:noFill/>
        </p:spPr>
      </p:pic>
    </p:spTree>
  </p:cSld>
  <p:clrMapOvr>
    <a:masterClrMapping/>
  </p:clrMapOvr>
</p:sld>
</file>

<file path=ppt/theme/theme1.xml><?xml version="1.0" encoding="utf-8"?>
<a:theme xmlns:a="http://schemas.openxmlformats.org/drawingml/2006/main" name="teacher_training">
  <a:themeElements>
    <a:clrScheme name="teacher_training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teacher_training">
      <a:majorFont>
        <a:latin typeface="Garamond"/>
        <a:ea typeface=""/>
        <a:cs typeface=""/>
      </a:majorFont>
      <a:minorFont>
        <a:latin typeface="Verdana"/>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l-PL" sz="1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l-PL" sz="1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teacher_training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teacher_training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teacher_training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teacher_training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teacher_training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teacher_training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teacher_training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teacher_training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cen_na_prezentacja</Template>
  <TotalTime>1295</TotalTime>
  <Words>3239</Words>
  <Application>Microsoft Office PowerPoint</Application>
  <PresentationFormat>Pokaz na ekranie (4:3)</PresentationFormat>
  <Paragraphs>714</Paragraphs>
  <Slides>97</Slides>
  <Notes>2</Notes>
  <HiddenSlides>0</HiddenSlides>
  <MMClips>0</MMClips>
  <ScaleCrop>false</ScaleCrop>
  <HeadingPairs>
    <vt:vector size="6" baseType="variant">
      <vt:variant>
        <vt:lpstr>Używane czcionki</vt:lpstr>
      </vt:variant>
      <vt:variant>
        <vt:i4>9</vt:i4>
      </vt:variant>
      <vt:variant>
        <vt:lpstr>Motyw</vt:lpstr>
      </vt:variant>
      <vt:variant>
        <vt:i4>1</vt:i4>
      </vt:variant>
      <vt:variant>
        <vt:lpstr>Tytuły slajdów</vt:lpstr>
      </vt:variant>
      <vt:variant>
        <vt:i4>97</vt:i4>
      </vt:variant>
    </vt:vector>
  </HeadingPairs>
  <TitlesOfParts>
    <vt:vector size="107" baseType="lpstr">
      <vt:lpstr>Arial</vt:lpstr>
      <vt:lpstr>Garamond</vt:lpstr>
      <vt:lpstr>Times New Roman</vt:lpstr>
      <vt:lpstr>Verdana</vt:lpstr>
      <vt:lpstr>Wingdings</vt:lpstr>
      <vt:lpstr>Lucida Console</vt:lpstr>
      <vt:lpstr>Arial Black</vt:lpstr>
      <vt:lpstr>Candara</vt:lpstr>
      <vt:lpstr>Tahoma</vt:lpstr>
      <vt:lpstr>teacher_training</vt:lpstr>
      <vt:lpstr> 6-latek w klasie pierwszej </vt:lpstr>
      <vt:lpstr>Akty prawne</vt:lpstr>
      <vt:lpstr>Ustawa o systemie oświaty…</vt:lpstr>
      <vt:lpstr>Ustawa o systemie oświaty…</vt:lpstr>
      <vt:lpstr>Ustawa o systemie oświaty…</vt:lpstr>
      <vt:lpstr>Slajd 6</vt:lpstr>
      <vt:lpstr>Slajd 7</vt:lpstr>
      <vt:lpstr>Rodzice mają prawo do</vt:lpstr>
      <vt:lpstr>Przysłowie francuskie</vt:lpstr>
      <vt:lpstr>Motto…</vt:lpstr>
      <vt:lpstr>Szkoła - to duża zmiana dla dziecka:</vt:lpstr>
      <vt:lpstr>Dojrzałość fizyczna (Bożena Janiszewska Otwórzmy dziecku drzwi)</vt:lpstr>
      <vt:lpstr>Odpowiedni rozwój fizyczny</vt:lpstr>
      <vt:lpstr>Slajd 14</vt:lpstr>
      <vt:lpstr>Slajd 15</vt:lpstr>
      <vt:lpstr>Rozwój psychiczny to rozwój procesów poznawczych  i regulacyjnych, które kierują całym naszym działaniem</vt:lpstr>
      <vt:lpstr>Spostrzeganie wzrokowe</vt:lpstr>
      <vt:lpstr>cd.</vt:lpstr>
      <vt:lpstr>Rozmowa</vt:lpstr>
      <vt:lpstr>cd.</vt:lpstr>
      <vt:lpstr>cd.</vt:lpstr>
      <vt:lpstr>cd.</vt:lpstr>
      <vt:lpstr>Procesy regulacyjne</vt:lpstr>
      <vt:lpstr>Procesy emocjonalne</vt:lpstr>
      <vt:lpstr>Zachowanie dziecka</vt:lpstr>
      <vt:lpstr>    Chcę powiedzieć, że jeśli „źle”, zachowuję się, to może oznaczać, że: </vt:lpstr>
      <vt:lpstr>Procesy motywacyjne</vt:lpstr>
      <vt:lpstr>Rozwój społeczny</vt:lpstr>
      <vt:lpstr>cd.</vt:lpstr>
      <vt:lpstr>cd.</vt:lpstr>
      <vt:lpstr>cd.</vt:lpstr>
      <vt:lpstr>cd.</vt:lpstr>
      <vt:lpstr>Slajd 33</vt:lpstr>
      <vt:lpstr>Slajd 34</vt:lpstr>
      <vt:lpstr>Sześciolatek</vt:lpstr>
      <vt:lpstr>Slajd 36</vt:lpstr>
      <vt:lpstr>JAKIE SĄ WIĘC TE SZEŚCIOLATKI ??? </vt:lpstr>
      <vt:lpstr>6-latki</vt:lpstr>
      <vt:lpstr>Skok rozwojowy: zmiany w rozwoju fizycznym</vt:lpstr>
      <vt:lpstr>Kostnienie nadgarstka</vt:lpstr>
      <vt:lpstr>Układ mięśniowy</vt:lpstr>
      <vt:lpstr>Rozwój narządów wewnętrznych</vt:lpstr>
      <vt:lpstr>Zmiany związane z płcią</vt:lpstr>
      <vt:lpstr>cd.</vt:lpstr>
      <vt:lpstr>cd.</vt:lpstr>
      <vt:lpstr>Pamiętajmy…</vt:lpstr>
      <vt:lpstr>Skok rozwojowy - zmiany w układzie nerwowym</vt:lpstr>
      <vt:lpstr>cd.</vt:lpstr>
      <vt:lpstr>Dojrzewają receptory zmysłów -</vt:lpstr>
      <vt:lpstr>Slajd 50</vt:lpstr>
      <vt:lpstr>Gotowość szkolna – </vt:lpstr>
      <vt:lpstr>Slajd 52</vt:lpstr>
      <vt:lpstr>Gotowość szkolna zakłada</vt:lpstr>
      <vt:lpstr>cd.</vt:lpstr>
      <vt:lpstr>Indywidualna aktywność dziecka w domu ma wdrażać je miedzy innymi do:</vt:lpstr>
      <vt:lpstr>SUKCES SZKOLNY POMOŻE ZAGWARANTOWAĆ</vt:lpstr>
      <vt:lpstr>cd. Sukces…</vt:lpstr>
      <vt:lpstr>Rodzice, a samodzielna nauka domowa dziecka</vt:lpstr>
      <vt:lpstr>Rodzice…</vt:lpstr>
      <vt:lpstr>Do rodziców:</vt:lpstr>
      <vt:lpstr>Kiedy pomagać?</vt:lpstr>
      <vt:lpstr>Organizacja nauki domowej</vt:lpstr>
      <vt:lpstr>Opinie lekarzy higienistów:</vt:lpstr>
      <vt:lpstr>Slajd 64</vt:lpstr>
      <vt:lpstr>Nowe zadania czekające dziecko w szkole</vt:lpstr>
      <vt:lpstr>Nowe zadania czekające dziecko w szkole</vt:lpstr>
      <vt:lpstr>Nowe zadania czekające dziecko w szkole</vt:lpstr>
      <vt:lpstr>Nowe zadania czekające dziecko w szkole</vt:lpstr>
      <vt:lpstr>Nowe zadania czekające dziecko w szkole</vt:lpstr>
      <vt:lpstr>Slajd 70</vt:lpstr>
      <vt:lpstr>Praca dydaktyczna</vt:lpstr>
      <vt:lpstr>Model pracy z dzieckiem</vt:lpstr>
      <vt:lpstr>Slajd 73</vt:lpstr>
      <vt:lpstr>DIAGNOZA</vt:lpstr>
      <vt:lpstr>Slajd 75</vt:lpstr>
      <vt:lpstr>Slajd 76</vt:lpstr>
      <vt:lpstr>Slajd 77</vt:lpstr>
      <vt:lpstr>Potrzeba bezpieczeństwa  </vt:lpstr>
      <vt:lpstr>cd.</vt:lpstr>
      <vt:lpstr>Potrzeba poznawcza </vt:lpstr>
      <vt:lpstr>Potrzeba uznania</vt:lpstr>
      <vt:lpstr>Potrzeba bycia zauważonym </vt:lpstr>
      <vt:lpstr>Potrzeba akceptacji</vt:lpstr>
      <vt:lpstr>Potrzeba piękna </vt:lpstr>
      <vt:lpstr>Dzieci</vt:lpstr>
      <vt:lpstr>Slajd 86</vt:lpstr>
      <vt:lpstr>Zalecane warunki pracy:</vt:lpstr>
      <vt:lpstr>Jakie metody i formy sprawdzają się w pracy  z 6-latkami i grupą różnowiekową?</vt:lpstr>
      <vt:lpstr>cd.</vt:lpstr>
      <vt:lpstr>Wskazane są</vt:lpstr>
      <vt:lpstr>Komunikowanie się nauczyciela  z dzieckiem</vt:lpstr>
      <vt:lpstr>cd.</vt:lpstr>
      <vt:lpstr>PAMIĘTAJMY:</vt:lpstr>
      <vt:lpstr>Z RZYMSKIEJ RETORYKI KWINTYLIANA</vt:lpstr>
      <vt:lpstr>Literatura:</vt:lpstr>
      <vt:lpstr>Sześciolatki w klasie pierwszej …</vt:lpstr>
      <vt:lpstr>Slajd 97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Centrum Edukacji Nauczycieli</dc:creator>
  <cp:lastModifiedBy>Rodzinka</cp:lastModifiedBy>
  <cp:revision>46</cp:revision>
  <dcterms:created xsi:type="dcterms:W3CDTF">2009-02-04T12:54:32Z</dcterms:created>
  <dcterms:modified xsi:type="dcterms:W3CDTF">2013-02-18T19:00:50Z</dcterms:modified>
</cp:coreProperties>
</file>