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63" r:id="rId2"/>
    <p:sldId id="277" r:id="rId3"/>
    <p:sldId id="272" r:id="rId4"/>
    <p:sldId id="274" r:id="rId5"/>
    <p:sldId id="275" r:id="rId6"/>
    <p:sldId id="276" r:id="rId7"/>
    <p:sldId id="264" r:id="rId8"/>
    <p:sldId id="281" r:id="rId9"/>
    <p:sldId id="265" r:id="rId10"/>
    <p:sldId id="282" r:id="rId11"/>
    <p:sldId id="266" r:id="rId12"/>
    <p:sldId id="283" r:id="rId13"/>
    <p:sldId id="267" r:id="rId14"/>
    <p:sldId id="284" r:id="rId15"/>
    <p:sldId id="268" r:id="rId16"/>
    <p:sldId id="279" r:id="rId17"/>
    <p:sldId id="256" r:id="rId18"/>
    <p:sldId id="280" r:id="rId19"/>
    <p:sldId id="257" r:id="rId20"/>
    <p:sldId id="258" r:id="rId21"/>
    <p:sldId id="259" r:id="rId22"/>
    <p:sldId id="260" r:id="rId23"/>
    <p:sldId id="261" r:id="rId24"/>
    <p:sldId id="262" r:id="rId25"/>
    <p:sldId id="273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1233-E14A-4859-9CF4-23E4F81AC2D4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870B6-EDCA-4411-A5CF-2713678C66C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870B6-EDCA-4411-A5CF-2713678C66C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404E5E-A7E0-4294-A5CA-1B2E02EEDF50}" type="datetimeFigureOut">
              <a:rPr lang="pl-PL" smtClean="0"/>
              <a:pPr/>
              <a:t>22.03.2021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08B248-EF73-4887-AB55-C0411F59C1A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400" b="1" dirty="0" smtClean="0"/>
              <a:t>O ZAGROŻENIACH  DZIECI  </a:t>
            </a:r>
          </a:p>
          <a:p>
            <a:pPr algn="ctr">
              <a:buNone/>
            </a:pPr>
            <a:r>
              <a:rPr lang="pl-PL" sz="4400" b="1" dirty="0" smtClean="0"/>
              <a:t>W  </a:t>
            </a:r>
          </a:p>
          <a:p>
            <a:pPr algn="ctr">
              <a:buNone/>
            </a:pPr>
            <a:r>
              <a:rPr lang="pl-PL" sz="4400" b="1" dirty="0" smtClean="0"/>
              <a:t>INTERNECIE</a:t>
            </a:r>
            <a:endParaRPr lang="pl-PL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orset Police receive 20 reports of sextortion in first six months of 2016  | Dorset Ech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6191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3.CSAM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 </a:t>
            </a:r>
            <a:r>
              <a:rPr lang="pl-PL" b="1" dirty="0" smtClean="0"/>
              <a:t>ang. </a:t>
            </a:r>
            <a:r>
              <a:rPr lang="pl-PL" b="1" dirty="0" err="1" smtClean="0"/>
              <a:t>child</a:t>
            </a:r>
            <a:r>
              <a:rPr lang="pl-PL" b="1" dirty="0" smtClean="0"/>
              <a:t> </a:t>
            </a:r>
            <a:r>
              <a:rPr lang="pl-PL" b="1" dirty="0" err="1" smtClean="0"/>
              <a:t>sexual</a:t>
            </a:r>
            <a:r>
              <a:rPr lang="pl-PL" b="1" dirty="0" smtClean="0"/>
              <a:t> </a:t>
            </a:r>
            <a:r>
              <a:rPr lang="pl-PL" b="1" dirty="0" err="1" smtClean="0"/>
              <a:t>abuse</a:t>
            </a:r>
            <a:r>
              <a:rPr lang="pl-PL" b="1" dirty="0" smtClean="0"/>
              <a:t> </a:t>
            </a:r>
            <a:r>
              <a:rPr lang="pl-PL" b="1" dirty="0" err="1" smtClean="0"/>
              <a:t>material</a:t>
            </a:r>
            <a:r>
              <a:rPr lang="pl-PL" b="1" dirty="0" smtClean="0"/>
              <a:t> </a:t>
            </a:r>
            <a:endParaRPr lang="pl-PL" dirty="0"/>
          </a:p>
          <a:p>
            <a:pPr algn="ctr">
              <a:buNone/>
            </a:pPr>
            <a:r>
              <a:rPr lang="pl-PL" dirty="0" smtClean="0"/>
              <a:t>Nielegalny materiał przedstawiający realny zapis seksualnego wykorzystywania dziecka. Stanowi dowód przestępstwa.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napchat announces expanded screening for Child Sexual Abuse Material (CSAM)  - Pittsburgh Paren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7239000" cy="484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4.CSEM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ang. </a:t>
            </a:r>
            <a:r>
              <a:rPr lang="pl-PL" b="1" dirty="0" err="1" smtClean="0"/>
              <a:t>child</a:t>
            </a:r>
            <a:r>
              <a:rPr lang="pl-PL" b="1" dirty="0" smtClean="0"/>
              <a:t> </a:t>
            </a:r>
            <a:r>
              <a:rPr lang="pl-PL" b="1" dirty="0" err="1" smtClean="0"/>
              <a:t>sexual</a:t>
            </a:r>
            <a:r>
              <a:rPr lang="pl-PL" b="1" dirty="0" smtClean="0"/>
              <a:t> </a:t>
            </a:r>
            <a:r>
              <a:rPr lang="pl-PL" b="1" dirty="0" err="1" smtClean="0"/>
              <a:t>exploitation</a:t>
            </a:r>
            <a:r>
              <a:rPr lang="pl-PL" b="1" dirty="0" smtClean="0"/>
              <a:t> </a:t>
            </a:r>
            <a:r>
              <a:rPr lang="pl-PL" b="1" dirty="0" err="1" smtClean="0"/>
              <a:t>material</a:t>
            </a:r>
            <a:r>
              <a:rPr lang="pl-PL" b="1" dirty="0" smtClean="0"/>
              <a:t> –</a:t>
            </a:r>
          </a:p>
          <a:p>
            <a:pPr algn="ctr">
              <a:buNone/>
            </a:pPr>
            <a:r>
              <a:rPr lang="pl-PL" dirty="0" smtClean="0"/>
              <a:t> Materiał: zdjęcie ,film, tekst prezentuje małoletnią osobę w seksualnym kontekście. Stanowi nadużycie wobec dziecka, jednak w większości krajów, w tym w Polsce, nie jest nielegalny.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sia &quot;Fusia&quot; Bożek: z CSem spędziłam połowę swojego życia - IzakTV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239000" cy="482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pPr algn="ctr">
              <a:buNone/>
            </a:pPr>
            <a:r>
              <a:rPr lang="pl-PL" sz="4800" b="1" dirty="0" smtClean="0"/>
              <a:t>SEXTING</a:t>
            </a:r>
          </a:p>
          <a:p>
            <a:pPr algn="ctr">
              <a:buNone/>
            </a:pPr>
            <a:endParaRPr lang="pl-PL" sz="4800" b="1" dirty="0"/>
          </a:p>
        </p:txBody>
      </p:sp>
      <p:pic>
        <p:nvPicPr>
          <p:cNvPr id="4" name="Obraz 3" descr="Sexting – co to jest? – Zwierciadlo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040600" cy="328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exting Zaplątani w sieć 9269959136 - Allegro.p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5256584" cy="51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to jest </a:t>
            </a:r>
            <a:r>
              <a:rPr lang="pl-PL" b="1" dirty="0" err="1" smtClean="0"/>
              <a:t>sexting</a:t>
            </a:r>
            <a:r>
              <a:rPr lang="pl-PL" b="1" dirty="0" smtClean="0"/>
              <a:t>?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Zjawisko to</a:t>
            </a:r>
            <a:r>
              <a:rPr lang="pl-PL" dirty="0" smtClean="0"/>
              <a:t>,  polega na </a:t>
            </a:r>
            <a:r>
              <a:rPr lang="pl-PL" b="1" dirty="0" smtClean="0"/>
              <a:t>przesyłaniu za pomocą </a:t>
            </a:r>
            <a:r>
              <a:rPr lang="pl-PL" b="1" dirty="0" err="1" smtClean="0"/>
              <a:t>internetu</a:t>
            </a:r>
            <a:r>
              <a:rPr lang="pl-PL" b="1" dirty="0" smtClean="0"/>
              <a:t> i nowoczesnych technologii komunikacyjnych swoich zdjęć, filmów bądź wiadomości o seksualnym charakterze. </a:t>
            </a:r>
            <a:r>
              <a:rPr lang="pl-PL" dirty="0" smtClean="0"/>
              <a:t>Termin powstał z połączenia słów „sex” (seks) oraz „</a:t>
            </a:r>
            <a:r>
              <a:rPr lang="pl-PL" dirty="0" err="1" smtClean="0"/>
              <a:t>texting</a:t>
            </a:r>
            <a:r>
              <a:rPr lang="pl-PL" dirty="0" smtClean="0"/>
              <a:t>” (</a:t>
            </a:r>
            <a:r>
              <a:rPr lang="pl-PL" dirty="0" err="1" smtClean="0"/>
              <a:t>SMS-owanie</a:t>
            </a:r>
            <a:r>
              <a:rPr lang="pl-PL" dirty="0" smtClean="0"/>
              <a:t>)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exting - poradnik dla rodziców - szkolenia z cyberbezpieczeństw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3367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</a:t>
            </a:r>
            <a:r>
              <a:rPr lang="pl-PL" dirty="0" smtClean="0"/>
              <a:t>onsekwencje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Zdjęcie </a:t>
            </a:r>
            <a:r>
              <a:rPr lang="pl-PL" dirty="0"/>
              <a:t>wysłanie </a:t>
            </a:r>
            <a:r>
              <a:rPr lang="pl-PL" dirty="0" err="1"/>
              <a:t>MMSem</a:t>
            </a:r>
            <a:r>
              <a:rPr lang="pl-PL" dirty="0"/>
              <a:t> może z łatwością zostać rozesłane dalej i trafić do </a:t>
            </a:r>
            <a:r>
              <a:rPr lang="pl-PL" dirty="0" smtClean="0"/>
              <a:t>sieci. Zdjęcie </a:t>
            </a:r>
            <a:r>
              <a:rPr lang="pl-PL" dirty="0"/>
              <a:t>raz wrzucone do </a:t>
            </a:r>
            <a:r>
              <a:rPr lang="pl-PL" dirty="0" err="1"/>
              <a:t>internetu</a:t>
            </a:r>
            <a:r>
              <a:rPr lang="pl-PL" dirty="0"/>
              <a:t> zostaje tam już na </a:t>
            </a:r>
            <a:r>
              <a:rPr lang="pl-PL" dirty="0" smtClean="0"/>
              <a:t>zawsze. Rozprzestrzenia </a:t>
            </a:r>
            <a:r>
              <a:rPr lang="pl-PL" dirty="0"/>
              <a:t>się w błyskawicznym </a:t>
            </a:r>
            <a:r>
              <a:rPr lang="pl-PL" dirty="0" smtClean="0"/>
              <a:t>tempie. Rozpowszechnianie </a:t>
            </a:r>
            <a:r>
              <a:rPr lang="pl-PL" dirty="0"/>
              <a:t>czyjegoś wizerunku bez jego zgody jest </a:t>
            </a:r>
            <a:r>
              <a:rPr lang="pl-PL" dirty="0" smtClean="0"/>
              <a:t>karalne. Osoba </a:t>
            </a:r>
            <a:r>
              <a:rPr lang="pl-PL" dirty="0"/>
              <a:t>której zdjęcie zostaje rozesłane najczęściej spotyka się z odrzuceniem oraz wyśmiewaniem przez rówieśników. Może nastąpić spadek samooceny, poczucie winy, a nawet depresja.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ttps://dziecisawazne.pl/wp-content/uploads/2016/06/zdjecia-dzieci-w-internecie.jpg?is-pending-load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239000" cy="486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Przyczyny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-Szeroki </a:t>
            </a:r>
            <a:r>
              <a:rPr lang="pl-PL" dirty="0"/>
              <a:t>dostęp do telefonów komórkowych posiadających aparat </a:t>
            </a:r>
            <a:r>
              <a:rPr lang="pl-PL" dirty="0" smtClean="0"/>
              <a:t>fotograficzny</a:t>
            </a:r>
            <a:endParaRPr lang="pl-PL" dirty="0"/>
          </a:p>
          <a:p>
            <a:pPr algn="ctr">
              <a:buFontTx/>
              <a:buChar char="-"/>
            </a:pPr>
            <a:r>
              <a:rPr lang="pl-PL" dirty="0" smtClean="0"/>
              <a:t>Coraz </a:t>
            </a:r>
            <a:r>
              <a:rPr lang="pl-PL" dirty="0"/>
              <a:t>większa popularność mediów </a:t>
            </a:r>
            <a:r>
              <a:rPr lang="pl-PL" dirty="0" err="1" smtClean="0"/>
              <a:t>społecznościowych</a:t>
            </a:r>
            <a:endParaRPr lang="pl-PL" dirty="0" smtClean="0"/>
          </a:p>
          <a:p>
            <a:pPr algn="ctr">
              <a:buFontTx/>
              <a:buChar char="-"/>
            </a:pPr>
            <a:r>
              <a:rPr lang="pl-PL" dirty="0" smtClean="0"/>
              <a:t> Łatwy </a:t>
            </a:r>
            <a:r>
              <a:rPr lang="pl-PL" dirty="0"/>
              <a:t>dostęp do </a:t>
            </a:r>
            <a:r>
              <a:rPr lang="pl-PL" dirty="0" smtClean="0"/>
              <a:t>Internetu</a:t>
            </a:r>
          </a:p>
          <a:p>
            <a:pPr algn="ctr">
              <a:buFontTx/>
              <a:buChar char="-"/>
            </a:pPr>
            <a:r>
              <a:rPr lang="pl-PL" dirty="0" smtClean="0"/>
              <a:t>Przynależność do grupy rówieśniczej </a:t>
            </a:r>
          </a:p>
          <a:p>
            <a:pPr algn="ctr">
              <a:buFontTx/>
              <a:buChar char="-"/>
            </a:pPr>
            <a:r>
              <a:rPr lang="pl-PL" dirty="0" smtClean="0"/>
              <a:t>Chęć </a:t>
            </a:r>
            <a:r>
              <a:rPr lang="pl-PL" dirty="0" err="1" smtClean="0"/>
              <a:t>przypodopania</a:t>
            </a:r>
            <a:r>
              <a:rPr lang="pl-PL" dirty="0" smtClean="0"/>
              <a:t> się innym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 </a:t>
            </a:r>
            <a:r>
              <a:rPr lang="pl-PL" b="1" dirty="0"/>
              <a:t>Kto jest najbardziej narażony?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2800" dirty="0" smtClean="0"/>
              <a:t>     Osobami </a:t>
            </a:r>
            <a:r>
              <a:rPr lang="pl-PL" sz="2800" dirty="0"/>
              <a:t>najbardziej narażonymi na niebezpieczeństwa wynikające z </a:t>
            </a:r>
            <a:r>
              <a:rPr lang="pl-PL" sz="2800" dirty="0" err="1"/>
              <a:t>sextingu</a:t>
            </a:r>
            <a:r>
              <a:rPr lang="pl-PL" sz="2800" dirty="0"/>
              <a:t> są dzieci, nastolatki</a:t>
            </a:r>
            <a:r>
              <a:rPr lang="pl-PL" sz="2800" dirty="0" smtClean="0"/>
              <a:t>. Młode </a:t>
            </a:r>
            <a:r>
              <a:rPr lang="pl-PL" sz="2800" dirty="0"/>
              <a:t>osoby najczęściej są bardzo ufne, a także mają niską świadomość zagrożeń związanych z korzystaniem z </a:t>
            </a:r>
            <a:r>
              <a:rPr lang="pl-PL" sz="2800" dirty="0" err="1"/>
              <a:t>internetu</a:t>
            </a:r>
            <a:r>
              <a:rPr lang="pl-PL" sz="2800" dirty="0" smtClean="0"/>
              <a:t>. Nierzadko </a:t>
            </a:r>
            <a:r>
              <a:rPr lang="pl-PL" sz="2800" dirty="0"/>
              <a:t>towarzyszy im niska samoocena, która sprzyja uleganiu wpływom otoczenia oraz chęci zyskania sympatii grupy za wszelką cenę</a:t>
            </a:r>
            <a:r>
              <a:rPr lang="pl-PL" sz="2800" dirty="0" smtClean="0"/>
              <a:t>. Nastolatki </a:t>
            </a:r>
            <a:r>
              <a:rPr lang="pl-PL" sz="2800" dirty="0"/>
              <a:t>nie chcąc odstawać od grupy rówieśniczej, często ulegają jej presji.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Jak zapobiegać?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Pamiętajmy, że w sieci nie jesteśmy anonimowi. Bardzo łatwo jest odszukać osobę mając tylko kilka podstawowych danym, jak adres czy </a:t>
            </a:r>
            <a:r>
              <a:rPr lang="pl-PL" dirty="0" smtClean="0"/>
              <a:t>pseudonim/</a:t>
            </a:r>
            <a:r>
              <a:rPr lang="pl-PL" dirty="0" err="1" smtClean="0"/>
              <a:t>nick</a:t>
            </a:r>
            <a:r>
              <a:rPr lang="pl-PL" dirty="0" smtClean="0"/>
              <a:t>. Weźmy </a:t>
            </a:r>
            <a:r>
              <a:rPr lang="pl-PL" dirty="0"/>
              <a:t>pod uwagę, że telefon lub tablet może zostać skradziony lub zgubiony, a wtedy nasze intymne zdjęcia trafią w niepowołane </a:t>
            </a:r>
            <a:r>
              <a:rPr lang="pl-PL" dirty="0" smtClean="0"/>
              <a:t>ręce. Dbajmy </a:t>
            </a:r>
            <a:r>
              <a:rPr lang="pl-PL" dirty="0"/>
              <a:t>o naszą prywatność i intymność, także w </a:t>
            </a:r>
            <a:r>
              <a:rPr lang="pl-PL" dirty="0" smtClean="0"/>
              <a:t>sieci.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Jak reagować?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/>
              <a:t>Jeśli </a:t>
            </a:r>
            <a:r>
              <a:rPr lang="pl-PL" b="1" dirty="0"/>
              <a:t>jesteś świadkiem rozpowszechniania czyjegoś zdjęcia wśród znajomych, bądź w Internecie – </a:t>
            </a:r>
            <a:r>
              <a:rPr lang="pl-PL" b="1" dirty="0" smtClean="0"/>
              <a:t>reaguj!!!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 Zgłoś </a:t>
            </a:r>
            <a:r>
              <a:rPr lang="pl-PL" b="1" dirty="0"/>
              <a:t>zdjęcie moderatorowi, poinformuj rodziców, </a:t>
            </a:r>
            <a:r>
              <a:rPr lang="pl-PL" b="1" dirty="0" smtClean="0"/>
              <a:t>nauczycieli!!!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Nie </a:t>
            </a:r>
            <a:r>
              <a:rPr lang="pl-PL" b="1" dirty="0"/>
              <a:t>ulegaj presji </a:t>
            </a:r>
            <a:r>
              <a:rPr lang="pl-PL" b="1" dirty="0" smtClean="0"/>
              <a:t>otoczenia!!! 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 </a:t>
            </a:r>
            <a:r>
              <a:rPr lang="pl-PL" b="1" dirty="0"/>
              <a:t>N</a:t>
            </a:r>
            <a:r>
              <a:rPr lang="pl-PL" b="1" dirty="0" smtClean="0"/>
              <a:t>ie </a:t>
            </a:r>
            <a:r>
              <a:rPr lang="pl-PL" b="1" dirty="0"/>
              <a:t>bierz udziału w rozpowszechnianiu </a:t>
            </a:r>
            <a:r>
              <a:rPr lang="pl-PL" b="1" dirty="0" smtClean="0"/>
              <a:t>nie swoich zdjęć lub nagich zdjęć!!! </a:t>
            </a:r>
            <a:endParaRPr lang="pl-PL" b="1" dirty="0"/>
          </a:p>
          <a:p>
            <a:pPr algn="ctr">
              <a:buNone/>
            </a:pPr>
            <a:endParaRPr lang="pl-PL" sz="4000" b="1" dirty="0" smtClean="0"/>
          </a:p>
          <a:p>
            <a:pPr algn="ctr">
              <a:buNone/>
            </a:pPr>
            <a:r>
              <a:rPr lang="pl-PL" sz="5800" b="1" u="sng" dirty="0" smtClean="0"/>
              <a:t>Sprawianie </a:t>
            </a:r>
            <a:r>
              <a:rPr lang="pl-PL" sz="5800" b="1" u="sng" dirty="0"/>
              <a:t>komuś bólu nie jest </a:t>
            </a:r>
            <a:r>
              <a:rPr lang="pl-PL" sz="8600" b="1" u="sng" dirty="0" err="1" smtClean="0"/>
              <a:t>cool</a:t>
            </a:r>
            <a:r>
              <a:rPr lang="pl-PL" sz="8600" b="1" u="sng" dirty="0" smtClean="0"/>
              <a:t> !!!</a:t>
            </a:r>
            <a:r>
              <a:rPr lang="pl-PL" sz="4000" b="1" dirty="0"/>
              <a:t/>
            </a:r>
            <a:br>
              <a:rPr lang="pl-PL" sz="4000" b="1" dirty="0"/>
            </a:br>
            <a:endParaRPr lang="pl-PL" sz="4000" b="1" dirty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Oto najważniejsze reguły, które warto przekazać  dzieciom: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• pomyśl, zanim wyślesz komuś intymne materiały </a:t>
            </a:r>
          </a:p>
          <a:p>
            <a:pPr>
              <a:buNone/>
            </a:pPr>
            <a:r>
              <a:rPr lang="pl-PL" dirty="0" smtClean="0"/>
              <a:t>• nie poddawaj się modzie na prezentowanie nagości w sieci</a:t>
            </a:r>
          </a:p>
          <a:p>
            <a:pPr>
              <a:buNone/>
            </a:pPr>
            <a:r>
              <a:rPr lang="pl-PL" dirty="0" smtClean="0"/>
              <a:t> • nie wysyłaj materiałów, których nie pokazałbyś rodzicom i znajomym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• zabezpiecz i ogranicz dostęp do prywatnych zdjęć i filmów </a:t>
            </a:r>
          </a:p>
          <a:p>
            <a:pPr>
              <a:buNone/>
            </a:pPr>
            <a:r>
              <a:rPr lang="pl-PL" dirty="0" smtClean="0"/>
              <a:t>• zgłoś niepokojące sytuacje osobom dorosłym</a:t>
            </a:r>
          </a:p>
          <a:p>
            <a:pPr>
              <a:buNone/>
            </a:pPr>
            <a:r>
              <a:rPr lang="pl-PL" dirty="0" smtClean="0"/>
              <a:t> • jeśli ktoś namawia cię do zrobienia czegoś, czego nie chcesz zrobić i co jest dla ciebie niebezpieczne, masz prawo powiedzieć </a:t>
            </a:r>
            <a:r>
              <a:rPr lang="pl-PL" b="1" dirty="0" smtClean="0"/>
              <a:t>NIE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Sexting</a:t>
            </a:r>
            <a:r>
              <a:rPr lang="pl-PL" dirty="0" smtClean="0"/>
              <a:t> – skala zjawiska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 </a:t>
            </a:r>
          </a:p>
          <a:p>
            <a:pPr algn="ctr">
              <a:buNone/>
            </a:pPr>
            <a:r>
              <a:rPr lang="pl-PL" dirty="0" smtClean="0"/>
              <a:t>43%  dzieci i młodzieży w Polsce miało przynajmniej raz w życiu kontakt z treściami pornograficznymi lub </a:t>
            </a:r>
            <a:r>
              <a:rPr lang="pl-PL" dirty="0" err="1" smtClean="0"/>
              <a:t>seksualizującymi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/>
              <a:t>    -13% uczniów poszukiwało tych treści celowo                 </a:t>
            </a:r>
          </a:p>
          <a:p>
            <a:pPr>
              <a:buNone/>
            </a:pPr>
            <a:r>
              <a:rPr lang="pl-PL" sz="2800" dirty="0" smtClean="0"/>
              <a:t>    - 58% trafiło na materiały pornograficzne     </a:t>
            </a:r>
          </a:p>
          <a:p>
            <a:pPr>
              <a:buNone/>
            </a:pPr>
            <a:r>
              <a:rPr lang="pl-PL" sz="2800" dirty="0" smtClean="0"/>
              <a:t>    - 31% uczniów wysłało swoje nagie zdjęcia innej osobie </a:t>
            </a:r>
          </a:p>
          <a:p>
            <a:pPr>
              <a:buNone/>
            </a:pPr>
            <a:r>
              <a:rPr lang="pl-PL" sz="2800" dirty="0" smtClean="0"/>
              <a:t>     -  92% przypadków miało miejsce w </a:t>
            </a:r>
            <a:r>
              <a:rPr lang="pl-PL" sz="2800" dirty="0" err="1" smtClean="0"/>
              <a:t>internecie</a:t>
            </a:r>
            <a:r>
              <a:rPr lang="pl-PL" sz="2800" dirty="0" smtClean="0"/>
              <a:t>, z którym młodzi ludzie łączyli się za pośrednictwem swojego telefonu komórkowego </a:t>
            </a:r>
            <a:r>
              <a:rPr lang="pl-PL" sz="2400" dirty="0" smtClean="0"/>
              <a:t>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KONTAKT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800121212 –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Telefon do Rzecznika Praw Dziecka</a:t>
            </a: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800100100 –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Telefon  Zaufania dla Dzieci</a:t>
            </a: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801615005 – 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Telefon Zaufania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Dyżurnet.pl</a:t>
            </a:r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116111 – </a:t>
            </a:r>
          </a:p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Telefon Zaufania dla Dzieci i  Młodzieży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l-PL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Ryzykowne zachowania</a:t>
            </a: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harenti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6324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nternet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54726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nternet2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424847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1.Child </a:t>
            </a:r>
            <a:r>
              <a:rPr lang="pl-PL" dirty="0" err="1" smtClean="0"/>
              <a:t>grooming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/>
              <a:t> </a:t>
            </a:r>
          </a:p>
          <a:p>
            <a:pPr>
              <a:buNone/>
            </a:pPr>
            <a:r>
              <a:rPr lang="pl-PL" b="1" dirty="0"/>
              <a:t> </a:t>
            </a:r>
            <a:r>
              <a:rPr lang="pl-PL" b="1" dirty="0" smtClean="0"/>
              <a:t>   </a:t>
            </a:r>
            <a:r>
              <a:rPr lang="pl-PL" dirty="0" smtClean="0"/>
              <a:t>Jest to proces uwodzenia dziecka za pomocą nowoczesnych technologii komunikacyjnych. Może on przybierać różne formy:</a:t>
            </a:r>
          </a:p>
          <a:p>
            <a:pPr>
              <a:buNone/>
            </a:pPr>
            <a:r>
              <a:rPr lang="pl-PL" dirty="0" smtClean="0"/>
              <a:t>  - jednorazowej reakcji na opublikowane zdjęcia lub filmy małoletniego </a:t>
            </a:r>
          </a:p>
          <a:p>
            <a:pPr>
              <a:buNone/>
            </a:pPr>
            <a:r>
              <a:rPr lang="pl-PL" dirty="0" smtClean="0"/>
              <a:t>  - długotrwałego działania, często prowadzącego do seksualnego wykorzystania w realnym świecie.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hild grooming – uwodzenie w sieci. O znakach ostrzegawczych | Fundacja  Ocalen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484663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2.SEXTORION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 </a:t>
            </a:r>
            <a:r>
              <a:rPr lang="pl-PL" dirty="0" smtClean="0"/>
              <a:t>   Jest to pozyskanie od ofiary materiałów o charakterze seksualnym i wymuszenie okupu (pieniędzy lub kolejnych treści pod groźbą ich opublikowania lub rozpowszechniania). Ofiarami mogą być dzieci, młodzież i dorośli. Termin powstał z połączenia słów „sex” (seks) oraz „</a:t>
            </a:r>
            <a:r>
              <a:rPr lang="pl-PL" dirty="0" err="1" smtClean="0"/>
              <a:t>extortion</a:t>
            </a:r>
            <a:r>
              <a:rPr lang="pl-PL" dirty="0" smtClean="0"/>
              <a:t>” (szantaż).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677</Words>
  <Application>Microsoft Office PowerPoint</Application>
  <PresentationFormat>Pokaz na ekranie (4:3)</PresentationFormat>
  <Paragraphs>73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Bogaty</vt:lpstr>
      <vt:lpstr>Slajd 1</vt:lpstr>
      <vt:lpstr>Slajd 2</vt:lpstr>
      <vt:lpstr>Slajd 3</vt:lpstr>
      <vt:lpstr>Slajd 4</vt:lpstr>
      <vt:lpstr>Slajd 5</vt:lpstr>
      <vt:lpstr>Slajd 6</vt:lpstr>
      <vt:lpstr>1.Child grooming</vt:lpstr>
      <vt:lpstr>Slajd 8</vt:lpstr>
      <vt:lpstr>2.SEXTORION</vt:lpstr>
      <vt:lpstr>Slajd 10</vt:lpstr>
      <vt:lpstr>3.CSAM</vt:lpstr>
      <vt:lpstr>Slajd 12</vt:lpstr>
      <vt:lpstr>4.CSEM</vt:lpstr>
      <vt:lpstr>Slajd 14</vt:lpstr>
      <vt:lpstr>Slajd 15</vt:lpstr>
      <vt:lpstr>Slajd 16</vt:lpstr>
      <vt:lpstr>Co to jest sexting?</vt:lpstr>
      <vt:lpstr>Slajd 18</vt:lpstr>
      <vt:lpstr>Konsekwencje</vt:lpstr>
      <vt:lpstr>Przyczyny </vt:lpstr>
      <vt:lpstr> Kto jest najbardziej narażony?</vt:lpstr>
      <vt:lpstr>Jak zapobiegać?</vt:lpstr>
      <vt:lpstr>Jak reagować?</vt:lpstr>
      <vt:lpstr>Oto najważniejsze reguły, które warto przekazać  dzieciom:</vt:lpstr>
      <vt:lpstr>Slajd 25</vt:lpstr>
      <vt:lpstr>Sexting – skala zjawiska </vt:lpstr>
      <vt:lpstr>Slajd 27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jest sexting?</dc:title>
  <dc:creator>Asus</dc:creator>
  <cp:lastModifiedBy>HP</cp:lastModifiedBy>
  <cp:revision>24</cp:revision>
  <dcterms:created xsi:type="dcterms:W3CDTF">2021-03-20T06:40:04Z</dcterms:created>
  <dcterms:modified xsi:type="dcterms:W3CDTF">2021-03-22T08:08:20Z</dcterms:modified>
</cp:coreProperties>
</file>