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902248-3F99-4C41-AEF5-A5336301B70E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D51C69-6583-44FB-96E2-9A61F3308DD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>
              <a:latin typeface="Brush Script MT" pitchFamily="66" charset="0"/>
            </a:endParaRPr>
          </a:p>
          <a:p>
            <a:endParaRPr lang="pl-PL" dirty="0" smtClean="0">
              <a:latin typeface="Brush Script MT" pitchFamily="66" charset="0"/>
            </a:endParaRPr>
          </a:p>
          <a:p>
            <a:pPr>
              <a:buNone/>
            </a:pPr>
            <a:r>
              <a:rPr lang="pl-PL" dirty="0" smtClean="0">
                <a:solidFill>
                  <a:schemeClr val="accent1"/>
                </a:solidFill>
              </a:rPr>
              <a:t>                 </a:t>
            </a:r>
          </a:p>
          <a:p>
            <a:pPr>
              <a:buNone/>
            </a:pPr>
            <a:r>
              <a:rPr lang="pl-PL" dirty="0" smtClean="0">
                <a:solidFill>
                  <a:schemeClr val="accent1"/>
                </a:solidFill>
              </a:rPr>
              <a:t>              </a:t>
            </a:r>
            <a:r>
              <a:rPr lang="pl-PL" sz="9600" b="1" dirty="0" smtClean="0">
                <a:solidFill>
                  <a:schemeClr val="accent1"/>
                </a:solidFill>
              </a:rPr>
              <a:t>WIOSNA</a:t>
            </a:r>
          </a:p>
          <a:p>
            <a:pPr>
              <a:buNone/>
            </a:pPr>
            <a:endParaRPr lang="pl-PL" dirty="0">
              <a:latin typeface="Brush Script MT" pitchFamily="6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accent1"/>
                </a:solidFill>
              </a:rPr>
              <a:t>                          -Topienie Marzanny</a:t>
            </a:r>
            <a:r>
              <a:rPr lang="pl-PL" dirty="0" smtClean="0">
                <a:solidFill>
                  <a:schemeClr val="accent1"/>
                </a:solidFill>
              </a:rPr>
              <a:t> </a:t>
            </a:r>
          </a:p>
          <a:p>
            <a:pPr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accent1"/>
                </a:solidFill>
              </a:rPr>
              <a:t> -Wspólne </a:t>
            </a:r>
            <a:r>
              <a:rPr lang="pl-PL" dirty="0" smtClean="0">
                <a:solidFill>
                  <a:schemeClr val="accent1"/>
                </a:solidFill>
              </a:rPr>
              <a:t>spożywanie malowanych jajek </a:t>
            </a:r>
          </a:p>
          <a:p>
            <a:pPr>
              <a:buNone/>
            </a:pPr>
            <a:r>
              <a:rPr lang="pl-PL" dirty="0" smtClean="0">
                <a:solidFill>
                  <a:schemeClr val="accent1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  </a:t>
            </a:r>
          </a:p>
          <a:p>
            <a:pPr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accent1"/>
                </a:solidFill>
              </a:rPr>
              <a:t>                         -Święto Jarych Godów</a:t>
            </a:r>
            <a:endParaRPr lang="pl-PL" dirty="0">
              <a:solidFill>
                <a:schemeClr val="accent1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chemeClr val="accent1"/>
                </a:solidFill>
                <a:latin typeface="Brush Script MT" pitchFamily="66" charset="0"/>
              </a:rPr>
              <a:t>    </a:t>
            </a:r>
            <a:r>
              <a:rPr lang="pl-PL" dirty="0" smtClean="0">
                <a:solidFill>
                  <a:schemeClr val="accent1"/>
                </a:solidFill>
                <a:latin typeface="+mn-lt"/>
              </a:rPr>
              <a:t>Zwyczaje  ludowe związane z wiosną</a:t>
            </a:r>
            <a:endParaRPr lang="pl-PL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pl-PL" b="1" dirty="0" smtClean="0">
                <a:solidFill>
                  <a:schemeClr val="accent1"/>
                </a:solidFill>
              </a:rPr>
              <a:t>Wiosną </a:t>
            </a:r>
            <a:r>
              <a:rPr lang="pl-PL" dirty="0" smtClean="0">
                <a:solidFill>
                  <a:schemeClr val="accent1"/>
                </a:solidFill>
              </a:rPr>
              <a:t>wszystkie organizmy zwiększają swoją aktywność po zimowym uśpieniu</a:t>
            </a:r>
            <a:r>
              <a:rPr lang="pl-PL" dirty="0" smtClean="0">
                <a:solidFill>
                  <a:schemeClr val="accent1"/>
                </a:solidFill>
              </a:rPr>
              <a:t>.</a:t>
            </a:r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 </a:t>
            </a:r>
            <a:r>
              <a:rPr lang="pl-PL" dirty="0" smtClean="0">
                <a:solidFill>
                  <a:schemeClr val="accent1"/>
                </a:solidFill>
              </a:rPr>
              <a:t>Świat </a:t>
            </a:r>
            <a:r>
              <a:rPr lang="pl-PL" dirty="0" smtClean="0">
                <a:solidFill>
                  <a:schemeClr val="accent1"/>
                </a:solidFill>
              </a:rPr>
              <a:t>zwierząt przechodzi okres budzenia się do życia, a następnie rozpoczyna się pierwsza faza okresu </a:t>
            </a:r>
            <a:r>
              <a:rPr lang="pl-PL" dirty="0" smtClean="0">
                <a:solidFill>
                  <a:schemeClr val="accent1"/>
                </a:solidFill>
              </a:rPr>
              <a:t>rozmnażania. Zwierzęta dobieranie </a:t>
            </a:r>
            <a:r>
              <a:rPr lang="pl-PL" dirty="0" smtClean="0">
                <a:solidFill>
                  <a:schemeClr val="accent1"/>
                </a:solidFill>
              </a:rPr>
              <a:t>się w pary i </a:t>
            </a:r>
            <a:r>
              <a:rPr lang="pl-PL" dirty="0" smtClean="0">
                <a:solidFill>
                  <a:schemeClr val="accent1"/>
                </a:solidFill>
              </a:rPr>
              <a:t>zapładniają się. </a:t>
            </a:r>
            <a:r>
              <a:rPr lang="pl-PL" dirty="0" smtClean="0">
                <a:solidFill>
                  <a:schemeClr val="accent1"/>
                </a:solidFill>
              </a:rPr>
              <a:t>Niektóre ptaki powracają z cieplejszych stref klimatycznych.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</a:t>
            </a:r>
            <a:r>
              <a:rPr lang="pl-PL" dirty="0" smtClean="0">
                <a:solidFill>
                  <a:schemeClr val="accent1"/>
                </a:solidFill>
              </a:rPr>
              <a:t>Zwierzęta  wiosną</a:t>
            </a:r>
            <a:endParaRPr lang="pl-PL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Gdy </a:t>
            </a:r>
            <a:r>
              <a:rPr lang="pl-PL" dirty="0" smtClean="0">
                <a:solidFill>
                  <a:schemeClr val="accent1"/>
                </a:solidFill>
              </a:rPr>
              <a:t>dni stają się coraz dłuższe, a odczuwalna temperatura powietrza wzrasta, </a:t>
            </a:r>
            <a:r>
              <a:rPr lang="pl-PL" dirty="0" smtClean="0">
                <a:solidFill>
                  <a:schemeClr val="accent1"/>
                </a:solidFill>
              </a:rPr>
              <a:t>rośliny</a:t>
            </a:r>
            <a:r>
              <a:rPr lang="pl-PL" dirty="0" smtClean="0">
                <a:solidFill>
                  <a:schemeClr val="accent1"/>
                </a:solidFill>
              </a:rPr>
              <a:t> budzą </a:t>
            </a:r>
            <a:r>
              <a:rPr lang="pl-PL" dirty="0" smtClean="0">
                <a:solidFill>
                  <a:schemeClr val="accent1"/>
                </a:solidFill>
              </a:rPr>
              <a:t>się. Wypuszczają </a:t>
            </a:r>
            <a:r>
              <a:rPr lang="pl-PL" dirty="0" smtClean="0">
                <a:solidFill>
                  <a:schemeClr val="accent1"/>
                </a:solidFill>
              </a:rPr>
              <a:t>liście bądź zakwitają. Na drzewach pojawiają się liście, np. na Mazowszu najwcześniej około 24 marca, a najpóźniej w ostatniej dekadzie </a:t>
            </a:r>
            <a:r>
              <a:rPr lang="pl-PL" dirty="0" smtClean="0">
                <a:solidFill>
                  <a:schemeClr val="accent1"/>
                </a:solidFill>
              </a:rPr>
              <a:t>kwietnia</a:t>
            </a:r>
            <a:r>
              <a:rPr lang="pl-PL" u="sng" baseline="30000" dirty="0" smtClean="0">
                <a:solidFill>
                  <a:schemeClr val="accent1"/>
                </a:solidFill>
              </a:rPr>
              <a:t>.</a:t>
            </a:r>
            <a:endParaRPr lang="pl-PL" dirty="0" smtClean="0">
              <a:solidFill>
                <a:schemeClr val="accent1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/>
                </a:solidFill>
              </a:rPr>
              <a:t>Rośliny na Wiosnę</a:t>
            </a:r>
            <a:endParaRPr lang="pl-PL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pl-PL" sz="4000" dirty="0" smtClean="0">
                <a:solidFill>
                  <a:schemeClr val="accent1"/>
                </a:solidFill>
              </a:rPr>
              <a:t>Nie </a:t>
            </a:r>
            <a:r>
              <a:rPr lang="pl-PL" sz="4000" dirty="0" smtClean="0">
                <a:solidFill>
                  <a:schemeClr val="accent1"/>
                </a:solidFill>
              </a:rPr>
              <a:t>każdy z nas wie, że wiosna ma cztery oblicza. Rozpoczyna się etapami.</a:t>
            </a:r>
            <a:endParaRPr lang="pl-PL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</a:t>
            </a:r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Obejmuje ona  </a:t>
            </a:r>
            <a:r>
              <a:rPr lang="pl-PL" dirty="0" smtClean="0">
                <a:solidFill>
                  <a:schemeClr val="accent1"/>
                </a:solidFill>
              </a:rPr>
              <a:t>miesiące: marzec, kwiecień i maj. Średnia temperatura dobowa oscyluje w tym okresie na poziomie od 5 do 15 stopni. </a:t>
            </a:r>
            <a:r>
              <a:rPr lang="pl-PL" dirty="0" smtClean="0">
                <a:solidFill>
                  <a:schemeClr val="accent1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Średnie wartości z ostatnich kilkudziesięciu lat to 7 stopni na północy oraz 8-9 stopni na zachodzie, południu i w centrum kraju.</a:t>
            </a:r>
          </a:p>
          <a:p>
            <a:pPr algn="ct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1"/>
                </a:solidFill>
              </a:rPr>
              <a:t>     Meteorologiczna </a:t>
            </a:r>
            <a:r>
              <a:rPr lang="pl-PL" dirty="0" smtClean="0">
                <a:solidFill>
                  <a:schemeClr val="accent1"/>
                </a:solidFill>
              </a:rPr>
              <a:t>wiosna</a:t>
            </a:r>
            <a:endParaRPr lang="pl-PL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</a:t>
            </a:r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 smtClean="0"/>
              <a:t> </a:t>
            </a:r>
            <a:r>
              <a:rPr lang="pl-PL" dirty="0" smtClean="0">
                <a:solidFill>
                  <a:schemeClr val="accent1"/>
                </a:solidFill>
              </a:rPr>
              <a:t>Oprócz </a:t>
            </a:r>
            <a:r>
              <a:rPr lang="pl-PL" dirty="0" smtClean="0">
                <a:solidFill>
                  <a:schemeClr val="accent1"/>
                </a:solidFill>
              </a:rPr>
              <a:t>wiosny meteorologicznej znamy także wiosnę astronomiczną, która w tym roku rozpoczyna się 20 marca o godzinie 10:37, wejściem Słońca w znak Barana i w momencie zrównania się dnia z nocą.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 smtClean="0">
                <a:solidFill>
                  <a:schemeClr val="accent1"/>
                </a:solidFill>
              </a:rPr>
              <a:t>     </a:t>
            </a:r>
            <a:br>
              <a:rPr lang="pl-PL" sz="4400" dirty="0" smtClean="0">
                <a:solidFill>
                  <a:schemeClr val="accent1"/>
                </a:solidFill>
              </a:rPr>
            </a:br>
            <a:r>
              <a:rPr lang="pl-PL" sz="4400" dirty="0" smtClean="0">
                <a:solidFill>
                  <a:schemeClr val="accent1"/>
                </a:solidFill>
              </a:rPr>
              <a:t> </a:t>
            </a:r>
            <a:r>
              <a:rPr lang="pl-PL" sz="4400" dirty="0" smtClean="0">
                <a:solidFill>
                  <a:schemeClr val="accent1"/>
                </a:solidFill>
              </a:rPr>
              <a:t>     Wiosna </a:t>
            </a:r>
            <a:r>
              <a:rPr lang="pl-PL" sz="4400" dirty="0" smtClean="0">
                <a:solidFill>
                  <a:schemeClr val="accent1"/>
                </a:solidFill>
              </a:rPr>
              <a:t>astronomiczna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s://ipla.pluscdn.pl/dituel/cp/kt/ktz6rbp9f7xtkwr93wvo9ymvoog72nvz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35" y="404664"/>
            <a:ext cx="8050130" cy="5602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 smtClean="0">
                <a:solidFill>
                  <a:schemeClr val="accent1"/>
                </a:solidFill>
              </a:rPr>
              <a:t>Wiosna</a:t>
            </a:r>
            <a:r>
              <a:rPr lang="pl-PL" dirty="0" smtClean="0">
                <a:solidFill>
                  <a:schemeClr val="accent1"/>
                </a:solidFill>
              </a:rPr>
              <a:t> ta , </a:t>
            </a:r>
            <a:r>
              <a:rPr lang="pl-PL" dirty="0" smtClean="0">
                <a:solidFill>
                  <a:schemeClr val="accent1"/>
                </a:solidFill>
              </a:rPr>
              <a:t>zwana też termiczną, rozpoczyna się w Polsce wówczas, gdy średnia temperatura oscyluje pomiędzy 5 a 10 stopni. Trwa od 30 dni na wschodzie do 35 dni na zachodzie kraju.</a:t>
            </a:r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Najwcześniej </a:t>
            </a:r>
            <a:r>
              <a:rPr lang="pl-PL" dirty="0" smtClean="0">
                <a:solidFill>
                  <a:schemeClr val="accent1"/>
                </a:solidFill>
              </a:rPr>
              <a:t> bo 25 marca rozpoczyna </a:t>
            </a:r>
            <a:r>
              <a:rPr lang="pl-PL" dirty="0" smtClean="0">
                <a:solidFill>
                  <a:schemeClr val="accent1"/>
                </a:solidFill>
              </a:rPr>
              <a:t>się </a:t>
            </a:r>
            <a:r>
              <a:rPr lang="pl-PL" dirty="0" smtClean="0">
                <a:solidFill>
                  <a:schemeClr val="accent1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na Ziemi Lubuskiej, Dolnym Śląsku, Opolszczyźnie i w </a:t>
            </a:r>
            <a:r>
              <a:rPr lang="pl-PL" dirty="0" smtClean="0">
                <a:solidFill>
                  <a:schemeClr val="accent1"/>
                </a:solidFill>
              </a:rPr>
              <a:t>Wielkopolsce. Około 5 kwietnia na </a:t>
            </a:r>
            <a:r>
              <a:rPr lang="pl-PL" dirty="0" smtClean="0">
                <a:solidFill>
                  <a:schemeClr val="accent1"/>
                </a:solidFill>
              </a:rPr>
              <a:t>wschodnim Pomorzu, Warmii, Mazurach i </a:t>
            </a:r>
            <a:r>
              <a:rPr lang="pl-PL" dirty="0" smtClean="0">
                <a:solidFill>
                  <a:schemeClr val="accent1"/>
                </a:solidFill>
              </a:rPr>
              <a:t>na</a:t>
            </a:r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Podlasiu. W połowie kwietnia  najpóźniej  </a:t>
            </a:r>
            <a:r>
              <a:rPr lang="pl-PL" dirty="0" smtClean="0">
                <a:solidFill>
                  <a:schemeClr val="accent1"/>
                </a:solidFill>
              </a:rPr>
              <a:t>na terenach podgórskich i </a:t>
            </a:r>
            <a:r>
              <a:rPr lang="pl-PL" dirty="0" smtClean="0">
                <a:solidFill>
                  <a:schemeClr val="accent1"/>
                </a:solidFill>
              </a:rPr>
              <a:t>górskich.</a:t>
            </a:r>
            <a:endParaRPr lang="pl-PL" dirty="0" smtClean="0"/>
          </a:p>
          <a:p>
            <a:pPr algn="ctr">
              <a:buNone/>
            </a:pPr>
            <a:endParaRPr lang="pl-PL" dirty="0">
              <a:solidFill>
                <a:schemeClr val="accent1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1"/>
                </a:solidFill>
              </a:rPr>
              <a:t>   Wiosna </a:t>
            </a:r>
            <a:r>
              <a:rPr lang="pl-PL" dirty="0" smtClean="0">
                <a:solidFill>
                  <a:schemeClr val="accent1"/>
                </a:solidFill>
              </a:rPr>
              <a:t>klimatologiczna</a:t>
            </a:r>
            <a:endParaRPr lang="pl-PL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s://ipla.pluscdn.pl/dituel/cp/mf/mfka3k7apsfn5ho2jhyj1mp617t7dfcj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35" y="476672"/>
            <a:ext cx="8050130" cy="5530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>
                <a:solidFill>
                  <a:schemeClr val="accent1"/>
                </a:solidFill>
              </a:rPr>
              <a:t>Wiosna </a:t>
            </a:r>
            <a:r>
              <a:rPr lang="pl-PL" b="1" dirty="0" smtClean="0">
                <a:solidFill>
                  <a:schemeClr val="accent1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z końcem maja przechodzi </a:t>
            </a:r>
            <a:r>
              <a:rPr lang="pl-PL" dirty="0" smtClean="0">
                <a:solidFill>
                  <a:schemeClr val="accent1"/>
                </a:solidFill>
              </a:rPr>
              <a:t>w termiczne lato najwcześniej na zachodzie i w głębi </a:t>
            </a:r>
            <a:r>
              <a:rPr lang="pl-PL" dirty="0" smtClean="0">
                <a:solidFill>
                  <a:schemeClr val="accent1"/>
                </a:solidFill>
              </a:rPr>
              <a:t>kraju. Później </a:t>
            </a:r>
            <a:r>
              <a:rPr lang="pl-PL" dirty="0" smtClean="0">
                <a:solidFill>
                  <a:schemeClr val="accent1"/>
                </a:solidFill>
              </a:rPr>
              <a:t>następuje to w regionach północnych i na terenach </a:t>
            </a:r>
            <a:r>
              <a:rPr lang="pl-PL" dirty="0" smtClean="0">
                <a:solidFill>
                  <a:schemeClr val="accent1"/>
                </a:solidFill>
              </a:rPr>
              <a:t>podgórskich. W </a:t>
            </a:r>
            <a:r>
              <a:rPr lang="pl-PL" dirty="0" smtClean="0">
                <a:solidFill>
                  <a:schemeClr val="accent1"/>
                </a:solidFill>
              </a:rPr>
              <a:t>drugiej połowie czerwca</a:t>
            </a:r>
            <a:r>
              <a:rPr lang="pl-PL" dirty="0" smtClean="0">
                <a:solidFill>
                  <a:schemeClr val="accent1"/>
                </a:solidFill>
              </a:rPr>
              <a:t>, </a:t>
            </a:r>
            <a:r>
              <a:rPr lang="pl-PL" dirty="0" smtClean="0">
                <a:solidFill>
                  <a:schemeClr val="accent1"/>
                </a:solidFill>
              </a:rPr>
              <a:t>na terenach </a:t>
            </a:r>
            <a:r>
              <a:rPr lang="pl-PL" dirty="0" smtClean="0">
                <a:solidFill>
                  <a:schemeClr val="accent1"/>
                </a:solidFill>
              </a:rPr>
              <a:t>górskich</a:t>
            </a:r>
            <a:r>
              <a:rPr lang="pl-PL" dirty="0" smtClean="0">
                <a:solidFill>
                  <a:schemeClr val="accent1"/>
                </a:solidFill>
              </a:rPr>
              <a:t>.</a:t>
            </a:r>
            <a:r>
              <a:rPr lang="pl-PL" dirty="0" smtClean="0">
                <a:solidFill>
                  <a:schemeClr val="accent1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Na szczytach, gdzie lata w ogóle nie ma, wiosna przechodzi w jesień z końcem września.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>
                <a:solidFill>
                  <a:schemeClr val="accent1"/>
                </a:solidFill>
              </a:rPr>
              <a:t>Wiosna</a:t>
            </a:r>
            <a:r>
              <a:rPr lang="pl-PL" dirty="0" smtClean="0">
                <a:solidFill>
                  <a:schemeClr val="accent1"/>
                </a:solidFill>
              </a:rPr>
              <a:t> − </a:t>
            </a:r>
            <a:r>
              <a:rPr lang="pl-PL" dirty="0" smtClean="0">
                <a:solidFill>
                  <a:schemeClr val="accent6"/>
                </a:solidFill>
              </a:rPr>
              <a:t>jedna z czterech podstawowych </a:t>
            </a:r>
            <a:r>
              <a:rPr lang="pl-PL" dirty="0" smtClean="0">
                <a:solidFill>
                  <a:schemeClr val="accent6"/>
                </a:solidFill>
              </a:rPr>
              <a:t>pór roku</a:t>
            </a:r>
            <a:r>
              <a:rPr lang="pl-PL" dirty="0" smtClean="0">
                <a:solidFill>
                  <a:schemeClr val="accent6"/>
                </a:solidFill>
              </a:rPr>
              <a:t> w </a:t>
            </a:r>
            <a:r>
              <a:rPr lang="pl-PL" dirty="0" smtClean="0">
                <a:solidFill>
                  <a:schemeClr val="accent6"/>
                </a:solidFill>
              </a:rPr>
              <a:t> przyrodzie, </a:t>
            </a:r>
            <a:r>
              <a:rPr lang="pl-PL" dirty="0" smtClean="0">
                <a:solidFill>
                  <a:schemeClr val="accent6"/>
                </a:solidFill>
              </a:rPr>
              <a:t>w strefie </a:t>
            </a:r>
            <a:r>
              <a:rPr lang="pl-PL" dirty="0" smtClean="0">
                <a:solidFill>
                  <a:schemeClr val="accent6"/>
                </a:solidFill>
              </a:rPr>
              <a:t>klimatu umiarkowanego. </a:t>
            </a:r>
            <a:r>
              <a:rPr lang="pl-PL" dirty="0" smtClean="0">
                <a:solidFill>
                  <a:schemeClr val="accent6"/>
                </a:solidFill>
              </a:rPr>
              <a:t>Charakteryzuje się umiarkowanymi </a:t>
            </a:r>
            <a:r>
              <a:rPr lang="pl-PL" dirty="0" smtClean="0">
                <a:solidFill>
                  <a:schemeClr val="accent6"/>
                </a:solidFill>
              </a:rPr>
              <a:t>temperaturami </a:t>
            </a:r>
            <a:r>
              <a:rPr lang="pl-PL" dirty="0" smtClean="0">
                <a:solidFill>
                  <a:schemeClr val="accent6"/>
                </a:solidFill>
              </a:rPr>
              <a:t>powietrza z rosnącą średnią dobową oraz umiarkowaną ilością </a:t>
            </a:r>
            <a:r>
              <a:rPr lang="pl-PL" dirty="0" smtClean="0">
                <a:solidFill>
                  <a:schemeClr val="accent6"/>
                </a:solidFill>
              </a:rPr>
              <a:t>opadów atmosferycznego.</a:t>
            </a:r>
            <a:endParaRPr lang="pl-PL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   Oprócz </a:t>
            </a:r>
            <a:r>
              <a:rPr lang="pl-PL" dirty="0" smtClean="0">
                <a:solidFill>
                  <a:schemeClr val="accent1"/>
                </a:solidFill>
              </a:rPr>
              <a:t>termicznej wiosny mamy także wiosnę przyrodniczą (fenologiczną</a:t>
            </a:r>
            <a:r>
              <a:rPr lang="pl-PL" dirty="0" smtClean="0">
                <a:solidFill>
                  <a:schemeClr val="accent1"/>
                </a:solidFill>
              </a:rPr>
              <a:t>). Cechuje </a:t>
            </a:r>
            <a:r>
              <a:rPr lang="pl-PL" dirty="0" smtClean="0">
                <a:solidFill>
                  <a:schemeClr val="accent1"/>
                </a:solidFill>
              </a:rPr>
              <a:t>się zazielenianiem trawy i pojawianiem się na drzewach pąków z których wyrastają liście i owoce. Pierwsze nieśmiałe wyraźne oznaki nadchodzącej wiosny przyrodniczej, za sprawą rekordowo ciepłego końca lutego, możemy właśnie teraz obserwować m.in. na Śląsku. Jednak większego rozpędu nabiorą one dopiero w drugiej połowie marca.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1"/>
                </a:solidFill>
              </a:rPr>
              <a:t>      Wiosna  przyrodnicza</a:t>
            </a:r>
            <a:endParaRPr lang="pl-PL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s://ipla.pluscdn.pl/dituel/cp/dx/dxiwp5x5vs5zyimvsze9gyxm6zbp4u7o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764704"/>
            <a:ext cx="805013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Zielona wiosna, czyli okres, który najbardziej cieszy nasze oczy kolorami przychodzi w pierwszej połowie kwietnia oraz w połowie </a:t>
            </a:r>
            <a:r>
              <a:rPr lang="pl-PL" dirty="0" smtClean="0">
                <a:solidFill>
                  <a:schemeClr val="accent1"/>
                </a:solidFill>
              </a:rPr>
              <a:t>marca. </a:t>
            </a:r>
            <a:r>
              <a:rPr lang="pl-PL" dirty="0" smtClean="0">
                <a:solidFill>
                  <a:schemeClr val="accent1"/>
                </a:solidFill>
              </a:rPr>
              <a:t>Natomiast zaawansowana wiosna, kiedy w powietrzu unoszą się pyłki roślin i czujemy najprzyjemniejsze zapachy, następuje tradycyjnie w drugiej połowie kwietnia i w maju.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800" b="1" dirty="0" smtClean="0">
                <a:solidFill>
                  <a:schemeClr val="accent1"/>
                </a:solidFill>
              </a:rPr>
              <a:t>  Wiosna, </a:t>
            </a:r>
            <a:r>
              <a:rPr lang="pl-PL" sz="4800" b="1" dirty="0" err="1" smtClean="0">
                <a:solidFill>
                  <a:schemeClr val="accent1"/>
                </a:solidFill>
              </a:rPr>
              <a:t>Wiosna</a:t>
            </a:r>
            <a:r>
              <a:rPr lang="pl-PL" sz="4800" b="1" dirty="0" smtClean="0">
                <a:solidFill>
                  <a:schemeClr val="accent1"/>
                </a:solidFill>
              </a:rPr>
              <a:t>,  </a:t>
            </a:r>
            <a:r>
              <a:rPr lang="pl-PL" sz="4800" b="1" dirty="0" smtClean="0">
                <a:solidFill>
                  <a:schemeClr val="accent1"/>
                </a:solidFill>
              </a:rPr>
              <a:t>W</a:t>
            </a:r>
            <a:r>
              <a:rPr lang="pl-PL" sz="4800" b="1" dirty="0" smtClean="0">
                <a:solidFill>
                  <a:schemeClr val="accent1"/>
                </a:solidFill>
              </a:rPr>
              <a:t>iosna ach to Ty !!!</a:t>
            </a:r>
            <a:endParaRPr lang="pl-PL" sz="48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s://upload.wikimedia.org/wikipedia/commons/thumb/e/ef/Fr%C3%BChlingsallee_Tulpenbl%C3%BCte_2010_%281%29.jpg/220px-Fr%C3%BChlingsallee_Tulpenbl%C3%BCte_2010_%281%2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6912768" cy="401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s://upload.wikimedia.org/wikipedia/commons/thumb/f/f6/Fr%C3%BChlingslandschft_Aaretal_Schweiz.jpg/220px-Fr%C3%BChlingslandschft_Aaretal_Schweiz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84784"/>
            <a:ext cx="54006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s://upload.wikimedia.org/wikipedia/commons/thumb/b/b1/Zawilec_gajowy_cm02.jpg/220px-Zawilec_gajowy_cm0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72816"/>
            <a:ext cx="612068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/>
                </a:solidFill>
              </a:rPr>
              <a:t> Wiosna  w malarstwie</a:t>
            </a:r>
            <a:endParaRPr lang="pl-PL" dirty="0">
              <a:solidFill>
                <a:schemeClr val="accent1"/>
              </a:solidFill>
            </a:endParaRPr>
          </a:p>
        </p:txBody>
      </p:sp>
      <p:pic>
        <p:nvPicPr>
          <p:cNvPr id="4" name="Symbol zastępczy zawartości 3" descr="https://upload.wikimedia.org/wikipedia/commons/thumb/3/3d/Ren%C3%A9_Lelong_-_Joys_of_Spring.jpg/220px-Ren%C3%A9_Lelong_-_Joys_of_Spring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700808"/>
            <a:ext cx="511983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Wiosna w malarstwie polskim » Niezła sztuk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8913" y="1481138"/>
            <a:ext cx="610617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Brzoza, Wiosna, Malarstw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052736"/>
            <a:ext cx="6624736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pl-PL" b="1" dirty="0" smtClean="0">
                <a:solidFill>
                  <a:schemeClr val="accent1"/>
                </a:solidFill>
              </a:rPr>
              <a:t>Wiosna</a:t>
            </a:r>
            <a:r>
              <a:rPr lang="pl-PL" dirty="0" smtClean="0">
                <a:solidFill>
                  <a:schemeClr val="accent1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kojarzy się nam wszystkim z przyjemnym ciepłem, pogodnym niebem, soczystą zielenią i różnorodnymi zapachami. </a:t>
            </a:r>
            <a:endParaRPr lang="pl-PL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sz="4000" smtClean="0">
                <a:solidFill>
                  <a:schemeClr val="accent1"/>
                </a:solidFill>
              </a:rPr>
              <a:t>       Dziękuję </a:t>
            </a:r>
            <a:r>
              <a:rPr lang="pl-PL" sz="4000" dirty="0" smtClean="0">
                <a:solidFill>
                  <a:schemeClr val="accent1"/>
                </a:solidFill>
              </a:rPr>
              <a:t>za uwagę </a:t>
            </a:r>
          </a:p>
          <a:p>
            <a:endParaRPr lang="pl-PL" dirty="0" smtClean="0"/>
          </a:p>
          <a:p>
            <a:pPr>
              <a:buNone/>
            </a:pPr>
            <a:r>
              <a:rPr lang="pl-PL" sz="2800" dirty="0" smtClean="0">
                <a:solidFill>
                  <a:schemeClr val="accent1"/>
                </a:solidFill>
              </a:rPr>
              <a:t>Pedagog szkolny: Magdalena Dutkiewicz</a:t>
            </a:r>
            <a:endParaRPr lang="pl-PL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Wiosennym biegunem zimna jest nie tylko Suwalszczyzna, ale również Bory Tucholskie i Bieszczady. </a:t>
            </a:r>
            <a:endParaRPr lang="pl-PL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Najcieplejszymi </a:t>
            </a:r>
            <a:r>
              <a:rPr lang="pl-PL" dirty="0" smtClean="0">
                <a:solidFill>
                  <a:schemeClr val="accent1"/>
                </a:solidFill>
              </a:rPr>
              <a:t>miejscami wiosną są Ziemia Lubuska, Dolny Śląsk, Opolszczyzna, Małopolska i Podkarpacie.</a:t>
            </a:r>
          </a:p>
          <a:p>
            <a:pPr algn="ctr"/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accent1"/>
                </a:solidFill>
              </a:rPr>
              <a:t>   </a:t>
            </a:r>
          </a:p>
          <a:p>
            <a:pPr algn="ctr">
              <a:buNone/>
            </a:pPr>
            <a:r>
              <a:rPr lang="pl-PL" b="1" dirty="0" smtClean="0">
                <a:solidFill>
                  <a:schemeClr val="accent1"/>
                </a:solidFill>
              </a:rPr>
              <a:t> </a:t>
            </a:r>
            <a:r>
              <a:rPr lang="pl-PL" b="1" dirty="0" smtClean="0">
                <a:solidFill>
                  <a:schemeClr val="accent1"/>
                </a:solidFill>
              </a:rPr>
              <a:t>  </a:t>
            </a:r>
            <a:r>
              <a:rPr lang="pl-PL" sz="2800" b="1" dirty="0" smtClean="0">
                <a:solidFill>
                  <a:schemeClr val="accent1"/>
                </a:solidFill>
              </a:rPr>
              <a:t>Wiosna</a:t>
            </a:r>
            <a:r>
              <a:rPr lang="pl-PL" sz="2800" dirty="0" smtClean="0">
                <a:solidFill>
                  <a:schemeClr val="accent1"/>
                </a:solidFill>
              </a:rPr>
              <a:t> </a:t>
            </a:r>
            <a:r>
              <a:rPr lang="pl-PL" sz="2800" dirty="0" smtClean="0">
                <a:solidFill>
                  <a:schemeClr val="accent1"/>
                </a:solidFill>
              </a:rPr>
              <a:t>najbardziej pogodna jest w Małopolsce i na Lubelszczyźnie, gdzie liczba dni pogodnych średnio dochodzi do 15. Najtrudniej o słoneczną aurę na wiosnę w regionach zachodnich i północnych, gdzie pogodnych dni jest o 1/3 mniej</a:t>
            </a:r>
            <a:r>
              <a:rPr lang="pl-PL" dirty="0" smtClean="0">
                <a:solidFill>
                  <a:schemeClr val="accent1"/>
                </a:solidFill>
              </a:rPr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Najwięcej </a:t>
            </a:r>
            <a:r>
              <a:rPr lang="pl-PL" dirty="0" smtClean="0">
                <a:solidFill>
                  <a:schemeClr val="accent1"/>
                </a:solidFill>
              </a:rPr>
              <a:t>pochmurnych dni wiosną, bo aż 40, notuje się na pogórzu w południowej Polsce, gdzie niskim chmurom często towarzyszą mgły. Im dalej na północ kraju, tym liczba dni pochmurnych systematycznie się zmniejsza, mniej więcej do 30.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W </a:t>
            </a:r>
            <a:r>
              <a:rPr lang="pl-PL" dirty="0" smtClean="0">
                <a:solidFill>
                  <a:schemeClr val="accent1"/>
                </a:solidFill>
              </a:rPr>
              <a:t>naszym kraju </a:t>
            </a:r>
            <a:r>
              <a:rPr lang="pl-PL" b="1" dirty="0" smtClean="0">
                <a:solidFill>
                  <a:schemeClr val="accent1"/>
                </a:solidFill>
              </a:rPr>
              <a:t> </a:t>
            </a:r>
            <a:r>
              <a:rPr lang="pl-PL" b="1" dirty="0" smtClean="0">
                <a:solidFill>
                  <a:schemeClr val="accent1"/>
                </a:solidFill>
              </a:rPr>
              <a:t>wiosna </a:t>
            </a:r>
            <a:r>
              <a:rPr lang="pl-PL" dirty="0" smtClean="0">
                <a:solidFill>
                  <a:schemeClr val="accent1"/>
                </a:solidFill>
              </a:rPr>
              <a:t>objawia się coraz większymi wahaniami dobowymi </a:t>
            </a:r>
            <a:r>
              <a:rPr lang="pl-PL" dirty="0" smtClean="0">
                <a:solidFill>
                  <a:schemeClr val="accent1"/>
                </a:solidFill>
              </a:rPr>
              <a:t>temperatury. </a:t>
            </a:r>
            <a:r>
              <a:rPr lang="pl-PL" dirty="0" smtClean="0">
                <a:solidFill>
                  <a:schemeClr val="accent1"/>
                </a:solidFill>
              </a:rPr>
              <a:t>S</a:t>
            </a:r>
            <a:r>
              <a:rPr lang="pl-PL" dirty="0" smtClean="0">
                <a:solidFill>
                  <a:schemeClr val="accent1"/>
                </a:solidFill>
              </a:rPr>
              <a:t>ystematycznie  wzrasta temperatura powietrza. Zmniejsza </a:t>
            </a:r>
            <a:r>
              <a:rPr lang="pl-PL" dirty="0" smtClean="0">
                <a:solidFill>
                  <a:schemeClr val="accent1"/>
                </a:solidFill>
              </a:rPr>
              <a:t>się ilością dni pochmurnych i śnieżnych</a:t>
            </a:r>
            <a:endParaRPr lang="pl-PL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  </a:t>
            </a:r>
            <a:r>
              <a:rPr lang="pl-PL" b="1" dirty="0" smtClean="0">
                <a:solidFill>
                  <a:schemeClr val="accent1"/>
                </a:solidFill>
              </a:rPr>
              <a:t>Wiosna</a:t>
            </a:r>
            <a:r>
              <a:rPr lang="pl-PL" dirty="0" smtClean="0">
                <a:solidFill>
                  <a:schemeClr val="accent1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to również pierwsze spotkanie z </a:t>
            </a:r>
            <a:r>
              <a:rPr lang="pl-PL" dirty="0" smtClean="0">
                <a:solidFill>
                  <a:schemeClr val="accent1"/>
                </a:solidFill>
              </a:rPr>
              <a:t>upałem</a:t>
            </a:r>
            <a:r>
              <a:rPr lang="pl-PL" dirty="0" smtClean="0">
                <a:solidFill>
                  <a:schemeClr val="accent1"/>
                </a:solidFill>
              </a:rPr>
              <a:t>.</a:t>
            </a:r>
            <a:r>
              <a:rPr lang="pl-PL" dirty="0" smtClean="0">
                <a:solidFill>
                  <a:schemeClr val="accent1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N</a:t>
            </a:r>
            <a:r>
              <a:rPr lang="pl-PL" dirty="0" smtClean="0">
                <a:solidFill>
                  <a:schemeClr val="accent1"/>
                </a:solidFill>
              </a:rPr>
              <a:t>adchodzi </a:t>
            </a:r>
            <a:r>
              <a:rPr lang="pl-PL" dirty="0" smtClean="0">
                <a:solidFill>
                  <a:schemeClr val="accent1"/>
                </a:solidFill>
              </a:rPr>
              <a:t>ono nie wcześniej niż w ostatniej dekadzie kwietnia. Nowe rekordy najwcześniejszego wystąpienia upałów padły m.in. w 2012 roku i było to w ostatnich dniach kwietnia.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  </a:t>
            </a:r>
          </a:p>
          <a:p>
            <a:pPr algn="ctr"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pl-PL" dirty="0" smtClean="0">
                <a:solidFill>
                  <a:schemeClr val="accent1"/>
                </a:solidFill>
              </a:rPr>
              <a:t> W </a:t>
            </a:r>
            <a:r>
              <a:rPr lang="pl-PL" dirty="0" smtClean="0">
                <a:solidFill>
                  <a:schemeClr val="accent1"/>
                </a:solidFill>
              </a:rPr>
              <a:t>religii </a:t>
            </a:r>
            <a:r>
              <a:rPr lang="pl-PL" dirty="0" smtClean="0">
                <a:solidFill>
                  <a:schemeClr val="accent1"/>
                </a:solidFill>
              </a:rPr>
              <a:t>chrześcijańskiej</a:t>
            </a:r>
            <a:r>
              <a:rPr lang="pl-PL" dirty="0" smtClean="0">
                <a:solidFill>
                  <a:schemeClr val="accent1"/>
                </a:solidFill>
              </a:rPr>
              <a:t> wiosną obchodzone są uroczystości </a:t>
            </a:r>
            <a:r>
              <a:rPr lang="pl-PL" dirty="0" err="1" smtClean="0">
                <a:solidFill>
                  <a:schemeClr val="accent1"/>
                </a:solidFill>
              </a:rPr>
              <a:t>Wielkiejnocy</a:t>
            </a:r>
            <a:r>
              <a:rPr lang="pl-PL" dirty="0" smtClean="0">
                <a:solidFill>
                  <a:schemeClr val="accent1"/>
                </a:solidFill>
              </a:rPr>
              <a:t>.</a:t>
            </a:r>
            <a:endParaRPr lang="pl-PL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accent1"/>
                </a:solidFill>
              </a:rPr>
              <a:t>    </a:t>
            </a:r>
            <a:br>
              <a:rPr lang="pl-PL" dirty="0" smtClean="0">
                <a:solidFill>
                  <a:schemeClr val="accent1"/>
                </a:solidFill>
              </a:rPr>
            </a:br>
            <a:r>
              <a:rPr lang="pl-PL" sz="4400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pl-PL" sz="4400" dirty="0" smtClean="0">
                <a:solidFill>
                  <a:schemeClr val="accent1"/>
                </a:solidFill>
                <a:latin typeface="+mn-lt"/>
              </a:rPr>
              <a:t>            Kultura    symboliczna</a:t>
            </a:r>
            <a:r>
              <a:rPr lang="pl-PL" sz="4400" dirty="0" smtClean="0">
                <a:solidFill>
                  <a:schemeClr val="accent1"/>
                </a:solidFill>
                <a:latin typeface="Brush Script MT" pitchFamily="66" charset="0"/>
              </a:rPr>
              <a:t/>
            </a:r>
            <a:br>
              <a:rPr lang="pl-PL" sz="4400" dirty="0" smtClean="0">
                <a:solidFill>
                  <a:schemeClr val="accent1"/>
                </a:solidFill>
                <a:latin typeface="Brush Script MT" pitchFamily="66" charset="0"/>
              </a:rPr>
            </a:br>
            <a:endParaRPr lang="pl-PL" sz="4400" dirty="0">
              <a:solidFill>
                <a:schemeClr val="accent1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</TotalTime>
  <Words>620</Words>
  <Application>Microsoft Office PowerPoint</Application>
  <PresentationFormat>Pokaz na ekranie (4:3)</PresentationFormat>
  <Paragraphs>62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Hol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                  Kultura    symboliczna </vt:lpstr>
      <vt:lpstr>    Zwyczaje  ludowe związane z wiosną</vt:lpstr>
      <vt:lpstr>      Zwierzęta  wiosną</vt:lpstr>
      <vt:lpstr>Rośliny na Wiosnę</vt:lpstr>
      <vt:lpstr>Slajd 13</vt:lpstr>
      <vt:lpstr>     Meteorologiczna wiosna</vt:lpstr>
      <vt:lpstr>            Wiosna astronomiczna </vt:lpstr>
      <vt:lpstr>Slajd 16</vt:lpstr>
      <vt:lpstr>   Wiosna klimatologiczna</vt:lpstr>
      <vt:lpstr>Slajd 18</vt:lpstr>
      <vt:lpstr>Slajd 19</vt:lpstr>
      <vt:lpstr>      Wiosna  przyrodnicza</vt:lpstr>
      <vt:lpstr>Slajd 21</vt:lpstr>
      <vt:lpstr>Slajd 22</vt:lpstr>
      <vt:lpstr>Slajd 23</vt:lpstr>
      <vt:lpstr>Slajd 24</vt:lpstr>
      <vt:lpstr>Slajd 25</vt:lpstr>
      <vt:lpstr>Slajd 26</vt:lpstr>
      <vt:lpstr> Wiosna  w malarstwie</vt:lpstr>
      <vt:lpstr>Slajd 28</vt:lpstr>
      <vt:lpstr>Slajd 29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Asus</dc:creator>
  <cp:lastModifiedBy>Asus</cp:lastModifiedBy>
  <cp:revision>32</cp:revision>
  <dcterms:created xsi:type="dcterms:W3CDTF">2021-03-14T15:11:23Z</dcterms:created>
  <dcterms:modified xsi:type="dcterms:W3CDTF">2021-03-14T16:16:26Z</dcterms:modified>
</cp:coreProperties>
</file>