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CC1BD-C2AE-493D-B664-2731549F1D89}" type="datetimeFigureOut">
              <a:rPr lang="pl-PL" smtClean="0"/>
              <a:pPr/>
              <a:t>14.03.2021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39C0-D973-4B31-A542-20C15354836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Epidemiologia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Depresja jest chorobą. </a:t>
            </a:r>
            <a:endParaRPr lang="pl-PL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Bardzo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często występującą! Roczna zachorowalność: 3% populacji .Tylko 57% osób z depresją szuka pomocy lekarskiej. Częściej chorują kobiety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Depresja w okresie dojrzewania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pl-PL" dirty="0" smtClean="0"/>
              <a:t>Zaniedbanie zewnętrzne, niechęć do kontaktów z otoczeniem , izolacja</a:t>
            </a:r>
          </a:p>
          <a:p>
            <a:pPr>
              <a:buFontTx/>
              <a:buChar char="-"/>
            </a:pPr>
            <a:r>
              <a:rPr lang="pl-PL" dirty="0" smtClean="0"/>
              <a:t>brak sensu życia, pustka, próby samobójcze</a:t>
            </a:r>
          </a:p>
          <a:p>
            <a:pPr>
              <a:buFontTx/>
              <a:buChar char="-"/>
            </a:pPr>
            <a:r>
              <a:rPr lang="pl-PL" dirty="0" smtClean="0"/>
              <a:t>Wybuchy złości, </a:t>
            </a:r>
            <a:r>
              <a:rPr lang="pl-PL" dirty="0" err="1" smtClean="0"/>
              <a:t>bunt,kłótnie</a:t>
            </a:r>
            <a:r>
              <a:rPr lang="pl-PL" dirty="0" smtClean="0"/>
              <a:t> , sprzeciwianie się</a:t>
            </a:r>
          </a:p>
          <a:p>
            <a:pPr>
              <a:buFontTx/>
              <a:buChar char="-"/>
            </a:pPr>
            <a:r>
              <a:rPr lang="pl-PL" dirty="0" smtClean="0"/>
              <a:t>zmienność stroju, poczucie winy i żalu 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Co może niepokoić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Myśli samobójcze 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Autoagresja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Niska samoocena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Traumatyczne przeżycia( śmierć rodzica lub bliskiej osoby)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Uzależnienia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Przewlekłe problemy w relacjach z rówieśnikami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Problemy w rodzinie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Samotność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Trudności w szkole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Nadużywanie substancji psychoaktywnych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Sygnały ostrzegawcze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Rozpacz lub brak nadziei</a:t>
            </a:r>
          </a:p>
          <a:p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Samookaleczanie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Mówienie o sobie samych złych rzeczy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Nadużywanie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substancji psychotropowych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Mówienie ,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że: „jest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się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ciężarem” 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Grożenie samobójstwem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Częste wspominanie o śmierci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Drastyczne zachowania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Izolacja i osamotnienie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Czytanie książek o „czarnej tematyce”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Ciągły smutny wyraz twarzy, brak uśmiechu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Uśmiech wymuszony „ sztuczny”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Odpowiedz na pytanie: co u Ciebie? Wszystko ok.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Leczenie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Podczas leczenia należy uwzględnić wszystkie sfery nieprawidłowego funkcjonowania .Są to :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Problemy szkolne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Kłopoty z otoczeniem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Trudności w komunikowaniu się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Trudności w prawidłowym funkcjonowaniu  w rodzinie , w szkole , w grupie rówieśniczej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Relacje w rodzinie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Dysfunkcjonalne przekonanie o sobie 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Kontrolowanie własnych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emocji.</a:t>
            </a:r>
          </a:p>
          <a:p>
            <a:pPr>
              <a:buNone/>
            </a:pPr>
            <a:r>
              <a:rPr lang="pl-PL" smtClean="0">
                <a:latin typeface="Times New Roman" pitchFamily="18" charset="0"/>
                <a:cs typeface="Times New Roman" pitchFamily="18" charset="0"/>
              </a:rPr>
              <a:t>  Depresję leczymy farmakologicznie.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zapobiegamy depresji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Stabilność w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ż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yciu</a:t>
            </a:r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Spokojna atmosfera w domu rodzinnym, w rodzinie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Stabilna atmosfera w środowisku szkolnym, w którym brak przemocy rówieśniczej , narkotyków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Brak presji od rodziców aby osiągnięcia dziecka były wysokie,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Nasilona  rywalizacja w domu między rodzeństwem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Nasilona rywalizacja między rodzicami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Nasilona rywalizacja wśród rówieśników</a:t>
            </a:r>
          </a:p>
          <a:p>
            <a:pPr>
              <a:buNone/>
            </a:pPr>
            <a:r>
              <a:rPr lang="pl-PL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mów tego osobie chorej na depresję</a:t>
            </a:r>
            <a:r>
              <a:rPr lang="pl-PL" dirty="0" smtClean="0"/>
              <a:t>: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 głowach się ludziom po przewracało , kiedyś nie było depresji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Baw się , ciesz się masz jedno życie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Przejdzie ci…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Nikt nie mówił , że będzie łatwo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Przestań się nad sobą użalać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To wszystko jest w twojej głowie , sam sobie poradzisz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Wyjdź do ludzi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Zajmij się tymi , którzy naprawdę mają ciężko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Ogarnij się , weź się w garść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bądź dzieciakiem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Znajdziesz sobie jakieś hobby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Polska jest na drugim miejscu w Europie pod względem liczby samobójstw dzieci i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młodzieży. 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ielu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rodziców i pedagogów z ogromnym lękiem obserwuje problem występowania depresji  wśród nastolatków. 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Co mówić do osoby chorej na depresję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Wierzę w ciebie</a:t>
            </a:r>
          </a:p>
          <a:p>
            <a:r>
              <a:rPr lang="pl-PL" dirty="0" smtClean="0"/>
              <a:t>Jak chcesz , potrzymam cie za rękę</a:t>
            </a:r>
          </a:p>
          <a:p>
            <a:r>
              <a:rPr lang="pl-PL" dirty="0" smtClean="0"/>
              <a:t>Każdy ma prawo okazać słabość, nie wstydź się tego</a:t>
            </a:r>
          </a:p>
          <a:p>
            <a:r>
              <a:rPr lang="pl-PL" dirty="0" smtClean="0"/>
              <a:t>Jak mogę ci pomóc?</a:t>
            </a:r>
          </a:p>
          <a:p>
            <a:r>
              <a:rPr lang="pl-PL" dirty="0" smtClean="0"/>
              <a:t>Pamiętaj ,że jestem</a:t>
            </a:r>
          </a:p>
          <a:p>
            <a:r>
              <a:rPr lang="pl-PL" dirty="0" smtClean="0"/>
              <a:t>Daj sobie czas , nie obwiniaj siebie</a:t>
            </a:r>
          </a:p>
          <a:p>
            <a:r>
              <a:rPr lang="pl-PL" dirty="0" smtClean="0"/>
              <a:t>Jesteś dla mnie bardzo ważny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opuszczę cię w tych najtrudniejszych dla ciebie chwilach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Spotkajmy się jeśli chcesz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Jeśli chcesz to porozmawiajmy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Chętnie ci pomogę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Mimo, że nie wiem jakie to uczucie , chętnie ci pomogę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Jak minął tobie dzień?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Kto może pomóc ?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Nauczyciel, wychowawca przy współpracy z rodzicem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Pedagog szkolny, psycholog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Psychiatra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Poradnia Psychologiczno- Pedagogiczna</a:t>
            </a:r>
          </a:p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Placówki świadczące pomoc psychologiczną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>
              <a:latin typeface="Times New Roman" pitchFamily="18" charset="0"/>
              <a:cs typeface="Times New Roman" pitchFamily="18" charset="0"/>
            </a:endParaRPr>
          </a:p>
          <a:p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Dziękuję za uwagę </a:t>
            </a:r>
          </a:p>
          <a:p>
            <a:pPr>
              <a:buNone/>
            </a:pPr>
            <a:r>
              <a:rPr lang="pl-PL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pl-PL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Pedagog szkolny : Magdalena Dutkiewicz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Epidemiologia u dzieci i młodzieży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 </a:t>
            </a:r>
            <a:r>
              <a:rPr lang="pl-PL" b="1" dirty="0" smtClean="0"/>
              <a:t>KLINICZNA DEPRESJA: </a:t>
            </a:r>
          </a:p>
          <a:p>
            <a:pPr>
              <a:buFontTx/>
              <a:buChar char="-"/>
            </a:pPr>
            <a:r>
              <a:rPr lang="pl-PL" dirty="0" smtClean="0"/>
              <a:t>1% dzieci przedszkolnych </a:t>
            </a:r>
          </a:p>
          <a:p>
            <a:pPr>
              <a:buNone/>
            </a:pPr>
            <a:r>
              <a:rPr lang="pl-PL" dirty="0" smtClean="0"/>
              <a:t>- 2% w grupie dzieci 6 - 12 lat </a:t>
            </a:r>
          </a:p>
          <a:p>
            <a:pPr>
              <a:buNone/>
            </a:pPr>
            <a:r>
              <a:rPr lang="pl-PL" dirty="0" smtClean="0"/>
              <a:t>- 10-15% w grupie młodzieńczej </a:t>
            </a:r>
          </a:p>
          <a:p>
            <a:pPr>
              <a:buNone/>
            </a:pPr>
            <a:r>
              <a:rPr lang="pl-PL" b="1" dirty="0" smtClean="0"/>
              <a:t>  RÓŻNICE związane z płcią: </a:t>
            </a:r>
          </a:p>
          <a:p>
            <a:pPr>
              <a:buNone/>
            </a:pPr>
            <a:r>
              <a:rPr lang="pl-PL" dirty="0" smtClean="0"/>
              <a:t>- w dzieciństwie proporcja 1:1 </a:t>
            </a:r>
          </a:p>
          <a:p>
            <a:pPr>
              <a:buNone/>
            </a:pPr>
            <a:r>
              <a:rPr lang="pl-PL" dirty="0" smtClean="0"/>
              <a:t>- w okresie dojrzewania 1:2 (chłopcy &lt; dziewczynki)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Klasyfikacja depresji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Depresja reaktywna (psychogenna) i endogenna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, czy używane czasem zamiennie pojęcia depresji neurotycznej i psychotycznej.</a:t>
            </a:r>
          </a:p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Depresja wtórna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(występująca jako dodatkowe zaburzenie przy istnieniu wcześniej innej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nieafektywnej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choroby np. schizofrenii, nerwicy, zaburzeń osobowości) i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depresja pierwotna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(gdy jako pierwsza miała miejsce choroba afektywna).</a:t>
            </a:r>
          </a:p>
          <a:p>
            <a:pPr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Depresja jednobiegunowa (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wyłącznie zespoły depresyjne) i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dwubiegunowa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(zespoły depresyjne i maniakalne).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Przyczyny 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DEPRESJI</a:t>
            </a:r>
            <a:endParaRPr lang="pl-PL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Czynniki genetyczne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Układy neuroprzekaźnikowe układu nerwowego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Zaburzenia hormonalne 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Organiczne uszkodzenia ośrodkowego układu nerwowego </a:t>
            </a:r>
          </a:p>
          <a:p>
            <a:pPr>
              <a:buFontTx/>
              <a:buChar char="-"/>
            </a:pP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Dysregulacja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rytmu dobowego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Stresujące wydarzenia życiowe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Czynniki </a:t>
            </a:r>
            <a:r>
              <a:rPr lang="pl-PL" dirty="0" err="1" smtClean="0">
                <a:latin typeface="Times New Roman" pitchFamily="18" charset="0"/>
                <a:cs typeface="Times New Roman" pitchFamily="18" charset="0"/>
              </a:rPr>
              <a:t>psychodynamiczne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Dysfunkcjonalne schematy poznawcze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Współwystępowanie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Zaburzenia lękowe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Nadużywanie substancji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- Zaburzenia odżywiania </a:t>
            </a:r>
          </a:p>
          <a:p>
            <a:pPr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- Zaburzenia osobowości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Objawy depresji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pl-PL" b="1" dirty="0" smtClean="0"/>
              <a:t>Uczucia:</a:t>
            </a:r>
            <a:r>
              <a:rPr lang="pl-PL" dirty="0" smtClean="0"/>
              <a:t> lęk, smutek, rozpacz, przygnębienie, poczucie braku sensu życia, apatia;</a:t>
            </a:r>
          </a:p>
          <a:p>
            <a:pPr>
              <a:buFontTx/>
              <a:buChar char="-"/>
            </a:pPr>
            <a:r>
              <a:rPr lang="pl-PL" dirty="0" smtClean="0"/>
              <a:t> </a:t>
            </a:r>
            <a:r>
              <a:rPr lang="pl-PL" b="1" dirty="0" smtClean="0"/>
              <a:t>Zachowania: </a:t>
            </a:r>
            <a:r>
              <a:rPr lang="pl-PL" dirty="0" smtClean="0"/>
              <a:t>problemy z koncentracją uwagi, pamięcią, z podejmowaniem decyzji, wycofanie, niechęć do podejmowania działań, spowolnienie lub pobudzenie ruchowe </a:t>
            </a:r>
          </a:p>
          <a:p>
            <a:pPr>
              <a:buFontTx/>
              <a:buChar char="-"/>
            </a:pPr>
            <a:r>
              <a:rPr lang="pl-PL" b="1" dirty="0" smtClean="0"/>
              <a:t>Ciało</a:t>
            </a:r>
            <a:r>
              <a:rPr lang="pl-PL" dirty="0" smtClean="0"/>
              <a:t>: obniżenie poziomu energii, zaburzenia snu (za dużo lub bezsenność) zmniejszony lub zwiększony apetyt, bóle głowy, brzucha</a:t>
            </a:r>
          </a:p>
          <a:p>
            <a:pPr>
              <a:buFontTx/>
              <a:buChar char="-"/>
            </a:pPr>
            <a:r>
              <a:rPr lang="pl-PL" dirty="0" smtClean="0"/>
              <a:t> </a:t>
            </a:r>
            <a:r>
              <a:rPr lang="pl-PL" b="1" dirty="0" smtClean="0"/>
              <a:t>Myśli: </a:t>
            </a:r>
            <a:r>
              <a:rPr lang="pl-PL" dirty="0" smtClean="0"/>
              <a:t>dotyczące przeszłości, brak sensu życia, krytycyzm wobec siebie, niska samoocena, poczucie winy, brak nadziei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Objawy depresji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Przy zaburzeniach depresyjnych dość często występują zachowania autoagresywne, myśli rezygnacyjne oraz myśli i próby samobójcze. </a:t>
            </a: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Depresja to choroba ciężka i przewlekła, mająca tendencje do nawrotów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. Sama nie ustąpi. Wymaga indywidualnie dobranej, długotrwałej (co najmniej 6-miesięcznej) i systematycznie prowadzonej terapii farmakologicznej. Poprawę można zauważyć dopiero po około 4 tygodniach.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Depresja a śmiertelność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 </a:t>
            </a:r>
          </a:p>
          <a:p>
            <a:pPr algn="ctr">
              <a:buNone/>
            </a:pPr>
            <a:r>
              <a:rPr lang="pl-PL" b="1" dirty="0" smtClean="0">
                <a:latin typeface="Times New Roman" pitchFamily="18" charset="0"/>
                <a:cs typeface="Times New Roman" pitchFamily="18" charset="0"/>
              </a:rPr>
              <a:t>Depresja jest chorobą śmiertelną.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 Ok. 40-60% wszystkich samobójstw spowodowanych jest depresją. Trudno jest określić ryzyko, że dany pacjent popełni samobójstwo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831</Words>
  <Application>Microsoft Office PowerPoint</Application>
  <PresentationFormat>Pokaz na ekranie (4:3)</PresentationFormat>
  <Paragraphs>128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Epidemiologia</vt:lpstr>
      <vt:lpstr>Slajd 2</vt:lpstr>
      <vt:lpstr>Epidemiologia u dzieci i młodzieży</vt:lpstr>
      <vt:lpstr>Klasyfikacja depresji</vt:lpstr>
      <vt:lpstr>Przyczyny  DEPRESJI</vt:lpstr>
      <vt:lpstr>Współwystępowanie</vt:lpstr>
      <vt:lpstr>Objawy depresji</vt:lpstr>
      <vt:lpstr>Objawy depresji</vt:lpstr>
      <vt:lpstr>Depresja a śmiertelność</vt:lpstr>
      <vt:lpstr>Depresja w okresie dojrzewania</vt:lpstr>
      <vt:lpstr>Co może niepokoić</vt:lpstr>
      <vt:lpstr>Sygnały ostrzegawcze</vt:lpstr>
      <vt:lpstr>Slajd 13</vt:lpstr>
      <vt:lpstr>Leczenie </vt:lpstr>
      <vt:lpstr>Slajd 15</vt:lpstr>
      <vt:lpstr>Jak zapobiegamy depresji</vt:lpstr>
      <vt:lpstr>Slajd 17</vt:lpstr>
      <vt:lpstr> Nie mów tego osobie chorej na depresję: </vt:lpstr>
      <vt:lpstr>Slajd 19</vt:lpstr>
      <vt:lpstr>Co mówić do osoby chorej na depresję</vt:lpstr>
      <vt:lpstr>Slajd 21</vt:lpstr>
      <vt:lpstr>Kto może pomóc ?</vt:lpstr>
      <vt:lpstr>Slajd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Epidemiologia</dc:title>
  <dc:creator>Asus</dc:creator>
  <cp:lastModifiedBy>Asus</cp:lastModifiedBy>
  <cp:revision>14</cp:revision>
  <dcterms:created xsi:type="dcterms:W3CDTF">2021-03-14T11:55:01Z</dcterms:created>
  <dcterms:modified xsi:type="dcterms:W3CDTF">2021-03-14T13:05:03Z</dcterms:modified>
</cp:coreProperties>
</file>