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6" r:id="rId4"/>
    <p:sldId id="271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7" r:id="rId14"/>
    <p:sldId id="269" r:id="rId15"/>
    <p:sldId id="270" r:id="rId16"/>
    <p:sldId id="274" r:id="rId17"/>
    <p:sldId id="273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AD93591E-6C25-44D9-9AA2-AF0C663D7B13}" type="datetimeFigureOut">
              <a:rPr lang="pl-PL" smtClean="0"/>
              <a:t>11.09.2024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7DB63EFA-D4E9-446C-BAFF-BE21BE02B7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0504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591E-6C25-44D9-9AA2-AF0C663D7B13}" type="datetimeFigureOut">
              <a:rPr lang="pl-PL" smtClean="0"/>
              <a:t>11.09.2024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3EFA-D4E9-446C-BAFF-BE21BE02B7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8419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591E-6C25-44D9-9AA2-AF0C663D7B13}" type="datetimeFigureOut">
              <a:rPr lang="pl-PL" smtClean="0"/>
              <a:t>11.09.2024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3EFA-D4E9-446C-BAFF-BE21BE02B7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9737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591E-6C25-44D9-9AA2-AF0C663D7B13}" type="datetimeFigureOut">
              <a:rPr lang="pl-PL" smtClean="0"/>
              <a:t>11.09.2024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3EFA-D4E9-446C-BAFF-BE21BE02B7A2}" type="slidenum">
              <a:rPr lang="pl-PL" smtClean="0"/>
              <a:t>‹#›</a:t>
            </a:fld>
            <a:endParaRPr lang="pl-PL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9227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591E-6C25-44D9-9AA2-AF0C663D7B13}" type="datetimeFigureOut">
              <a:rPr lang="pl-PL" smtClean="0"/>
              <a:t>11.09.2024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3EFA-D4E9-446C-BAFF-BE21BE02B7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6790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591E-6C25-44D9-9AA2-AF0C663D7B13}" type="datetimeFigureOut">
              <a:rPr lang="pl-PL" smtClean="0"/>
              <a:t>11.09.2024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3EFA-D4E9-446C-BAFF-BE21BE02B7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4442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591E-6C25-44D9-9AA2-AF0C663D7B13}" type="datetimeFigureOut">
              <a:rPr lang="pl-PL" smtClean="0"/>
              <a:t>11.09.2024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3EFA-D4E9-446C-BAFF-BE21BE02B7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0655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591E-6C25-44D9-9AA2-AF0C663D7B13}" type="datetimeFigureOut">
              <a:rPr lang="pl-PL" smtClean="0"/>
              <a:t>11.09.2024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3EFA-D4E9-446C-BAFF-BE21BE02B7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5738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591E-6C25-44D9-9AA2-AF0C663D7B13}" type="datetimeFigureOut">
              <a:rPr lang="pl-PL" smtClean="0"/>
              <a:t>11.09.2024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3EFA-D4E9-446C-BAFF-BE21BE02B7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556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591E-6C25-44D9-9AA2-AF0C663D7B13}" type="datetimeFigureOut">
              <a:rPr lang="pl-PL" smtClean="0"/>
              <a:t>11.09.2024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3EFA-D4E9-446C-BAFF-BE21BE02B7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0217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591E-6C25-44D9-9AA2-AF0C663D7B13}" type="datetimeFigureOut">
              <a:rPr lang="pl-PL" smtClean="0"/>
              <a:t>11.09.2024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3EFA-D4E9-446C-BAFF-BE21BE02B7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5028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591E-6C25-44D9-9AA2-AF0C663D7B13}" type="datetimeFigureOut">
              <a:rPr lang="pl-PL" smtClean="0"/>
              <a:t>11.09.2024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3EFA-D4E9-446C-BAFF-BE21BE02B7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3662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591E-6C25-44D9-9AA2-AF0C663D7B13}" type="datetimeFigureOut">
              <a:rPr lang="pl-PL" smtClean="0"/>
              <a:t>11.09.2024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3EFA-D4E9-446C-BAFF-BE21BE02B7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8744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591E-6C25-44D9-9AA2-AF0C663D7B13}" type="datetimeFigureOut">
              <a:rPr lang="pl-PL" smtClean="0"/>
              <a:t>11.09.2024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3EFA-D4E9-446C-BAFF-BE21BE02B7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1425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591E-6C25-44D9-9AA2-AF0C663D7B13}" type="datetimeFigureOut">
              <a:rPr lang="pl-PL" smtClean="0"/>
              <a:t>11.09.2024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3EFA-D4E9-446C-BAFF-BE21BE02B7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4421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591E-6C25-44D9-9AA2-AF0C663D7B13}" type="datetimeFigureOut">
              <a:rPr lang="pl-PL" smtClean="0"/>
              <a:t>11.09.2024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3EFA-D4E9-446C-BAFF-BE21BE02B7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363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591E-6C25-44D9-9AA2-AF0C663D7B13}" type="datetimeFigureOut">
              <a:rPr lang="pl-PL" smtClean="0"/>
              <a:t>11.09.2024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3EFA-D4E9-446C-BAFF-BE21BE02B7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607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3591E-6C25-44D9-9AA2-AF0C663D7B13}" type="datetimeFigureOut">
              <a:rPr lang="pl-PL" smtClean="0"/>
              <a:t>11.09.2024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63EFA-D4E9-446C-BAFF-BE21BE02B7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81835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ziu.gov.pl/logi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ke.gov.pl/egzamin-osmoklasisty/harmonogram-komunikaty-i-informacje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1F21A9-684B-46C3-BB97-E6F185D1F1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477838"/>
          </a:xfrm>
        </p:spPr>
        <p:txBody>
          <a:bodyPr>
            <a:normAutofit/>
          </a:bodyPr>
          <a:lstStyle/>
          <a:p>
            <a:pPr algn="ctr"/>
            <a:r>
              <a:rPr lang="pl-PL" sz="2000" dirty="0"/>
              <a:t>Szkoła Podstawowa nr 33 w Gdyni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A38EFF3-C804-44EF-B91C-D9EFCBE992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2246050"/>
            <a:ext cx="9762201" cy="3011749"/>
          </a:xfrm>
        </p:spPr>
        <p:txBody>
          <a:bodyPr>
            <a:noAutofit/>
          </a:bodyPr>
          <a:lstStyle/>
          <a:p>
            <a:pPr algn="ctr"/>
            <a:r>
              <a:rPr lang="pl-PL" sz="6600" dirty="0">
                <a:solidFill>
                  <a:srgbClr val="002060"/>
                </a:solidFill>
              </a:rPr>
              <a:t>EGZAMIN ÓSMOKLASISTY 2025 r.</a:t>
            </a:r>
          </a:p>
        </p:txBody>
      </p:sp>
    </p:spTree>
    <p:extLst>
      <p:ext uri="{BB962C8B-B14F-4D97-AF65-F5344CB8AC3E}">
        <p14:creationId xmlns:p14="http://schemas.microsoft.com/office/powerpoint/2010/main" val="2400734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73BA11-1C3C-4AA9-80B5-399AB439F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09550"/>
            <a:ext cx="9905998" cy="857249"/>
          </a:xfrm>
        </p:spPr>
        <p:txBody>
          <a:bodyPr>
            <a:normAutofit/>
          </a:bodyPr>
          <a:lstStyle/>
          <a:p>
            <a:pPr algn="ctr"/>
            <a:r>
              <a:rPr lang="pl-PL" sz="2000" dirty="0"/>
              <a:t>EGZAMIN ÓSMOKLASISTY 2025 r.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691DED7-3250-4A26-B57E-132EB1D40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066798"/>
            <a:ext cx="9905999" cy="5276851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/>
              <a:t>Dostosowanie warunków i form egzaminu</a:t>
            </a:r>
          </a:p>
          <a:p>
            <a:pPr marL="0" indent="0" algn="ctr">
              <a:buNone/>
            </a:pPr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0129CD0-352A-44F6-A09F-1B78DE92B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362" y="1771650"/>
            <a:ext cx="818197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47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73BA11-1C3C-4AA9-80B5-399AB439F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09550"/>
            <a:ext cx="9905998" cy="857249"/>
          </a:xfrm>
        </p:spPr>
        <p:txBody>
          <a:bodyPr>
            <a:normAutofit/>
          </a:bodyPr>
          <a:lstStyle/>
          <a:p>
            <a:pPr algn="ctr"/>
            <a:r>
              <a:rPr lang="pl-PL" sz="2000" dirty="0"/>
              <a:t>EGZAMIN ÓSMOKLASISTY 2025 r.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691DED7-3250-4A26-B57E-132EB1D40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066798"/>
            <a:ext cx="9905999" cy="5276851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/>
              <a:t>Dostosowanie warunków i form egzaminu</a:t>
            </a:r>
          </a:p>
          <a:p>
            <a:pPr marL="0" indent="0" algn="ctr">
              <a:buNone/>
            </a:pP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5CE36D1-52D5-42D3-9810-AC62BB6B0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562" y="1690687"/>
            <a:ext cx="9020175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830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73BA11-1C3C-4AA9-80B5-399AB439F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09550"/>
            <a:ext cx="9905998" cy="857249"/>
          </a:xfrm>
        </p:spPr>
        <p:txBody>
          <a:bodyPr>
            <a:normAutofit/>
          </a:bodyPr>
          <a:lstStyle/>
          <a:p>
            <a:pPr algn="ctr"/>
            <a:r>
              <a:rPr lang="pl-PL" sz="2000" dirty="0"/>
              <a:t>EGZAMIN ÓSMOKLASISTY 2025 r.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691DED7-3250-4A26-B57E-132EB1D40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066798"/>
            <a:ext cx="9905999" cy="527685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l-PL" dirty="0"/>
              <a:t>Dostosowanie warunków i form egzaminu</a:t>
            </a:r>
          </a:p>
          <a:p>
            <a:pPr marL="0" indent="0">
              <a:buNone/>
            </a:pPr>
            <a:r>
              <a:rPr lang="pl-PL" b="1" u="sng" dirty="0"/>
              <a:t>Dostosowane arkusze:</a:t>
            </a:r>
          </a:p>
          <a:p>
            <a:pPr marL="0" indent="0">
              <a:buNone/>
            </a:pPr>
            <a:r>
              <a:rPr lang="pl-PL" dirty="0"/>
              <a:t>O*-200 – autyzm, w tym zespół Aspergera</a:t>
            </a:r>
          </a:p>
          <a:p>
            <a:pPr marL="0" indent="0">
              <a:buNone/>
            </a:pPr>
            <a:r>
              <a:rPr lang="pl-PL" dirty="0"/>
              <a:t>O*-800 – niepełnosprawność intelektualna w stopniu lekkim</a:t>
            </a:r>
          </a:p>
          <a:p>
            <a:pPr marL="0" indent="0">
              <a:buNone/>
            </a:pPr>
            <a:r>
              <a:rPr lang="pl-PL" dirty="0"/>
              <a:t>O*-900 – afazja</a:t>
            </a:r>
          </a:p>
          <a:p>
            <a:pPr marL="0" indent="0">
              <a:buNone/>
            </a:pPr>
            <a:r>
              <a:rPr lang="pl-PL" dirty="0"/>
              <a:t>O*-C00 i OJ**-100 – cudzoziemcy</a:t>
            </a:r>
          </a:p>
          <a:p>
            <a:pPr marL="0" indent="0">
              <a:buNone/>
            </a:pPr>
            <a:r>
              <a:rPr lang="pl-PL" dirty="0"/>
              <a:t>O**U-C00 i OJ*U-100 – uczniowie z Ukrainy</a:t>
            </a:r>
          </a:p>
          <a:p>
            <a:pPr marL="0" indent="0">
              <a:buNone/>
            </a:pPr>
            <a:r>
              <a:rPr lang="pl-PL" b="1" u="sng" dirty="0"/>
              <a:t>Arkusz standardowy (O*-100) dla uczniów bez dysfunkcji oraz </a:t>
            </a:r>
          </a:p>
          <a:p>
            <a:pPr marL="0" indent="0">
              <a:buNone/>
            </a:pPr>
            <a:r>
              <a:rPr lang="pl-PL" dirty="0"/>
              <a:t>niepełnosprawność ruchowa spowodowana innymi przyczynami niż mózgowe porażenie dziecięce/uczniowie niesprawni czasowo/dysleksja, dysgrafia, dysortografia/choroby przewlekłe/niedostosowanie społeczne lub zagrożenie tym niedostosowaniem/sytuacja kryzysowa lub traumatyczna/trudności adaptacyjne (pobyt za granicą)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18166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73BA11-1C3C-4AA9-80B5-399AB439F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09550"/>
            <a:ext cx="9905998" cy="857249"/>
          </a:xfrm>
        </p:spPr>
        <p:txBody>
          <a:bodyPr>
            <a:normAutofit/>
          </a:bodyPr>
          <a:lstStyle/>
          <a:p>
            <a:pPr algn="ctr"/>
            <a:r>
              <a:rPr lang="pl-PL" sz="2000" dirty="0"/>
              <a:t>EGZAMIN ÓSMOKLASISTY 2025 r.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691DED7-3250-4A26-B57E-132EB1D40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066798"/>
            <a:ext cx="9905999" cy="5276851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/>
              <a:t>Dostosowanie warunków i form egzaminu</a:t>
            </a:r>
          </a:p>
          <a:p>
            <a:pPr marL="0" indent="0" algn="ctr">
              <a:buNone/>
            </a:pPr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04DEDF4-81F4-4F21-93B0-3EE5CD989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48" y="1730221"/>
            <a:ext cx="9077325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532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73BA11-1C3C-4AA9-80B5-399AB439F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09550"/>
            <a:ext cx="9905998" cy="857249"/>
          </a:xfrm>
        </p:spPr>
        <p:txBody>
          <a:bodyPr>
            <a:normAutofit/>
          </a:bodyPr>
          <a:lstStyle/>
          <a:p>
            <a:pPr algn="ctr"/>
            <a:r>
              <a:rPr lang="pl-PL" sz="2000" dirty="0"/>
              <a:t>EGZAMIN ÓSMOKLASISTY 2025 r.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691DED7-3250-4A26-B57E-132EB1D40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066798"/>
            <a:ext cx="9905999" cy="5276851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/>
              <a:t>Dostosowanie warunków i form egzaminu</a:t>
            </a:r>
          </a:p>
          <a:p>
            <a:pPr marL="0" indent="0" algn="ctr">
              <a:buNone/>
            </a:pP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1ED26BF-4F5D-43B5-88EA-C7AEB0F25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1666875"/>
            <a:ext cx="8839200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892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73BA11-1C3C-4AA9-80B5-399AB439F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09550"/>
            <a:ext cx="9905998" cy="857249"/>
          </a:xfrm>
        </p:spPr>
        <p:txBody>
          <a:bodyPr>
            <a:normAutofit/>
          </a:bodyPr>
          <a:lstStyle/>
          <a:p>
            <a:pPr algn="ctr"/>
            <a:r>
              <a:rPr lang="pl-PL" sz="2000" dirty="0"/>
              <a:t>EGZAMIN ÓSMOKLASISTY 2025 r.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691DED7-3250-4A26-B57E-132EB1D40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066798"/>
            <a:ext cx="9905999" cy="5276851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/>
              <a:t>Dostosowanie warunków i form egzaminu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D23BE58F-4FC0-40A4-9C08-28E31F316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972" y="2214562"/>
            <a:ext cx="9515475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449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984904-AD35-4740-9CEC-37F65AF69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08917"/>
            <a:ext cx="9905998" cy="461639"/>
          </a:xfrm>
        </p:spPr>
        <p:txBody>
          <a:bodyPr>
            <a:normAutofit/>
          </a:bodyPr>
          <a:lstStyle/>
          <a:p>
            <a:pPr algn="ctr"/>
            <a:r>
              <a:rPr lang="pl-PL" sz="2000" dirty="0"/>
              <a:t>EGZAMIN ÓSMOKLASISTY 2025 r.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0E0AF39-C48E-4D69-903F-903E7EA9C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1081087"/>
            <a:ext cx="9905999" cy="46958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u="sng" dirty="0"/>
              <a:t>Kilka dodatkowych informacji:</a:t>
            </a:r>
          </a:p>
          <a:p>
            <a:pPr marL="0" indent="0">
              <a:buNone/>
            </a:pPr>
            <a:endParaRPr lang="pl-PL" b="1" u="sng" dirty="0"/>
          </a:p>
        </p:txBody>
      </p:sp>
      <p:pic>
        <p:nvPicPr>
          <p:cNvPr id="5" name="Symbol zastępczy zawartości 5">
            <a:extLst>
              <a:ext uri="{FF2B5EF4-FFF2-40B4-BE49-F238E27FC236}">
                <a16:creationId xmlns:a16="http://schemas.microsoft.com/office/drawing/2014/main" id="{BB4A462A-6651-4BE5-82E5-E1F6BFA31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467" y="2213133"/>
            <a:ext cx="8078787" cy="345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81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984904-AD35-4740-9CEC-37F65AF69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08917"/>
            <a:ext cx="9905998" cy="461639"/>
          </a:xfrm>
        </p:spPr>
        <p:txBody>
          <a:bodyPr>
            <a:normAutofit/>
          </a:bodyPr>
          <a:lstStyle/>
          <a:p>
            <a:pPr algn="just"/>
            <a:r>
              <a:rPr lang="pl-PL" sz="2000" dirty="0"/>
              <a:t>EGZAMIN ÓSMOKLASISTY 2025 r.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0E0AF39-C48E-4D69-903F-903E7EA9C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670556"/>
            <a:ext cx="9905999" cy="61031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b="1" u="sng" dirty="0"/>
              <a:t>Kilka dodatkowych informacji:</a:t>
            </a:r>
          </a:p>
          <a:p>
            <a:pPr algn="just"/>
            <a:r>
              <a:rPr lang="pl-PL" b="1" dirty="0"/>
              <a:t>Obowiązuje zakaz wnoszenia do sali egzaminacyjnej urządzeń telekomunikacyjnych, np. telefonów komórkowych, odtwarzaczy mp3, smartwatchy, ani korzystać z nich w tej sali.</a:t>
            </a:r>
          </a:p>
          <a:p>
            <a:pPr algn="just"/>
            <a:r>
              <a:rPr lang="pl-PL" b="1" dirty="0"/>
              <a:t>Nie można korzystać z kalkulatora oraz słowników (z wyjątkiem przyznania takiej formy dostosowania warunków przeprowadzania egzaminu).</a:t>
            </a:r>
          </a:p>
          <a:p>
            <a:pPr algn="just"/>
            <a:r>
              <a:rPr lang="pl-PL" b="1" dirty="0"/>
              <a:t>W czasie egzaminu zdający mogą opuszczać salę egzaminacyjną </a:t>
            </a:r>
            <a:br>
              <a:rPr lang="pl-PL" b="1" dirty="0"/>
            </a:br>
            <a:r>
              <a:rPr lang="pl-PL" b="1" dirty="0"/>
              <a:t>w uzasadnionej sytuacji, po uzyskaniu zezwolenia przewodniczącego zespołu nadzorującego i po zapewnieniu warunków wykluczających możliwość kontaktowania się z innymi osobami, poza osobami udzielającymi pomocy medycznej, a także korzystania z niedozwolonych materiałów lub urządzeń, np. telefonów komórkowych. </a:t>
            </a:r>
          </a:p>
        </p:txBody>
      </p:sp>
    </p:spTree>
    <p:extLst>
      <p:ext uri="{BB962C8B-B14F-4D97-AF65-F5344CB8AC3E}">
        <p14:creationId xmlns:p14="http://schemas.microsoft.com/office/powerpoint/2010/main" val="69807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984904-AD35-4740-9CEC-37F65AF69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08917"/>
            <a:ext cx="9905998" cy="461639"/>
          </a:xfrm>
        </p:spPr>
        <p:txBody>
          <a:bodyPr>
            <a:normAutofit/>
          </a:bodyPr>
          <a:lstStyle/>
          <a:p>
            <a:pPr algn="ctr"/>
            <a:r>
              <a:rPr lang="pl-PL" sz="2000" dirty="0"/>
              <a:t>EGZAMIN ÓSMOKLASISTY 2025 r.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0E0AF39-C48E-4D69-903F-903E7EA9C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670556"/>
            <a:ext cx="9905999" cy="57124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b="1" u="sng" dirty="0"/>
              <a:t>Kilka dodatkowych informacji:</a:t>
            </a:r>
          </a:p>
          <a:p>
            <a:pPr algn="just"/>
            <a:r>
              <a:rPr lang="pl-PL" b="1" dirty="0"/>
              <a:t>Członkowie zespołu nadzorującego nie mogą udzielać zdającym wyjaśnień dotyczących zadań egzaminacyjnych. Nie mogą również w żaden sposób komentować zadań egzaminacyjnych. </a:t>
            </a:r>
          </a:p>
          <a:p>
            <a:pPr algn="just"/>
            <a:r>
              <a:rPr lang="pl-PL" b="1" dirty="0"/>
              <a:t>W przypadku: </a:t>
            </a:r>
          </a:p>
          <a:p>
            <a:pPr marL="0" indent="0" algn="just">
              <a:buNone/>
            </a:pPr>
            <a:r>
              <a:rPr lang="pl-PL" b="1" dirty="0"/>
              <a:t> - stwierdzenia niesamodzielnego rozwiązywania zadań egzaminacyjnych</a:t>
            </a:r>
          </a:p>
          <a:p>
            <a:pPr marL="0" indent="0" algn="just">
              <a:buNone/>
            </a:pPr>
            <a:r>
              <a:rPr lang="pl-PL" b="1" dirty="0"/>
              <a:t> - zakłócania przebiegu egzaminu </a:t>
            </a:r>
          </a:p>
          <a:p>
            <a:pPr marL="0" indent="0" algn="just">
              <a:buNone/>
            </a:pPr>
            <a:r>
              <a:rPr lang="pl-PL" b="1" dirty="0"/>
              <a:t> -wniesienia do sali egzaminacyjnej materiałów lub przyborów pomocniczych   niewymienionych w komunikacie dyrektora CKE </a:t>
            </a:r>
          </a:p>
          <a:p>
            <a:pPr marL="0" indent="0" algn="just">
              <a:buNone/>
            </a:pPr>
            <a:r>
              <a:rPr lang="pl-PL" b="1" u="sng" dirty="0"/>
              <a:t>egzamin danego ucznia z danego przedmiotu egzaminacyjnego może zostać unieważniony.</a:t>
            </a:r>
          </a:p>
          <a:p>
            <a:pPr algn="just"/>
            <a:r>
              <a:rPr lang="pl-PL" b="1" dirty="0"/>
              <a:t>Istnieje możliwość:</a:t>
            </a:r>
          </a:p>
          <a:p>
            <a:pPr marL="0" indent="0" algn="just">
              <a:buNone/>
            </a:pPr>
            <a:r>
              <a:rPr lang="pl-PL" b="1" dirty="0"/>
              <a:t> - sprawdzenia uzyskanych wyników w systemie ZIU (</a:t>
            </a:r>
            <a:r>
              <a:rPr lang="pl-PL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https://ziu.gov.pl/login</a:t>
            </a:r>
            <a:r>
              <a:rPr lang="pl-PL" b="1" dirty="0"/>
              <a:t>)</a:t>
            </a:r>
          </a:p>
          <a:p>
            <a:pPr marL="0" indent="0" algn="just">
              <a:buNone/>
            </a:pPr>
            <a:r>
              <a:rPr lang="pl-PL" b="1" dirty="0"/>
              <a:t> - wglądu do sprawdzonej i ocenionej pracy egzaminacyjnej.</a:t>
            </a:r>
          </a:p>
        </p:txBody>
      </p:sp>
    </p:spTree>
    <p:extLst>
      <p:ext uri="{BB962C8B-B14F-4D97-AF65-F5344CB8AC3E}">
        <p14:creationId xmlns:p14="http://schemas.microsoft.com/office/powerpoint/2010/main" val="3496778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984904-AD35-4740-9CEC-37F65AF69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08917"/>
            <a:ext cx="9905998" cy="1220388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>
                <a:solidFill>
                  <a:srgbClr val="000099"/>
                </a:solidFill>
              </a:rPr>
              <a:t>EGZAMIN ÓSMOKLASISTY 2025 r.</a:t>
            </a:r>
            <a:br>
              <a:rPr lang="pl-PL" sz="2000" b="1" dirty="0">
                <a:solidFill>
                  <a:srgbClr val="000099"/>
                </a:solidFill>
              </a:rPr>
            </a:br>
            <a:r>
              <a:rPr lang="pl-PL" sz="2000" b="1" dirty="0">
                <a:solidFill>
                  <a:srgbClr val="000099"/>
                </a:solidFill>
              </a:rPr>
              <a:t>Informacje dla rodziców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2B0FB70-98BB-4CFA-8306-0340DF1F7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367161"/>
            <a:ext cx="10088840" cy="4935985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Egzamin ósmoklasisty jest obowiązkowy, co oznacza, że uczniowie klas VIII muszą do niego przystąpić, aby ukończyć szkołę. </a:t>
            </a:r>
            <a:endParaRPr lang="pl-PL" sz="1800" b="1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Egzamin ma formę pisemną i jest przeprowadzany na podstawie wymagań określonych </a:t>
            </a:r>
            <a:br>
              <a:rPr lang="pl-PL" sz="1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podstawie programowej kształcenia ogólnego (z 2024 r.) dla szkoły podstawowej. </a:t>
            </a:r>
            <a:br>
              <a:rPr lang="pl-PL" sz="1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Egzamin ósmoklasisty sprawdza poziom opanowania wiadomości i umiejętności w zakresie trzech przedmiotów: języka polskiego, matematyki i języka obcego nowożytnego.  Jego wyniki będą brane pod uwagę podczas rekrutacji do szkół średnich.</a:t>
            </a:r>
            <a:endParaRPr lang="pl-PL" sz="1800" b="1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Laureaci i finaliści olimpiad lub konkursów o zasięgu wojewódzkim lub ponadwojewódzkim, z zakresu jednego z przedmiotów objętych egzaminem ósmoklasisty, są zwolnieni z egzaminu z tego przedmiotu – uzyskają z niego maksymalny wynik. </a:t>
            </a:r>
            <a:endParaRPr lang="pl-PL" sz="1800" b="1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Szczegółowe informacje o zasadach przeprowadzania egzaminu ósmoklasisty są dostępne na stronie internetowej CKE:</a:t>
            </a:r>
            <a:endParaRPr lang="pl-PL" sz="1800" b="1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  https://cke.gov.pl/egzamin-osmoklasisty/harmonogram-komunikaty-i-informacje/</a:t>
            </a:r>
            <a:endParaRPr lang="pl-PL" sz="1800" b="1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1143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984904-AD35-4740-9CEC-37F65AF69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08917"/>
            <a:ext cx="9905998" cy="461639"/>
          </a:xfrm>
        </p:spPr>
        <p:txBody>
          <a:bodyPr>
            <a:normAutofit/>
          </a:bodyPr>
          <a:lstStyle/>
          <a:p>
            <a:pPr algn="ctr"/>
            <a:r>
              <a:rPr lang="pl-PL" sz="2000" dirty="0"/>
              <a:t>EGZAMIN ÓSMOKLASISTY 2025 r.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2EAFF44-CBBD-43D4-8B59-3945956A7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975360"/>
            <a:ext cx="9905999" cy="49149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b="1" u="sng" dirty="0">
                <a:solidFill>
                  <a:srgbClr val="000099"/>
                </a:solidFill>
              </a:rPr>
              <a:t>Do 30 września 2024 r. </a:t>
            </a:r>
            <a:r>
              <a:rPr lang="pl-PL" b="1" dirty="0"/>
              <a:t>rodzice mają obowiązek złożenia dyrektorowi szkoły pisemnej deklaracji: </a:t>
            </a:r>
          </a:p>
          <a:p>
            <a:pPr marL="0" indent="0" algn="just">
              <a:buNone/>
            </a:pPr>
            <a:r>
              <a:rPr lang="pl-PL" b="1" dirty="0"/>
              <a:t>1) wskazującej język obcy nowożytny, z którego uczeń przystąpi do egzaminu;</a:t>
            </a:r>
          </a:p>
          <a:p>
            <a:pPr marL="0" indent="0" algn="just">
              <a:buNone/>
            </a:pPr>
            <a:r>
              <a:rPr lang="pl-PL" b="1" dirty="0"/>
              <a:t> 2) informującej o zamiarze przystąpienia do egzaminu z matematyki </a:t>
            </a:r>
            <a:br>
              <a:rPr lang="pl-PL" b="1" dirty="0"/>
            </a:br>
            <a:r>
              <a:rPr lang="pl-PL" b="1" dirty="0"/>
              <a:t>w języku danej mniejszości narodowej, mniejszości etnicznej lub w języku regionalnym;</a:t>
            </a:r>
          </a:p>
          <a:p>
            <a:pPr marL="0" indent="0" algn="just">
              <a:buNone/>
            </a:pPr>
            <a:r>
              <a:rPr lang="pl-PL" b="1" dirty="0"/>
              <a:t>3) informującej o zamiarze przystąpienia do egzaminu ósmoklasisty </a:t>
            </a:r>
            <a:br>
              <a:rPr lang="pl-PL" b="1" dirty="0"/>
            </a:br>
            <a:r>
              <a:rPr lang="pl-PL" b="1" dirty="0"/>
              <a:t>z języka polskiego w przypadku uczniów – obywateli Ukrainy.</a:t>
            </a:r>
          </a:p>
        </p:txBody>
      </p:sp>
    </p:spTree>
    <p:extLst>
      <p:ext uri="{BB962C8B-B14F-4D97-AF65-F5344CB8AC3E}">
        <p14:creationId xmlns:p14="http://schemas.microsoft.com/office/powerpoint/2010/main" val="2332605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984904-AD35-4740-9CEC-37F65AF69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08917"/>
            <a:ext cx="9905998" cy="461639"/>
          </a:xfrm>
        </p:spPr>
        <p:txBody>
          <a:bodyPr>
            <a:normAutofit/>
          </a:bodyPr>
          <a:lstStyle/>
          <a:p>
            <a:pPr algn="ctr"/>
            <a:r>
              <a:rPr lang="pl-PL" sz="2000" dirty="0"/>
              <a:t>EGZAMIN ÓSMOKLASISTY 2025 r.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763C0528-B361-4A05-AAF8-AB4A2E57D5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8989" y="815975"/>
            <a:ext cx="5150848" cy="5602288"/>
          </a:xfrm>
        </p:spPr>
      </p:pic>
    </p:spTree>
    <p:extLst>
      <p:ext uri="{BB962C8B-B14F-4D97-AF65-F5344CB8AC3E}">
        <p14:creationId xmlns:p14="http://schemas.microsoft.com/office/powerpoint/2010/main" val="24464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73BA11-1C3C-4AA9-80B5-399AB439F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09550"/>
            <a:ext cx="9905998" cy="857249"/>
          </a:xfrm>
        </p:spPr>
        <p:txBody>
          <a:bodyPr>
            <a:normAutofit/>
          </a:bodyPr>
          <a:lstStyle/>
          <a:p>
            <a:pPr algn="ctr"/>
            <a:r>
              <a:rPr lang="pl-PL" sz="2000" dirty="0"/>
              <a:t>EGZAMIN ÓSMOKLASISTY 2025 r.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717DE40A-28AB-402A-8ACD-DAEB265AEB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6175" y="1781175"/>
            <a:ext cx="9896475" cy="4057650"/>
          </a:xfrm>
        </p:spPr>
      </p:pic>
    </p:spTree>
    <p:extLst>
      <p:ext uri="{BB962C8B-B14F-4D97-AF65-F5344CB8AC3E}">
        <p14:creationId xmlns:p14="http://schemas.microsoft.com/office/powerpoint/2010/main" val="3018358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73BA11-1C3C-4AA9-80B5-399AB439F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09550"/>
            <a:ext cx="9905998" cy="857249"/>
          </a:xfrm>
        </p:spPr>
        <p:txBody>
          <a:bodyPr>
            <a:normAutofit/>
          </a:bodyPr>
          <a:lstStyle/>
          <a:p>
            <a:pPr algn="ctr"/>
            <a:r>
              <a:rPr lang="pl-PL" sz="2000" dirty="0"/>
              <a:t>EGZAMIN ÓSMOKLASISTY 2025 r.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542C599F-9158-45B0-AAFF-1DE97DF651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2545" y="1419225"/>
            <a:ext cx="9905998" cy="4516755"/>
          </a:xfrm>
        </p:spPr>
      </p:pic>
    </p:spTree>
    <p:extLst>
      <p:ext uri="{BB962C8B-B14F-4D97-AF65-F5344CB8AC3E}">
        <p14:creationId xmlns:p14="http://schemas.microsoft.com/office/powerpoint/2010/main" val="373733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73BA11-1C3C-4AA9-80B5-399AB439F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09550"/>
            <a:ext cx="9905998" cy="857249"/>
          </a:xfrm>
        </p:spPr>
        <p:txBody>
          <a:bodyPr>
            <a:normAutofit/>
          </a:bodyPr>
          <a:lstStyle/>
          <a:p>
            <a:pPr algn="ctr"/>
            <a:r>
              <a:rPr lang="pl-PL" sz="2000" dirty="0"/>
              <a:t>EGZAMIN ÓSMOKLASISTY 2025 r.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691DED7-3250-4A26-B57E-132EB1D40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066798"/>
            <a:ext cx="9905999" cy="5276851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/>
              <a:t>Dostosowanie warunków i form egzaminu</a:t>
            </a:r>
          </a:p>
          <a:p>
            <a:pPr marL="0" indent="0" algn="ctr">
              <a:buNone/>
            </a:pPr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C652AF3E-07B5-405A-A83A-EEC0216CE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209" y="1594484"/>
            <a:ext cx="8385811" cy="500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469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73BA11-1C3C-4AA9-80B5-399AB439F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09550"/>
            <a:ext cx="9905998" cy="857249"/>
          </a:xfrm>
        </p:spPr>
        <p:txBody>
          <a:bodyPr>
            <a:normAutofit/>
          </a:bodyPr>
          <a:lstStyle/>
          <a:p>
            <a:pPr algn="ctr"/>
            <a:r>
              <a:rPr lang="pl-PL" sz="2000" dirty="0"/>
              <a:t>EGZAMIN ÓSMOKLASISTY 2025 r.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691DED7-3250-4A26-B57E-132EB1D40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066798"/>
            <a:ext cx="9905999" cy="5276851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/>
              <a:t>Dostosowanie warunków i form egzaminu</a:t>
            </a:r>
          </a:p>
          <a:p>
            <a:pPr marL="0" indent="0" algn="ctr">
              <a:buNone/>
            </a:pPr>
            <a:endParaRPr lang="pl-PL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462D2ECA-E110-4CBE-815B-99487E6D8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673" y="1552575"/>
            <a:ext cx="799147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40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73BA11-1C3C-4AA9-80B5-399AB439F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09550"/>
            <a:ext cx="9905998" cy="857249"/>
          </a:xfrm>
        </p:spPr>
        <p:txBody>
          <a:bodyPr>
            <a:normAutofit/>
          </a:bodyPr>
          <a:lstStyle/>
          <a:p>
            <a:pPr algn="ctr"/>
            <a:r>
              <a:rPr lang="pl-PL" sz="2000" dirty="0"/>
              <a:t>EGZAMIN ÓSMOKLASISTY 2025 r.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691DED7-3250-4A26-B57E-132EB1D40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066798"/>
            <a:ext cx="9905999" cy="5276851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/>
              <a:t>Dostosowanie warunków i form egzaminu</a:t>
            </a:r>
          </a:p>
          <a:p>
            <a:pPr marL="0" indent="0" algn="ctr">
              <a:buNone/>
            </a:pP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27E67F1-E561-4DB3-9022-886F1FD5B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486" y="2262187"/>
            <a:ext cx="7943850" cy="342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6309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wód">
  <a:themeElements>
    <a:clrScheme name="Obwód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bwód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bwód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TM04033919[[fn=Obwód]]</Template>
  <TotalTime>364</TotalTime>
  <Words>667</Words>
  <Application>Microsoft Office PowerPoint</Application>
  <PresentationFormat>Panoramiczny</PresentationFormat>
  <Paragraphs>65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Tw Cen MT</vt:lpstr>
      <vt:lpstr>Obwód</vt:lpstr>
      <vt:lpstr>Szkoła Podstawowa nr 33 w Gdyni</vt:lpstr>
      <vt:lpstr>EGZAMIN ÓSMOKLASISTY 2025 r. Informacje dla rodziców</vt:lpstr>
      <vt:lpstr>EGZAMIN ÓSMOKLASISTY 2025 r.</vt:lpstr>
      <vt:lpstr>EGZAMIN ÓSMOKLASISTY 2025 r.</vt:lpstr>
      <vt:lpstr>EGZAMIN ÓSMOKLASISTY 2025 r.</vt:lpstr>
      <vt:lpstr>EGZAMIN ÓSMOKLASISTY 2025 r.</vt:lpstr>
      <vt:lpstr>EGZAMIN ÓSMOKLASISTY 2025 r.</vt:lpstr>
      <vt:lpstr>EGZAMIN ÓSMOKLASISTY 2025 r.</vt:lpstr>
      <vt:lpstr>EGZAMIN ÓSMOKLASISTY 2025 r.</vt:lpstr>
      <vt:lpstr>EGZAMIN ÓSMOKLASISTY 2025 r.</vt:lpstr>
      <vt:lpstr>EGZAMIN ÓSMOKLASISTY 2025 r.</vt:lpstr>
      <vt:lpstr>EGZAMIN ÓSMOKLASISTY 2025 r.</vt:lpstr>
      <vt:lpstr>EGZAMIN ÓSMOKLASISTY 2025 r.</vt:lpstr>
      <vt:lpstr>EGZAMIN ÓSMOKLASISTY 2025 r.</vt:lpstr>
      <vt:lpstr>EGZAMIN ÓSMOKLASISTY 2025 r.</vt:lpstr>
      <vt:lpstr>EGZAMIN ÓSMOKLASISTY 2025 r.</vt:lpstr>
      <vt:lpstr>EGZAMIN ÓSMOKLASISTY 2025 r.</vt:lpstr>
      <vt:lpstr>EGZAMIN ÓSMOKLASISTY 2025 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WRZESIEŃ 2024 R.</dc:title>
  <dc:creator>Marzena Stec</dc:creator>
  <cp:lastModifiedBy>Marzena Stec</cp:lastModifiedBy>
  <cp:revision>29</cp:revision>
  <dcterms:created xsi:type="dcterms:W3CDTF">2024-09-08T13:39:57Z</dcterms:created>
  <dcterms:modified xsi:type="dcterms:W3CDTF">2024-09-11T10:07:17Z</dcterms:modified>
</cp:coreProperties>
</file>