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2" autoAdjust="0"/>
    <p:restoredTop sz="94660"/>
  </p:normalViewPr>
  <p:slideViewPr>
    <p:cSldViewPr snapToGrid="0">
      <p:cViewPr>
        <p:scale>
          <a:sx n="100" d="100"/>
          <a:sy n="100" d="100"/>
        </p:scale>
        <p:origin x="34" y="-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8/29/2022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8/29/2022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8EEE5A-82FC-FC24-DF61-B8BD519E54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3450509"/>
          </a:xfrm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pl-PL" sz="9600" b="1" dirty="0">
                <a:solidFill>
                  <a:schemeClr val="accent1">
                    <a:lumMod val="75000"/>
                  </a:schemeClr>
                </a:solidFill>
              </a:rPr>
              <a:t>ŚĆIEŻKI KSZTAŁCENIA</a:t>
            </a:r>
          </a:p>
        </p:txBody>
      </p:sp>
    </p:spTree>
    <p:extLst>
      <p:ext uri="{BB962C8B-B14F-4D97-AF65-F5344CB8AC3E}">
        <p14:creationId xmlns:p14="http://schemas.microsoft.com/office/powerpoint/2010/main" val="2540864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A0273E8-6520-3304-F725-8350CDC8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8669" y="1766047"/>
            <a:ext cx="3109529" cy="2023252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TECHNIKUM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5 LAT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6700E3D-AD15-D681-1225-301DB97A8A0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30706" y="609600"/>
            <a:ext cx="8050306" cy="5181599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sz="1700" b="1" i="0" dirty="0">
              <a:solidFill>
                <a:schemeClr val="accent1">
                  <a:lumMod val="50000"/>
                </a:schemeClr>
              </a:solidFill>
              <a:effectLst/>
              <a:latin typeface="Tw Cen MT (Tekst podstawowy)"/>
            </a:endParaRPr>
          </a:p>
          <a:p>
            <a:pPr marL="0" indent="0">
              <a:buNone/>
            </a:pPr>
            <a:r>
              <a:rPr lang="pl-PL" sz="1700" b="1" i="0" dirty="0">
                <a:solidFill>
                  <a:schemeClr val="accent1">
                    <a:lumMod val="50000"/>
                  </a:schemeClr>
                </a:solidFill>
                <a:effectLst/>
                <a:latin typeface="Tw Cen MT (Tekst podstawowy)"/>
              </a:rPr>
              <a:t>Co możesz robić dalej?</a:t>
            </a:r>
          </a:p>
          <a:p>
            <a:pPr marL="0" indent="0">
              <a:buNone/>
            </a:pP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Po ukończeniu technikum możesz: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rozpocząć pracę w zawodzie,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kontynuować naukę w szkole wyższej,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kształcić się zawodowo w szkole policealnej,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zdobywać nowe kwalifikacje w ramach: kwalifikacyjnych kursów zawodowych, kursów umiejętności zawodowych, kursów kompetencji ogólnych i innych kursów umożliwiających uzyskiwanie i uzupełnianie wiedzy, umiejętności i kwalifikacji zawodowych w instytucjach kształcenia dorosłych.</a:t>
            </a:r>
            <a:endParaRPr lang="pl-PL" sz="1700" dirty="0">
              <a:latin typeface="Tw Cen MT (Tekst podstawowy)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040AC19-88AA-2C68-62B9-70384BB596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120" y="4291874"/>
            <a:ext cx="2642740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421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3BCF901-724C-80D4-CD91-556C39308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5138" y="1203569"/>
            <a:ext cx="2555631" cy="3360616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BRANŻOWA SZKOŁA                I STOPNIA</a:t>
            </a: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3 LATA NAUKI</a:t>
            </a: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br>
              <a:rPr lang="pl-PL" b="1" dirty="0">
                <a:solidFill>
                  <a:schemeClr val="accent2">
                    <a:lumMod val="75000"/>
                  </a:schemeClr>
                </a:solidFill>
              </a:rPr>
            </a:br>
            <a:endParaRPr lang="pl-PL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3A71814-48B5-77AE-FFA9-8F1DB8DBC24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030071" y="291353"/>
            <a:ext cx="9161930" cy="62752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Jeżeli chcesz się dostać do branżowej szkoły I stopnia musisz:</a:t>
            </a:r>
          </a:p>
          <a:p>
            <a:pPr marL="0" indent="0">
              <a:buNone/>
            </a:pPr>
            <a:r>
              <a:rPr lang="pl-PL" sz="1700" dirty="0"/>
              <a:t>– ukończyć szkołę podstawową,</a:t>
            </a:r>
          </a:p>
          <a:p>
            <a:pPr marL="0" indent="0">
              <a:buNone/>
            </a:pPr>
            <a:r>
              <a:rPr lang="pl-PL" sz="1700" dirty="0"/>
              <a:t>– złożyć świadectwo ukończenia szkoły podstawowej,</a:t>
            </a:r>
          </a:p>
          <a:p>
            <a:pPr marL="0" indent="0">
              <a:buNone/>
            </a:pPr>
            <a:r>
              <a:rPr lang="pl-PL" sz="1700" dirty="0"/>
              <a:t>– złożyć zaświadczenie o szczegółowych wynikach egzaminu ósmoklasisty,</a:t>
            </a:r>
          </a:p>
          <a:p>
            <a:pPr marL="0" indent="0">
              <a:buNone/>
            </a:pPr>
            <a:r>
              <a:rPr lang="pl-PL" sz="1700" dirty="0"/>
              <a:t>– złożyć zaświadczenie lekarskie o braku przeciwwskazań zdrowotnych do podjęcia praktycznej nauki zawodu.</a:t>
            </a:r>
          </a:p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w trakcie rekrutacji brane są pod uwagę:</a:t>
            </a:r>
          </a:p>
          <a:p>
            <a:pPr marL="0" indent="0">
              <a:buNone/>
            </a:pPr>
            <a:r>
              <a:rPr lang="pl-PL" sz="1700" dirty="0"/>
              <a:t>– wyniki egzaminu ósmoklasisty,</a:t>
            </a:r>
          </a:p>
          <a:p>
            <a:pPr marL="0" indent="0">
              <a:buNone/>
            </a:pPr>
            <a:r>
              <a:rPr lang="pl-PL" sz="1700" dirty="0"/>
              <a:t>– oceny na świadectwie ukończenia szkoły podstawowej z: języka polskiego i matematyki oraz z dwóch obowiązkowych zajęć edukacyjnych ustalonych przez dyrektora szkoły jako brane pod uwagę w trakcie rekrutacji,</a:t>
            </a:r>
          </a:p>
          <a:p>
            <a:pPr marL="0" indent="0">
              <a:buNone/>
            </a:pPr>
            <a:r>
              <a:rPr lang="pl-PL" sz="1700" dirty="0"/>
              <a:t>– świadectwo ukończenia szkoły z wyróżnieniem,</a:t>
            </a:r>
          </a:p>
          <a:p>
            <a:pPr marL="0" indent="0">
              <a:buNone/>
            </a:pPr>
            <a:r>
              <a:rPr lang="pl-PL" sz="1700" dirty="0"/>
              <a:t>– szczególne osiągnięcia wymienione na świadectwie, np. uzyskane wysokie miejsca w konkursach wiedzy, artystycznych i sportowych, aktywność społeczna, np. wolontariat. Rekrutacja odbywa się drogą internetową.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C38844D4-41A3-A9C0-4073-42DB7455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14" y="3888613"/>
            <a:ext cx="2443657" cy="2401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2652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7A56F69-427F-04BA-C6F3-4DF9D5BC5A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636494"/>
            <a:ext cx="2859741" cy="3396244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BRANŻOWA SZKOŁA                I STOPNIA</a:t>
            </a: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3 LATA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4FC075-D318-2284-73C6-97A556563EB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859741" y="116541"/>
            <a:ext cx="9054353" cy="64545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Czego będziesz się uczyć?</a:t>
            </a:r>
          </a:p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W trakcie 3-letniej nauki:</a:t>
            </a:r>
          </a:p>
          <a:p>
            <a:pPr marL="0" indent="0">
              <a:buNone/>
            </a:pPr>
            <a:r>
              <a:rPr lang="pl-PL" sz="1700" dirty="0"/>
              <a:t>– przedmiotów ogólnokształcących na poziomie podstawowym,</a:t>
            </a:r>
          </a:p>
          <a:p>
            <a:pPr marL="0" indent="0">
              <a:buNone/>
            </a:pPr>
            <a:r>
              <a:rPr lang="pl-PL" sz="1700" dirty="0"/>
              <a:t>– przedmiotów zawodowych.</a:t>
            </a:r>
          </a:p>
          <a:p>
            <a:pPr marL="0" indent="0">
              <a:buNone/>
            </a:pPr>
            <a:r>
              <a:rPr lang="pl-PL" sz="1700" dirty="0"/>
              <a:t>Praktyczna nauka zawodu odbywa się u pracodawcy lub w warsztatach szkolnych.</a:t>
            </a:r>
          </a:p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Jakie wykształcenie zdobędziesz?</a:t>
            </a:r>
          </a:p>
          <a:p>
            <a:pPr marL="0" indent="0">
              <a:buNone/>
            </a:pPr>
            <a:r>
              <a:rPr lang="pl-PL" sz="1700" dirty="0"/>
              <a:t>Uzyskasz wykształcenie zasadnicze branżowe i otrzymasz świadectwo ukończenia branżowej szkoły I stopnia.</a:t>
            </a:r>
          </a:p>
          <a:p>
            <a:pPr marL="0" indent="0">
              <a:buNone/>
            </a:pPr>
            <a:r>
              <a:rPr lang="pl-PL" sz="1700" dirty="0"/>
              <a:t>Po zdaniu egzaminu potwierdzającego kwalifikacje w zawodzie, który składa się:</a:t>
            </a:r>
          </a:p>
          <a:p>
            <a:pPr marL="0" indent="0">
              <a:buNone/>
            </a:pPr>
            <a:r>
              <a:rPr lang="pl-PL" sz="1700" dirty="0"/>
              <a:t>– z części pisemnej,</a:t>
            </a:r>
          </a:p>
          <a:p>
            <a:pPr marL="0" indent="0">
              <a:buNone/>
            </a:pPr>
            <a:r>
              <a:rPr lang="pl-PL" sz="1700" dirty="0"/>
              <a:t>– części praktycznej,</a:t>
            </a:r>
          </a:p>
          <a:p>
            <a:pPr marL="0" indent="0">
              <a:buNone/>
            </a:pPr>
            <a:r>
              <a:rPr lang="pl-PL" sz="1700" dirty="0"/>
              <a:t>otrzymasz świadectwo potwierdzające kwalifikację w (danym) zawodzie.</a:t>
            </a:r>
          </a:p>
          <a:p>
            <a:pPr marL="0" indent="0">
              <a:buNone/>
            </a:pPr>
            <a:r>
              <a:rPr lang="pl-PL" sz="1700" dirty="0"/>
              <a:t>Jeśli uzyskałeś wykształcenie branżowe i świadectwo ‎potwierdzające kwalifikację wyodrębnioną w danym zawodzie, otrzymujesz dyplom potwierdzający kwalifikacje zawodowe.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B9DB9E4-AB77-5E20-9D96-518475527F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372" y="4169097"/>
            <a:ext cx="2258638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1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5E2197-B8D1-A115-2A2B-0BE75B3A5B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976923"/>
            <a:ext cx="3012141" cy="2797907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BRANŻOWA SZKOŁA                I STOPNIA</a:t>
            </a: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3">
                    <a:lumMod val="50000"/>
                  </a:schemeClr>
                </a:solidFill>
              </a:rPr>
              <a:t>3 LATA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64307D5-9CFC-2ACA-D01F-FCE0B26B37B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693460" y="609600"/>
            <a:ext cx="8193740" cy="5961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700" b="1" dirty="0">
                <a:solidFill>
                  <a:schemeClr val="accent3">
                    <a:lumMod val="50000"/>
                  </a:schemeClr>
                </a:solidFill>
              </a:rPr>
              <a:t>Co możesz robić dalej?</a:t>
            </a:r>
          </a:p>
          <a:p>
            <a:pPr marL="0" indent="0">
              <a:buNone/>
            </a:pPr>
            <a:r>
              <a:rPr lang="pl-PL" sz="1700" dirty="0"/>
              <a:t>Po ukończeniu branżowej szkoły I stopnia możesz:</a:t>
            </a:r>
          </a:p>
          <a:p>
            <a:pPr marL="0" indent="0">
              <a:buNone/>
            </a:pPr>
            <a:r>
              <a:rPr lang="pl-PL" sz="1700" dirty="0"/>
              <a:t>– rozpocząć pracę w zawodzie,</a:t>
            </a:r>
          </a:p>
          <a:p>
            <a:pPr marL="0" indent="0">
              <a:buNone/>
            </a:pPr>
            <a:r>
              <a:rPr lang="pl-PL" sz="1700" dirty="0"/>
              <a:t>– uczyć się dalej w branżowej szkole II stopnia kształcącej w zawodzie, w którym jedną z kwalifikacji jest ta zdobyta w branżowej szkole I stopnia</a:t>
            </a:r>
          </a:p>
          <a:p>
            <a:pPr marL="0" indent="0">
              <a:buNone/>
            </a:pPr>
            <a:r>
              <a:rPr lang="pl-PL" sz="1700" dirty="0"/>
              <a:t>– uczyć się dalej w liceum ogólnokształcącym dla dorosłych (od drugiej klasy), a po zdaniu matury możesz kontynuować kształcenie na studiach wyższych,</a:t>
            </a:r>
          </a:p>
          <a:p>
            <a:pPr marL="0" indent="0">
              <a:buNone/>
            </a:pPr>
            <a:r>
              <a:rPr lang="pl-PL" sz="1700" dirty="0"/>
              <a:t>– zdobywać nowe kwalifikacje w ramach: kwalifikacyjnych kursów zawodowych, kursów umiejętności zawodowych, kursów kompetencji ogólnych i innych kursów umożliwiających uzyskiwanie i uzupełnianie wiedzy, umiejętności i kwalifikacji zawodowych w instytucjach kształcenia dorosłych.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E1BF2E3-7354-C51D-022B-3D3B1FCD8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494" y="3846368"/>
            <a:ext cx="2859272" cy="2402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501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FF32D43-8C86-A365-9D5C-95BC68D96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1" y="1219200"/>
            <a:ext cx="4052047" cy="2474260"/>
          </a:xfrm>
        </p:spPr>
        <p:txBody>
          <a:bodyPr>
            <a:normAutofit fontScale="90000"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LICEUM OGÓLNOKSZTAŁCĄCE</a:t>
            </a:r>
            <a:br>
              <a:rPr lang="pl-PL" b="1" dirty="0">
                <a:solidFill>
                  <a:srgbClr val="C00000"/>
                </a:solidFill>
              </a:rPr>
            </a:b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4 LATA NAUKI</a:t>
            </a:r>
            <a:br>
              <a:rPr lang="pl-PL" dirty="0">
                <a:solidFill>
                  <a:srgbClr val="C00000"/>
                </a:solidFill>
              </a:rPr>
            </a:br>
            <a:endParaRPr lang="pl-PL" dirty="0">
              <a:solidFill>
                <a:srgbClr val="C00000"/>
              </a:solidFill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B7F644A6-49A2-EC9D-6DC4-267851FE445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59642" y="609600"/>
            <a:ext cx="7318583" cy="60063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Jeżeli chcesz się dostać do liceum musisz:</a:t>
            </a:r>
          </a:p>
          <a:p>
            <a:pPr marL="0" indent="0">
              <a:buNone/>
            </a:pPr>
            <a:r>
              <a:rPr lang="pl-PL" dirty="0"/>
              <a:t>– ukończyć szkołę podstawową,</a:t>
            </a:r>
          </a:p>
          <a:p>
            <a:pPr marL="0" indent="0">
              <a:buNone/>
            </a:pPr>
            <a:r>
              <a:rPr lang="pl-PL" dirty="0"/>
              <a:t>– złożyć świadectwo ukończenia szkoły podstawowej,</a:t>
            </a:r>
          </a:p>
          <a:p>
            <a:pPr marL="0" indent="0">
              <a:buNone/>
            </a:pPr>
            <a:r>
              <a:rPr lang="pl-PL" dirty="0"/>
              <a:t>– złożyć zaświadczenie o szczegółowych wynikach egzaminu ósmoklasisty,</a:t>
            </a:r>
          </a:p>
          <a:p>
            <a:pPr marL="0" indent="0">
              <a:buNone/>
            </a:pPr>
            <a:r>
              <a:rPr lang="pl-PL" dirty="0"/>
              <a:t>– złożyć zaświadczenie lekarskie o braku przeciwwskazań zdrowotnych do podjęcia praktycznej nauki zawodu.</a:t>
            </a:r>
          </a:p>
          <a:p>
            <a:pPr marL="0" indent="0">
              <a:buNone/>
            </a:pPr>
            <a:r>
              <a:rPr lang="pl-PL" b="1" dirty="0">
                <a:solidFill>
                  <a:srgbClr val="C00000"/>
                </a:solidFill>
              </a:rPr>
              <a:t>W trakcie rekrutacji brane są pod uwagę:</a:t>
            </a:r>
          </a:p>
          <a:p>
            <a:pPr marL="0" indent="0">
              <a:buNone/>
            </a:pPr>
            <a:r>
              <a:rPr lang="pl-PL" dirty="0"/>
              <a:t>– wyniki egzaminu ósmoklasisty,</a:t>
            </a:r>
          </a:p>
          <a:p>
            <a:pPr marL="0" indent="0">
              <a:buNone/>
            </a:pPr>
            <a:r>
              <a:rPr lang="pl-PL" dirty="0"/>
              <a:t>– oceny na świadectwie ukończenia szkoły podstawowej z: języka polskiego i matematyki oraz z dwóch obowiązkowych zajęć edukacyjnych ustalonych przez dyrektora szkoły jako brane pod uwagę w trakcie rekrutacji,</a:t>
            </a:r>
          </a:p>
          <a:p>
            <a:pPr marL="0" indent="0">
              <a:buNone/>
            </a:pPr>
            <a:r>
              <a:rPr lang="pl-PL" dirty="0"/>
              <a:t>– świadectwo ukończenia szkoły z wyróżnieniem,</a:t>
            </a:r>
          </a:p>
          <a:p>
            <a:pPr marL="0" indent="0">
              <a:buNone/>
            </a:pPr>
            <a:r>
              <a:rPr lang="pl-PL" dirty="0"/>
              <a:t>– szczególne osiągnięcia wymienione na świadectwie, np. uzyskane wysokie miejsca w konkursach wiedzy, artystycznych i sportowych, aktywność społeczna, np. wolontariat.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4CC874A-9518-E992-A527-10056D94C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72" y="3612776"/>
            <a:ext cx="3552309" cy="2033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682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38C6351-E2C9-7017-69B2-9A607070C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613" y="941293"/>
            <a:ext cx="4177552" cy="211567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LICEUM OGÓLNOKSZTAŁCĄCE</a:t>
            </a:r>
            <a:br>
              <a:rPr lang="pl-PL" b="1" dirty="0">
                <a:solidFill>
                  <a:srgbClr val="C00000"/>
                </a:solidFill>
              </a:rPr>
            </a:b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4 LATA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E8C157-9751-6790-1A8B-2D31F4AB4580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276164" y="609600"/>
            <a:ext cx="7817224" cy="6024282"/>
          </a:xfrm>
        </p:spPr>
        <p:txBody>
          <a:bodyPr>
            <a:normAutofit fontScale="92500" lnSpcReduction="20000"/>
          </a:bodyPr>
          <a:lstStyle/>
          <a:p>
            <a:pPr marL="0" indent="0" algn="l" fontAlgn="base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Tw Cen MT (Tekst podstawowy)"/>
              </a:rPr>
              <a:t>Czego będziesz się uczyć?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W trakcie 4-letniej nauki: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przedmiotów ogólnych w zakresie podstawowym,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3 przedmiotów uzupełniających w wybranym przez Ciebie profilu kształcenia w zakresie rozszerzonym.</a:t>
            </a:r>
          </a:p>
          <a:p>
            <a:pPr marL="0" indent="0" algn="l" fontAlgn="base">
              <a:buNone/>
            </a:pPr>
            <a:r>
              <a:rPr lang="pl-PL" b="1" i="0" dirty="0">
                <a:solidFill>
                  <a:srgbClr val="C00000"/>
                </a:solidFill>
                <a:effectLst/>
                <a:latin typeface="Tw Cen MT (Tekst podstawowy)"/>
              </a:rPr>
              <a:t>Jakie wykształcenie zdobędziesz?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Uzyskasz wykształcenie średnie i otrzymasz świadectwo ukończenia liceum ogólnokształcącego.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Po zdaniu egzaminu maturalnego: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pisemnego: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z języka polskiego,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z matematyki,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z języka obcego nowożytnego (na poziomie podstawowym),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i z co najmniej jednego, ale nie więcej niż sześciu wybranych przedmiotów dodatkowych (na poziomie rozszerzonym),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ustnego: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z języka polskiego,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– języka obcego nowożytnego (bez określenia poziomu),</a:t>
            </a:r>
            <a:b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</a:br>
            <a:r>
              <a:rPr lang="pl-PL" b="0" i="0" dirty="0">
                <a:solidFill>
                  <a:srgbClr val="000000"/>
                </a:solidFill>
                <a:effectLst/>
                <a:latin typeface="Tw Cen MT (Tekst podstawowy)"/>
              </a:rPr>
              <a:t>otrzymasz świadectwo dojrzałości.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6D99178-44A1-4A81-AC4E-522DF036BE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404" y="3210077"/>
            <a:ext cx="3554276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274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D2E52FF4-D64F-D93D-F014-D329F12B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918" y="609599"/>
            <a:ext cx="4320545" cy="2652841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C00000"/>
                </a:solidFill>
              </a:rPr>
              <a:t>LICEUM OGÓLNOKSZTAŁCĄCE</a:t>
            </a:r>
            <a:br>
              <a:rPr lang="pl-PL" b="1" dirty="0">
                <a:solidFill>
                  <a:srgbClr val="C00000"/>
                </a:solidFill>
              </a:rPr>
            </a:br>
            <a:br>
              <a:rPr lang="pl-PL" b="1" dirty="0">
                <a:solidFill>
                  <a:srgbClr val="C00000"/>
                </a:solidFill>
              </a:rPr>
            </a:br>
            <a:r>
              <a:rPr lang="pl-PL" b="1" dirty="0">
                <a:solidFill>
                  <a:srgbClr val="C00000"/>
                </a:solidFill>
              </a:rPr>
              <a:t>4 LATA NAUKI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DBB1566-6404-004B-339B-B6C8155411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l-PL" sz="1700" b="1" i="0" dirty="0">
              <a:solidFill>
                <a:srgbClr val="000000"/>
              </a:solidFill>
              <a:effectLst/>
              <a:latin typeface="Tw Cen MT (Tekst podstawowy)"/>
            </a:endParaRPr>
          </a:p>
          <a:p>
            <a:pPr marL="0" indent="0">
              <a:buNone/>
            </a:pPr>
            <a:r>
              <a:rPr lang="pl-PL" sz="1700" b="1" i="0" dirty="0">
                <a:solidFill>
                  <a:srgbClr val="C00000"/>
                </a:solidFill>
                <a:effectLst/>
                <a:latin typeface="Tw Cen MT (Tekst podstawowy)"/>
              </a:rPr>
              <a:t>Co możesz robić dalej?</a:t>
            </a:r>
          </a:p>
          <a:p>
            <a:pPr marL="0" indent="0">
              <a:buNone/>
            </a:pP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Po ukończeniu liceum możesz: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kontynuować naukę w szkole wyższej,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kształcić się zawodowo w szkole policealnej,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pójść do pracy,</a:t>
            </a:r>
            <a:br>
              <a:rPr lang="pl-PL" sz="1700" dirty="0">
                <a:latin typeface="Tw Cen MT (Tekst podstawowy)"/>
              </a:rPr>
            </a:br>
            <a:r>
              <a:rPr lang="pl-PL" sz="1700" b="0" i="0" dirty="0">
                <a:solidFill>
                  <a:srgbClr val="000000"/>
                </a:solidFill>
                <a:effectLst/>
                <a:latin typeface="Tw Cen MT (Tekst podstawowy)"/>
              </a:rPr>
              <a:t>– zdobywać nowe kwalifikacje w ramach: kwalifikacyjnych kursów zawodowych, kursów umiejętności zawodowych, kursów kompetencji ogólnych i innych kursów umożliwiających uzyskiwanie i uzupełnianie wiedzy, umiejętności i kwalifikacji zawodowych w instytucjach kształcenia dorosłych.</a:t>
            </a:r>
            <a:endParaRPr lang="pl-PL" sz="1700" dirty="0">
              <a:latin typeface="Tw Cen MT (Tekst podstawowy)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8C2EBC3-C2CA-C19C-7942-9724B79ED8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45" y="3595559"/>
            <a:ext cx="3554276" cy="203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13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89192EF-D050-FF87-06DF-1D8003E2A0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558" y="1156447"/>
            <a:ext cx="3102323" cy="2563905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TECHNIKUM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5 LAT NAUKI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B416156-7D3B-0016-E00E-7068195B923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078941" y="609600"/>
            <a:ext cx="7629500" cy="597945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700" b="1" i="0" dirty="0">
                <a:solidFill>
                  <a:schemeClr val="accent1">
                    <a:lumMod val="50000"/>
                  </a:schemeClr>
                </a:solidFill>
                <a:effectLst/>
                <a:latin typeface="Tw Cen MT (Tekst podstawowy)"/>
              </a:rPr>
              <a:t>Jeżeli chcesz się dostać do technikum musisz: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ukończyć szkołę podstawową,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złożyć świadectwo ukończenia szkoły podstawowej,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złożyć zaświadczenie o szczegółowych wynikach egzaminu ósmoklasisty,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złożyć zaświadczenie lekarskie o braku przeciwwskazań zdrowotnych do podjęcia praktycznej nauki zawodu.</a:t>
            </a:r>
          </a:p>
          <a:p>
            <a:pPr marL="0" indent="0">
              <a:buNone/>
            </a:pPr>
            <a:br>
              <a:rPr lang="pl-PL" sz="1700" dirty="0">
                <a:latin typeface="Tw Cen MT (Tekst podstawowy)"/>
              </a:rPr>
            </a:br>
            <a:r>
              <a:rPr lang="pl-PL" sz="1700" b="1" i="0" dirty="0">
                <a:solidFill>
                  <a:schemeClr val="accent1">
                    <a:lumMod val="50000"/>
                  </a:schemeClr>
                </a:solidFill>
                <a:effectLst/>
                <a:latin typeface="Tw Cen MT (Tekst podstawowy)"/>
              </a:rPr>
              <a:t>w trakcie rekrutacji brane są pod uwagę: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wyniki egzaminu ósmoklasisty,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oceny na świadectwie ukończenia szkoły podstawowej z: języka polskiego i matematyki oraz z dwóch obowiązkowych zajęć edukacyjnych ustalonych przez dyrektora szkoły jako brane pod uwagę w trakcie rekrutacji,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świadectwo ukończenia szkoły z wyróżnieniem,</a:t>
            </a:r>
            <a:br>
              <a:rPr lang="pl-PL" sz="1700" dirty="0">
                <a:latin typeface="Tw Cen MT (Tekst podstawowy)"/>
              </a:rPr>
            </a:br>
            <a:r>
              <a:rPr lang="pl-PL" sz="1700" i="0" dirty="0">
                <a:solidFill>
                  <a:srgbClr val="000000"/>
                </a:solidFill>
                <a:effectLst/>
                <a:latin typeface="Tw Cen MT (Tekst podstawowy)"/>
              </a:rPr>
              <a:t>– szczególne osiągnięcia wymienione na świadectwie, np. uzyskane wysokie miejsca w konkursach wiedzy, artystycznych i sportowych, aktywność społeczna, np. wolontariat.</a:t>
            </a:r>
            <a:endParaRPr lang="pl-PL" sz="1700" dirty="0">
              <a:latin typeface="Tw Cen MT (Tekst podstawowy)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A2B4B96-369F-5C3D-BF0C-C2E1D8934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560" y="4329953"/>
            <a:ext cx="2824416" cy="15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663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6286FD-7BB1-B81F-A78C-8180B6306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386" y="1676400"/>
            <a:ext cx="2752165" cy="2023252"/>
          </a:xfrm>
        </p:spPr>
        <p:txBody>
          <a:bodyPr/>
          <a:lstStyle/>
          <a:p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TECHNIKUM</a:t>
            </a: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br>
              <a:rPr lang="pl-PL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pl-PL" b="1" dirty="0">
                <a:solidFill>
                  <a:schemeClr val="accent1">
                    <a:lumMod val="50000"/>
                  </a:schemeClr>
                </a:solidFill>
              </a:rPr>
              <a:t>5 LAT NAUKI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AFB86-525C-1ED9-784B-50F5B07CDA8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09364" y="152399"/>
            <a:ext cx="8633011" cy="6615953"/>
          </a:xfrm>
        </p:spPr>
        <p:txBody>
          <a:bodyPr>
            <a:normAutofit fontScale="25000" lnSpcReduction="20000"/>
          </a:bodyPr>
          <a:lstStyle/>
          <a:p>
            <a:pPr marL="0" indent="0" algn="l" fontAlgn="base">
              <a:buNone/>
            </a:pPr>
            <a:r>
              <a:rPr lang="pl-PL" sz="6000" b="1" i="0" dirty="0">
                <a:solidFill>
                  <a:schemeClr val="accent1">
                    <a:lumMod val="50000"/>
                  </a:schemeClr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Czego będziesz się uczyć?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W trakcie 5-letniej nauki: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przedmiotów ogólnych w zakresie podstawowym,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2 przedmiotów w wybranym przez Ciebie profilu kształcenia w zakresie rozszerzonym,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przedmiotów uzupełniających,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przedmiotów zawodowych.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Praktyczną naukę zawodu odbywasz w formie praktyki zawodowej lub zajęć praktycznych.</a:t>
            </a:r>
          </a:p>
          <a:p>
            <a:pPr marL="0" indent="0" algn="l" fontAlgn="base">
              <a:buNone/>
            </a:pPr>
            <a:r>
              <a:rPr lang="pl-PL" sz="6000" b="1" i="0" dirty="0">
                <a:solidFill>
                  <a:schemeClr val="accent1">
                    <a:lumMod val="50000"/>
                  </a:schemeClr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Jakie wykształcenie zdobędziesz?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Uzyskasz wykształcenie średnie i otrzymasz świadectwo ukończenia technikum.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Po zdaniu egzaminu potwierdzającego kwalifikacje w zawodzie, który składa się: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z części pisemnej,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części praktycznej,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otrzymasz świadectwo potwierdzające kwalifikację w (danym) zawodzie.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Jeśli uzyskasz wykształcenie średnie i świadectwa ‎potwierdzające obie kwalifikacje wyodrębnione w danym zawodzie, otrzymujesz dyplom potwierdzający kwalifikacje zawodowe.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Po zdaniu egzaminu maturalnego: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pisemnego: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z języka polskiego,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z matematyki,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z języka obcego nowożytnego (na poziomie podstawowym),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i z co najmniej jednego, ale nie więcej niż sześciu wybranych przedmiotów dodatkowych (na poziomie rozszerzonym),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ustnego: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z języka polskiego,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– języka obcego nowożytnego (bez określenia poziomu).</a:t>
            </a:r>
            <a:b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pl-PL" sz="6000" b="0" i="0" dirty="0">
                <a:solidFill>
                  <a:srgbClr val="000000"/>
                </a:solidFill>
                <a:effectLst/>
                <a:latin typeface="Tw Cen MT (Tekst podstawowy)"/>
                <a:ea typeface="Open Sans" panose="020B0606030504020204" pitchFamily="34" charset="0"/>
                <a:cs typeface="Open Sans" panose="020B0606030504020204" pitchFamily="34" charset="0"/>
              </a:rPr>
              <a:t>otrzymasz świadectwo dojrzałości.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74A3C5D2-47E3-6796-BD06-7D4989E888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76" y="4096870"/>
            <a:ext cx="2752165" cy="158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428545"/>
      </p:ext>
    </p:extLst>
  </p:cSld>
  <p:clrMapOvr>
    <a:masterClrMapping/>
  </p:clrMapOvr>
</p:sld>
</file>

<file path=ppt/theme/theme1.xml><?xml version="1.0" encoding="utf-8"?>
<a:theme xmlns:a="http://schemas.openxmlformats.org/drawingml/2006/main" name="Kropl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TM04033925[[fn=Kropla]]</Template>
  <TotalTime>89</TotalTime>
  <Words>1134</Words>
  <Application>Microsoft Office PowerPoint</Application>
  <PresentationFormat>Panoramiczny</PresentationFormat>
  <Paragraphs>60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Tw Cen MT</vt:lpstr>
      <vt:lpstr>Tw Cen MT (Tekst podstawowy)</vt:lpstr>
      <vt:lpstr>Kropla</vt:lpstr>
      <vt:lpstr>ŚĆIEŻKI KSZTAŁCENIA</vt:lpstr>
      <vt:lpstr>BRANŻOWA SZKOŁA                I STOPNIA  3 LATA NAUKI  </vt:lpstr>
      <vt:lpstr>BRANŻOWA SZKOŁA                I STOPNIA  3 LATA NAUKI</vt:lpstr>
      <vt:lpstr>BRANŻOWA SZKOŁA                I STOPNIA  3 LATA NAUKI</vt:lpstr>
      <vt:lpstr>LICEUM OGÓLNOKSZTAŁCĄCE  4 LATA NAUKI </vt:lpstr>
      <vt:lpstr>LICEUM OGÓLNOKSZTAŁCĄCE  4 LATA NAUKI</vt:lpstr>
      <vt:lpstr>LICEUM OGÓLNOKSZTAŁCĄCE  4 LATA NAUKI</vt:lpstr>
      <vt:lpstr>TECHNIKUM  5 LAT NAUKI</vt:lpstr>
      <vt:lpstr>TECHNIKUM  5 LAT NAUKI</vt:lpstr>
      <vt:lpstr>TECHNIKUM  5 LAT NAUKI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ŚĆIEŻKI KSZTAŁCENIA</dc:title>
  <dc:creator>adamiecolga@gmail.com</dc:creator>
  <cp:lastModifiedBy>adamiecolga@gmail.com</cp:lastModifiedBy>
  <cp:revision>5</cp:revision>
  <dcterms:created xsi:type="dcterms:W3CDTF">2022-08-29T14:43:33Z</dcterms:created>
  <dcterms:modified xsi:type="dcterms:W3CDTF">2022-08-29T16:13:31Z</dcterms:modified>
</cp:coreProperties>
</file>