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7" r:id="rId3"/>
    <p:sldId id="278" r:id="rId4"/>
    <p:sldId id="264" r:id="rId5"/>
    <p:sldId id="279" r:id="rId6"/>
    <p:sldId id="280" r:id="rId7"/>
    <p:sldId id="284" r:id="rId8"/>
    <p:sldId id="281" r:id="rId9"/>
    <p:sldId id="282" r:id="rId10"/>
    <p:sldId id="269" r:id="rId11"/>
    <p:sldId id="283" r:id="rId12"/>
    <p:sldId id="270" r:id="rId13"/>
    <p:sldId id="276" r:id="rId14"/>
    <p:sldId id="271" r:id="rId15"/>
    <p:sldId id="257" r:id="rId16"/>
    <p:sldId id="274" r:id="rId17"/>
    <p:sldId id="275" r:id="rId18"/>
    <p:sldId id="285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1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2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5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2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07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3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3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2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35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1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6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5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8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0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2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6E3693-D090-4FA7-8A7C-F125924BE8E2}" type="datetimeFigureOut">
              <a:rPr lang="pl-PL" smtClean="0"/>
              <a:t>2022-09-20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37821D-FBB0-474A-96F9-C8B92D73C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4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2460" y="1037063"/>
            <a:ext cx="4683512" cy="1168749"/>
          </a:xfrm>
        </p:spPr>
        <p:txBody>
          <a:bodyPr>
            <a:normAutofit/>
          </a:bodyPr>
          <a:lstStyle/>
          <a:p>
            <a:r>
              <a:rPr lang="pl-PL" b="1" dirty="0" smtClean="0"/>
              <a:t>Jak wzmacniać zdrowie psychiczne naszych dzieci?</a:t>
            </a:r>
            <a:endParaRPr lang="pl-PL" b="1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>
          <a:xfrm>
            <a:off x="1166610" y="2668791"/>
            <a:ext cx="3278592" cy="2588806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166610" y="2668790"/>
            <a:ext cx="3896044" cy="305178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22" y="1243158"/>
            <a:ext cx="4774456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Przeciążenia sensoryczne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Układa nerwowy musi przetworzyć więcej bodźców niż jest w stanie</a:t>
            </a:r>
          </a:p>
          <a:p>
            <a:r>
              <a:rPr lang="pl-PL" dirty="0" smtClean="0"/>
              <a:t>Jest tak samo niebezpieczne, jak </a:t>
            </a:r>
            <a:r>
              <a:rPr lang="pl-PL" dirty="0" err="1" smtClean="0"/>
              <a:t>niedostymulowanie</a:t>
            </a:r>
            <a:r>
              <a:rPr lang="pl-PL" dirty="0" smtClean="0"/>
              <a:t>, a nawet gorsze</a:t>
            </a:r>
          </a:p>
          <a:p>
            <a:r>
              <a:rPr lang="pl-PL" dirty="0" smtClean="0"/>
              <a:t>Nuda nie zawsze jest zła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3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Mechanizmy radzenie sobie ze stresem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Problemy </a:t>
            </a:r>
            <a:r>
              <a:rPr lang="pl-PL" dirty="0" smtClean="0"/>
              <a:t>psychosomatyczne </a:t>
            </a:r>
            <a:r>
              <a:rPr lang="pl-PL" dirty="0" smtClean="0"/>
              <a:t>spowodowane stresem</a:t>
            </a:r>
          </a:p>
          <a:p>
            <a:pPr marL="0" indent="0">
              <a:buNone/>
            </a:pPr>
            <a:r>
              <a:rPr lang="pl-PL" dirty="0" smtClean="0"/>
              <a:t> - Problemy </a:t>
            </a:r>
            <a:r>
              <a:rPr lang="pl-PL" dirty="0"/>
              <a:t>z pamięcią</a:t>
            </a:r>
          </a:p>
          <a:p>
            <a:pPr marL="0" indent="0">
              <a:buNone/>
            </a:pPr>
            <a:r>
              <a:rPr lang="pl-PL" dirty="0" smtClean="0"/>
              <a:t>-  Trudności </a:t>
            </a:r>
            <a:r>
              <a:rPr lang="pl-PL" dirty="0"/>
              <a:t>z koncentracją</a:t>
            </a:r>
          </a:p>
          <a:p>
            <a:pPr marL="0" indent="0">
              <a:buNone/>
            </a:pPr>
            <a:r>
              <a:rPr lang="pl-PL" dirty="0" smtClean="0"/>
              <a:t>-  Bóle </a:t>
            </a:r>
            <a:r>
              <a:rPr lang="pl-PL" dirty="0"/>
              <a:t>głowy, kręgosłupa</a:t>
            </a:r>
          </a:p>
          <a:p>
            <a:pPr marL="0" indent="0">
              <a:buNone/>
            </a:pPr>
            <a:r>
              <a:rPr lang="pl-PL" dirty="0" smtClean="0"/>
              <a:t>-  Uczucie </a:t>
            </a:r>
            <a:r>
              <a:rPr lang="pl-PL" dirty="0"/>
              <a:t>przewlekłego zmęczenia</a:t>
            </a:r>
          </a:p>
          <a:p>
            <a:pPr marL="0" indent="0">
              <a:buNone/>
            </a:pPr>
            <a:r>
              <a:rPr lang="pl-PL" dirty="0" smtClean="0"/>
              <a:t>-  Obniżenie </a:t>
            </a:r>
            <a:r>
              <a:rPr lang="pl-PL" dirty="0"/>
              <a:t>odporności</a:t>
            </a:r>
          </a:p>
          <a:p>
            <a:pPr marL="0" indent="0">
              <a:buNone/>
            </a:pPr>
            <a:r>
              <a:rPr lang="pl-PL" dirty="0" smtClean="0"/>
              <a:t>-  Choroby </a:t>
            </a:r>
            <a:r>
              <a:rPr lang="pl-PL" dirty="0"/>
              <a:t>metaboliczne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0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Relaksacja – dobra nauka odpoczynku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Ćwiczenia oddechowe</a:t>
            </a:r>
          </a:p>
          <a:p>
            <a:r>
              <a:rPr lang="pl-PL" dirty="0" smtClean="0"/>
              <a:t>Zamknij oczy i posłuchaj</a:t>
            </a:r>
          </a:p>
          <a:p>
            <a:r>
              <a:rPr lang="pl-PL" dirty="0" smtClean="0"/>
              <a:t>Chwila ciszy – wsłuchanie się w dźwięki dookoła</a:t>
            </a:r>
          </a:p>
          <a:p>
            <a:r>
              <a:rPr lang="pl-PL" dirty="0" smtClean="0"/>
              <a:t>Wierszyki, masażyki</a:t>
            </a:r>
          </a:p>
          <a:p>
            <a:r>
              <a:rPr lang="pl-PL" dirty="0" smtClean="0"/>
              <a:t>Kontakt, przytulenie, bliskość fizyczna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01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Dobre praktyki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15 </a:t>
            </a:r>
            <a:r>
              <a:rPr lang="pl-PL" dirty="0" smtClean="0"/>
              <a:t>minut dziennie:</a:t>
            </a:r>
          </a:p>
          <a:p>
            <a:pPr>
              <a:buFontTx/>
              <a:buChar char="-"/>
            </a:pPr>
            <a:r>
              <a:rPr lang="pl-PL" dirty="0" smtClean="0"/>
              <a:t>Bez TV</a:t>
            </a:r>
          </a:p>
          <a:p>
            <a:pPr>
              <a:buFontTx/>
              <a:buChar char="-"/>
            </a:pPr>
            <a:r>
              <a:rPr lang="pl-PL" dirty="0" smtClean="0"/>
              <a:t>Bez telefonu</a:t>
            </a:r>
          </a:p>
          <a:p>
            <a:pPr>
              <a:buFontTx/>
              <a:buChar char="-"/>
            </a:pPr>
            <a:r>
              <a:rPr lang="pl-PL" dirty="0" smtClean="0"/>
              <a:t>Bez innych osób</a:t>
            </a:r>
          </a:p>
          <a:p>
            <a:pPr>
              <a:buFontTx/>
              <a:buChar char="-"/>
            </a:pPr>
            <a:r>
              <a:rPr lang="pl-PL" dirty="0" smtClean="0"/>
              <a:t>Sam na sam z dzieckiem</a:t>
            </a:r>
          </a:p>
        </p:txBody>
      </p:sp>
    </p:spTree>
    <p:extLst>
      <p:ext uri="{BB962C8B-B14F-4D97-AF65-F5344CB8AC3E}">
        <p14:creationId xmlns:p14="http://schemas.microsoft.com/office/powerpoint/2010/main" val="13662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Dobre praktyki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Telefon</a:t>
            </a:r>
          </a:p>
          <a:p>
            <a:r>
              <a:rPr lang="pl-PL" dirty="0" smtClean="0"/>
              <a:t>Określić </a:t>
            </a:r>
            <a:r>
              <a:rPr lang="pl-PL" dirty="0" smtClean="0"/>
              <a:t>czas</a:t>
            </a:r>
          </a:p>
          <a:p>
            <a:r>
              <a:rPr lang="pl-PL" dirty="0" smtClean="0"/>
              <a:t>Sprawdzić treści</a:t>
            </a:r>
          </a:p>
          <a:p>
            <a:r>
              <a:rPr lang="pl-PL" dirty="0" smtClean="0"/>
              <a:t>Używać do godziny 18.00</a:t>
            </a:r>
          </a:p>
          <a:p>
            <a:r>
              <a:rPr lang="pl-PL" dirty="0" smtClean="0"/>
              <a:t>Zasady takie same dla całej rodziny</a:t>
            </a:r>
          </a:p>
          <a:p>
            <a:endParaRPr lang="pl-PL" dirty="0"/>
          </a:p>
          <a:p>
            <a:r>
              <a:rPr lang="pl-PL" dirty="0" smtClean="0"/>
              <a:t>Jeden wspólny posiłek bez elektroniki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5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Czynniki sprzyjające utrzymaniu zdrowia psychicznego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60" y="2557463"/>
            <a:ext cx="5235080" cy="3317875"/>
          </a:xfrm>
        </p:spPr>
      </p:pic>
    </p:spTree>
    <p:extLst>
      <p:ext uri="{BB962C8B-B14F-4D97-AF65-F5344CB8AC3E}">
        <p14:creationId xmlns:p14="http://schemas.microsoft.com/office/powerpoint/2010/main" val="3107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Kryzys psychiczny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Gdy dziecko/nastolatek nie potrafi poradzić sobie z jakąś sytuacją</a:t>
            </a:r>
          </a:p>
          <a:p>
            <a:r>
              <a:rPr lang="pl-PL" dirty="0" smtClean="0"/>
              <a:t>Stres szkolny</a:t>
            </a:r>
          </a:p>
          <a:p>
            <a:r>
              <a:rPr lang="pl-PL" dirty="0" smtClean="0"/>
              <a:t>Problemy w relacjach</a:t>
            </a:r>
          </a:p>
          <a:p>
            <a:r>
              <a:rPr lang="pl-PL" dirty="0" smtClean="0"/>
              <a:t>Problemy rodzinne</a:t>
            </a:r>
          </a:p>
          <a:p>
            <a:r>
              <a:rPr lang="pl-PL" dirty="0" smtClean="0"/>
              <a:t>Internet, komputer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6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4294967295"/>
          </p:nvPr>
        </p:nvSpPr>
        <p:spPr>
          <a:xfrm>
            <a:off x="1557866" y="2720622"/>
            <a:ext cx="3217334" cy="3148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Najlepszą profilaktyką będzie „</a:t>
            </a:r>
            <a:r>
              <a:rPr lang="pl-PL" b="1" dirty="0" smtClean="0"/>
              <a:t>plecak kompetencji i </a:t>
            </a:r>
            <a:r>
              <a:rPr lang="pl-PL" b="1" dirty="0" smtClean="0"/>
              <a:t>umiejętności</a:t>
            </a:r>
            <a:r>
              <a:rPr lang="pl-PL" dirty="0" smtClean="0"/>
              <a:t>”, w który </a:t>
            </a:r>
            <a:r>
              <a:rPr lang="pl-PL" dirty="0" smtClean="0"/>
              <a:t>wyposażymy dziecko przez kryzysem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82" y="2720622"/>
            <a:ext cx="4158805" cy="27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Dziękuję za uwagę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endParaRPr lang="pl-PL" dirty="0" smtClean="0"/>
          </a:p>
          <a:p>
            <a:pPr algn="r"/>
            <a:r>
              <a:rPr lang="pl-PL" dirty="0" smtClean="0"/>
              <a:t>Katarzyna </a:t>
            </a:r>
            <a:r>
              <a:rPr lang="pl-PL" dirty="0" err="1" smtClean="0"/>
              <a:t>Szepieniec</a:t>
            </a:r>
            <a:endParaRPr lang="pl-PL" dirty="0" smtClean="0"/>
          </a:p>
          <a:p>
            <a:pPr algn="r"/>
            <a:r>
              <a:rPr lang="pl-PL" dirty="0" smtClean="0"/>
              <a:t>Psycholog szkolny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76534" cy="1148576"/>
          </a:xfrm>
        </p:spPr>
        <p:txBody>
          <a:bodyPr>
            <a:normAutofit/>
          </a:bodyPr>
          <a:lstStyle/>
          <a:p>
            <a:r>
              <a:rPr lang="pl-PL" b="1" dirty="0" smtClean="0"/>
              <a:t>10. X - Światowy Dzień Zdrowia Psychicznego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2471738"/>
            <a:ext cx="3151871" cy="2524008"/>
          </a:xfrm>
        </p:spPr>
      </p:pic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20-30 % dzieci wymaga specjalistycznej pomocy w zakresie wzmacniania zdrowia psychicznego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Zaburzenia emocjonalne, </a:t>
            </a:r>
            <a:r>
              <a:rPr lang="pl-PL" sz="2000" dirty="0" err="1" smtClean="0"/>
              <a:t>dezadaptacyjne</a:t>
            </a:r>
            <a:r>
              <a:rPr lang="pl-PL" sz="2000" dirty="0" smtClean="0"/>
              <a:t> w zakresie radzenie sobie ze stresem, zaburzenia lękowe, zaburzenia depresyjne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Profilaktyka zdrowia psychicznego dzieci i młodzieży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670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20"/>
          <p:cNvSpPr>
            <a:spLocks noGrp="1"/>
          </p:cNvSpPr>
          <p:nvPr>
            <p:ph type="title"/>
          </p:nvPr>
        </p:nvSpPr>
        <p:spPr>
          <a:xfrm>
            <a:off x="970156" y="457200"/>
            <a:ext cx="3801869" cy="1103971"/>
          </a:xfrm>
        </p:spPr>
        <p:txBody>
          <a:bodyPr>
            <a:normAutofit/>
          </a:bodyPr>
          <a:lstStyle/>
          <a:p>
            <a:r>
              <a:rPr lang="pl-PL" b="1" dirty="0" smtClean="0"/>
              <a:t>Zdrowie psychiczne</a:t>
            </a:r>
            <a:endParaRPr lang="pl-PL" b="1" dirty="0"/>
          </a:p>
        </p:txBody>
      </p:sp>
      <p:pic>
        <p:nvPicPr>
          <p:cNvPr id="27" name="Symbol zastępczy obrazu 2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r="24575"/>
          <a:stretch>
            <a:fillRect/>
          </a:stretch>
        </p:blipFill>
        <p:spPr>
          <a:xfrm>
            <a:off x="4982466" y="887064"/>
            <a:ext cx="6172200" cy="4873625"/>
          </a:xfrm>
        </p:spPr>
      </p:pic>
      <p:sp>
        <p:nvSpPr>
          <p:cNvPr id="23" name="Symbol zastępczy tekstu 22"/>
          <p:cNvSpPr>
            <a:spLocks noGrp="1"/>
          </p:cNvSpPr>
          <p:nvPr>
            <p:ph type="body" sz="half" idx="2"/>
          </p:nvPr>
        </p:nvSpPr>
        <p:spPr>
          <a:xfrm>
            <a:off x="1193180" y="3345366"/>
            <a:ext cx="3468030" cy="17388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Wielopłaszczyznowość </a:t>
            </a:r>
            <a:r>
              <a:rPr lang="pl-PL" sz="2400" dirty="0" smtClean="0"/>
              <a:t>oddziaływań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Poziomy </a:t>
            </a:r>
            <a:r>
              <a:rPr lang="pl-PL" sz="2400" dirty="0" smtClean="0"/>
              <a:t>profilaktyki</a:t>
            </a:r>
          </a:p>
        </p:txBody>
      </p:sp>
      <p:cxnSp>
        <p:nvCxnSpPr>
          <p:cNvPr id="9" name="Łącznik prosty 8"/>
          <p:cNvCxnSpPr/>
          <p:nvPr/>
        </p:nvCxnSpPr>
        <p:spPr>
          <a:xfrm flipH="1">
            <a:off x="10381785" y="4906537"/>
            <a:ext cx="33454" cy="200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Czynniki wzmacniające </a:t>
            </a:r>
            <a:r>
              <a:rPr lang="pl-PL" sz="3600" dirty="0" smtClean="0"/>
              <a:t>odporność psychiczną</a:t>
            </a:r>
            <a:endParaRPr lang="pl-PL" sz="36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4405661" y="3326530"/>
            <a:ext cx="2949497" cy="11129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Zdrowie </a:t>
            </a:r>
            <a:r>
              <a:rPr lang="pl-PL" b="1" dirty="0" smtClean="0">
                <a:solidFill>
                  <a:schemeClr val="tx1"/>
                </a:solidFill>
              </a:rPr>
              <a:t>psychiczne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dzieci i nastolatków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3" name="Objaśnienie w chmurce 12"/>
          <p:cNvSpPr/>
          <p:nvPr/>
        </p:nvSpPr>
        <p:spPr>
          <a:xfrm>
            <a:off x="5023855" y="4519709"/>
            <a:ext cx="2018371" cy="152771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Szacunek dla innych</a:t>
            </a:r>
            <a:endParaRPr lang="pl-PL" sz="1600" dirty="0"/>
          </a:p>
        </p:txBody>
      </p:sp>
      <p:sp>
        <p:nvSpPr>
          <p:cNvPr id="14" name="Objaśnienie w chmurce 13"/>
          <p:cNvSpPr/>
          <p:nvPr/>
        </p:nvSpPr>
        <p:spPr>
          <a:xfrm>
            <a:off x="1567043" y="2679759"/>
            <a:ext cx="1905000" cy="1839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Uwolnij emocje</a:t>
            </a:r>
            <a:endParaRPr lang="pl-PL" sz="1600" dirty="0"/>
          </a:p>
        </p:txBody>
      </p:sp>
      <p:sp>
        <p:nvSpPr>
          <p:cNvPr id="15" name="Objaśnienie w chmurce 14"/>
          <p:cNvSpPr/>
          <p:nvPr/>
        </p:nvSpPr>
        <p:spPr>
          <a:xfrm>
            <a:off x="5671665" y="1308628"/>
            <a:ext cx="2367314" cy="15514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g</a:t>
            </a:r>
            <a:r>
              <a:rPr lang="pl-PL" sz="1600" dirty="0" smtClean="0"/>
              <a:t>łęboka relacja i poczucie bezpieczeństwa</a:t>
            </a:r>
            <a:endParaRPr lang="pl-PL" sz="1600" dirty="0"/>
          </a:p>
        </p:txBody>
      </p:sp>
      <p:sp>
        <p:nvSpPr>
          <p:cNvPr id="16" name="Objaśnienie w chmurce 15"/>
          <p:cNvSpPr/>
          <p:nvPr/>
        </p:nvSpPr>
        <p:spPr>
          <a:xfrm>
            <a:off x="8081379" y="2153972"/>
            <a:ext cx="2118732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Odżywianie</a:t>
            </a:r>
            <a:endParaRPr lang="pl-PL" sz="1600" dirty="0"/>
          </a:p>
        </p:txBody>
      </p:sp>
      <p:sp>
        <p:nvSpPr>
          <p:cNvPr id="17" name="Objaśnienie w chmurce 16"/>
          <p:cNvSpPr/>
          <p:nvPr/>
        </p:nvSpPr>
        <p:spPr>
          <a:xfrm>
            <a:off x="2689304" y="4285533"/>
            <a:ext cx="1917544" cy="17618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Wzmocnij</a:t>
            </a:r>
          </a:p>
          <a:p>
            <a:pPr algn="ctr"/>
            <a:r>
              <a:rPr lang="pl-PL" sz="1600" dirty="0" smtClean="0"/>
              <a:t>samoocenę</a:t>
            </a:r>
            <a:endParaRPr lang="pl-PL" sz="1600" dirty="0"/>
          </a:p>
        </p:txBody>
      </p:sp>
      <p:sp>
        <p:nvSpPr>
          <p:cNvPr id="18" name="Objaśnienie w chmurce 17"/>
          <p:cNvSpPr/>
          <p:nvPr/>
        </p:nvSpPr>
        <p:spPr>
          <a:xfrm>
            <a:off x="3445728" y="1312910"/>
            <a:ext cx="1886414" cy="1682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Zadbaj o sen i odpoczynek</a:t>
            </a:r>
            <a:endParaRPr lang="pl-PL" sz="1600" dirty="0"/>
          </a:p>
        </p:txBody>
      </p:sp>
      <p:sp>
        <p:nvSpPr>
          <p:cNvPr id="19" name="Objaśnienie w chmurce 18"/>
          <p:cNvSpPr/>
          <p:nvPr/>
        </p:nvSpPr>
        <p:spPr>
          <a:xfrm>
            <a:off x="7413466" y="4235506"/>
            <a:ext cx="2007688" cy="16496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Zarządzanie stresem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342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Zdrowe relacje rodzinne i poczucie bezpieczeństwa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Zasada 1 na 5</a:t>
            </a:r>
          </a:p>
          <a:p>
            <a:pPr>
              <a:buFontTx/>
              <a:buChar char="-"/>
            </a:pPr>
            <a:r>
              <a:rPr lang="pl-PL" dirty="0" smtClean="0"/>
              <a:t>1 </a:t>
            </a:r>
            <a:r>
              <a:rPr lang="pl-PL" dirty="0"/>
              <a:t>konstruktywna uwaga – 5 pozytywnych wzmocnień (tego czego </a:t>
            </a:r>
            <a:r>
              <a:rPr lang="pl-PL" dirty="0" smtClean="0"/>
              <a:t>dziecko </a:t>
            </a:r>
            <a:r>
              <a:rPr lang="pl-PL" dirty="0"/>
              <a:t>dobrze </a:t>
            </a:r>
            <a:r>
              <a:rPr lang="pl-PL" dirty="0" smtClean="0"/>
              <a:t>zrobiło)</a:t>
            </a:r>
          </a:p>
          <a:p>
            <a:pPr>
              <a:buFontTx/>
              <a:buChar char="-"/>
            </a:pPr>
            <a:r>
              <a:rPr lang="pl-PL" dirty="0" smtClean="0"/>
              <a:t>Jasno określone wymagania</a:t>
            </a:r>
          </a:p>
          <a:p>
            <a:pPr>
              <a:buFontTx/>
              <a:buChar char="-"/>
            </a:pPr>
            <a:r>
              <a:rPr lang="pl-PL" dirty="0" smtClean="0"/>
              <a:t>Obowiązki „szyte na miarę”</a:t>
            </a:r>
          </a:p>
          <a:p>
            <a:pPr>
              <a:buFontTx/>
              <a:buChar char="-"/>
            </a:pPr>
            <a:r>
              <a:rPr lang="pl-PL" dirty="0" smtClean="0"/>
              <a:t>Jasne stawianie granic</a:t>
            </a:r>
          </a:p>
          <a:p>
            <a:pPr>
              <a:buFontTx/>
              <a:buChar char="-"/>
            </a:pPr>
            <a:r>
              <a:rPr lang="pl-PL" dirty="0" smtClean="0"/>
              <a:t>Docenianie sukcesów dziecka</a:t>
            </a:r>
          </a:p>
          <a:p>
            <a:pPr>
              <a:buFontTx/>
              <a:buChar char="-"/>
            </a:pPr>
            <a:r>
              <a:rPr lang="pl-PL" dirty="0"/>
              <a:t>Ś</a:t>
            </a:r>
            <a:r>
              <a:rPr lang="pl-PL" dirty="0" smtClean="0"/>
              <a:t>więtowanie rocznic</a:t>
            </a:r>
          </a:p>
          <a:p>
            <a:pPr>
              <a:buFontTx/>
              <a:buChar char="-"/>
            </a:pPr>
            <a:r>
              <a:rPr lang="pl-PL" dirty="0" smtClean="0"/>
              <a:t>Wzajemny szacunek dzieci do rodziców i rodziców do dzieci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7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Poczucie własnej wartości i samocena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Wzmacnianie poczucia własnej </a:t>
            </a:r>
            <a:r>
              <a:rPr lang="pl-PL" dirty="0" smtClean="0"/>
              <a:t>wartości</a:t>
            </a:r>
          </a:p>
          <a:p>
            <a:pPr marL="0" indent="0">
              <a:buNone/>
            </a:pPr>
            <a:r>
              <a:rPr lang="pl-PL" dirty="0" smtClean="0"/>
              <a:t> - Opisuj </a:t>
            </a:r>
            <a:r>
              <a:rPr lang="pl-PL" dirty="0"/>
              <a:t>rzeczywistość</a:t>
            </a:r>
          </a:p>
          <a:p>
            <a:r>
              <a:rPr lang="pl-PL" dirty="0"/>
              <a:t>Używaj komunikatów typu „ja”</a:t>
            </a:r>
          </a:p>
          <a:p>
            <a:r>
              <a:rPr lang="pl-PL" dirty="0"/>
              <a:t>Doceniaj szczegóły</a:t>
            </a:r>
          </a:p>
          <a:p>
            <a:r>
              <a:rPr lang="pl-PL" dirty="0"/>
              <a:t>Pozwalaj rozwiązywać problemy</a:t>
            </a:r>
          </a:p>
          <a:p>
            <a:r>
              <a:rPr lang="pl-PL" dirty="0"/>
              <a:t>Zaakceptuj błędy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76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Pewność </a:t>
            </a:r>
            <a:r>
              <a:rPr lang="pl-PL" dirty="0" smtClean="0"/>
              <a:t>siebie!!!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r>
              <a:rPr lang="pl-PL" sz="3200" dirty="0" smtClean="0"/>
              <a:t>Pewność siebie to SUPERMOC – inwestuj w dowartościowywanie samooceny swoich dzieci!!!</a:t>
            </a:r>
          </a:p>
          <a:p>
            <a:r>
              <a:rPr lang="pl-PL" sz="3200" dirty="0" smtClean="0"/>
              <a:t>Rodzice nie mają uczyć dzieci jak stać się ideałem, ale zadaniem rodziców jest nauczyć dzieci ż</a:t>
            </a:r>
            <a:r>
              <a:rPr lang="pl-PL" sz="3200" dirty="0"/>
              <a:t>e</a:t>
            </a:r>
            <a:r>
              <a:rPr lang="pl-PL" sz="3200" dirty="0" smtClean="0"/>
              <a:t> są w PORZĄDKU TAKIE JAKIE SĄ</a:t>
            </a:r>
            <a:r>
              <a:rPr lang="pl-PL" sz="3200" dirty="0" smtClean="0"/>
              <a:t>!!!</a:t>
            </a:r>
          </a:p>
          <a:p>
            <a:r>
              <a:rPr lang="pl-PL" sz="3200" dirty="0" smtClean="0"/>
              <a:t>Nie porównywanie dziecka z innymi</a:t>
            </a:r>
          </a:p>
          <a:p>
            <a:r>
              <a:rPr lang="pl-PL" sz="3200" dirty="0" smtClean="0"/>
              <a:t>Bycie sobą!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604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Zdrowe relacje z ludźmi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Szacunek do innych</a:t>
            </a:r>
          </a:p>
          <a:p>
            <a:r>
              <a:rPr lang="pl-PL" dirty="0" smtClean="0"/>
              <a:t>Asertywność w relacjach</a:t>
            </a:r>
          </a:p>
          <a:p>
            <a:r>
              <a:rPr lang="pl-PL" dirty="0" smtClean="0"/>
              <a:t>Dbanie o siebie</a:t>
            </a:r>
          </a:p>
          <a:p>
            <a:r>
              <a:rPr lang="pl-PL" dirty="0" smtClean="0"/>
              <a:t>Obrona własna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9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Higiena fizyczna i psychiczna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Odpoczynek i odpowiednio długi </a:t>
            </a:r>
            <a:r>
              <a:rPr lang="pl-PL" dirty="0" smtClean="0"/>
              <a:t>sen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- 0-3 </a:t>
            </a:r>
            <a:r>
              <a:rPr lang="pl-PL" dirty="0"/>
              <a:t>m-c 14-17 godzin</a:t>
            </a:r>
          </a:p>
          <a:p>
            <a:pPr marL="0" indent="0">
              <a:buNone/>
            </a:pPr>
            <a:r>
              <a:rPr lang="pl-PL" dirty="0" smtClean="0"/>
              <a:t>- 4-11 </a:t>
            </a:r>
            <a:r>
              <a:rPr lang="pl-PL" dirty="0"/>
              <a:t>m-c – 12-16 godzin</a:t>
            </a:r>
          </a:p>
          <a:p>
            <a:pPr marL="0" indent="0">
              <a:buNone/>
            </a:pPr>
            <a:r>
              <a:rPr lang="pl-PL" dirty="0" smtClean="0"/>
              <a:t>- 1-2 </a:t>
            </a:r>
            <a:r>
              <a:rPr lang="pl-PL" dirty="0"/>
              <a:t>latka – 10-13 godzin</a:t>
            </a:r>
          </a:p>
          <a:p>
            <a:pPr marL="0" indent="0">
              <a:buNone/>
            </a:pPr>
            <a:r>
              <a:rPr lang="pl-PL" dirty="0" smtClean="0"/>
              <a:t>- 3-4 </a:t>
            </a:r>
            <a:r>
              <a:rPr lang="pl-PL" dirty="0"/>
              <a:t>10-13 godzin</a:t>
            </a:r>
          </a:p>
          <a:p>
            <a:pPr marL="0" indent="0">
              <a:buNone/>
            </a:pPr>
            <a:r>
              <a:rPr lang="pl-PL" dirty="0" smtClean="0"/>
              <a:t>- 4-10 </a:t>
            </a:r>
            <a:r>
              <a:rPr lang="pl-PL" dirty="0"/>
              <a:t>lat 8-10 godzin</a:t>
            </a:r>
          </a:p>
          <a:p>
            <a:pPr marL="0" indent="0">
              <a:buNone/>
            </a:pPr>
            <a:r>
              <a:rPr lang="pl-PL" dirty="0" smtClean="0"/>
              <a:t>- Nastolatki </a:t>
            </a:r>
            <a:r>
              <a:rPr lang="pl-PL" dirty="0"/>
              <a:t>– 9-13 godzin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42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437</Words>
  <Application>Microsoft Office PowerPoint</Application>
  <PresentationFormat>Panoramiczny</PresentationFormat>
  <Paragraphs>101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Organiczny</vt:lpstr>
      <vt:lpstr>Jak wzmacniać zdrowie psychiczne naszych dzieci?</vt:lpstr>
      <vt:lpstr>10. X - Światowy Dzień Zdrowia Psychicznego</vt:lpstr>
      <vt:lpstr>Zdrowie psychiczne</vt:lpstr>
      <vt:lpstr>Czynniki wzmacniające odporność psychiczną</vt:lpstr>
      <vt:lpstr>Zdrowe relacje rodzinne i poczucie bezpieczeństwa</vt:lpstr>
      <vt:lpstr>Poczucie własnej wartości i samocena</vt:lpstr>
      <vt:lpstr>Pewność siebie!!!</vt:lpstr>
      <vt:lpstr>Zdrowe relacje z ludźmi</vt:lpstr>
      <vt:lpstr>Higiena fizyczna i psychiczna</vt:lpstr>
      <vt:lpstr>Przeciążenia sensoryczne</vt:lpstr>
      <vt:lpstr>Mechanizmy radzenie sobie ze stresem</vt:lpstr>
      <vt:lpstr>Relaksacja – dobra nauka odpoczynku</vt:lpstr>
      <vt:lpstr>Dobre praktyki</vt:lpstr>
      <vt:lpstr> Dobre praktyki </vt:lpstr>
      <vt:lpstr>Czynniki sprzyjające utrzymaniu zdrowia psychicznego</vt:lpstr>
      <vt:lpstr>Kryzys psychiczny</vt:lpstr>
      <vt:lpstr>   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Wzmacnianie zdrowia psychicznego dzieci i młodzieży</dc:title>
  <dc:creator>User</dc:creator>
  <cp:lastModifiedBy>User</cp:lastModifiedBy>
  <cp:revision>21</cp:revision>
  <dcterms:created xsi:type="dcterms:W3CDTF">2022-09-19T19:42:03Z</dcterms:created>
  <dcterms:modified xsi:type="dcterms:W3CDTF">2022-09-20T19:05:11Z</dcterms:modified>
</cp:coreProperties>
</file>