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92" r:id="rId3"/>
    <p:sldId id="291" r:id="rId4"/>
    <p:sldId id="257" r:id="rId5"/>
    <p:sldId id="262" r:id="rId6"/>
    <p:sldId id="281" r:id="rId7"/>
    <p:sldId id="282" r:id="rId8"/>
    <p:sldId id="263" r:id="rId9"/>
    <p:sldId id="290" r:id="rId10"/>
    <p:sldId id="265" r:id="rId11"/>
    <p:sldId id="266" r:id="rId12"/>
    <p:sldId id="267" r:id="rId13"/>
    <p:sldId id="270" r:id="rId14"/>
    <p:sldId id="271" r:id="rId15"/>
    <p:sldId id="272" r:id="rId16"/>
    <p:sldId id="273" r:id="rId17"/>
    <p:sldId id="274" r:id="rId18"/>
    <p:sldId id="275" r:id="rId19"/>
    <p:sldId id="259" r:id="rId20"/>
    <p:sldId id="279" r:id="rId21"/>
    <p:sldId id="277" r:id="rId22"/>
    <p:sldId id="278" r:id="rId23"/>
    <p:sldId id="283" r:id="rId24"/>
    <p:sldId id="284" r:id="rId25"/>
    <p:sldId id="285" r:id="rId26"/>
    <p:sldId id="286" r:id="rId27"/>
    <p:sldId id="287" r:id="rId28"/>
    <p:sldId id="288" r:id="rId2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88180" autoAdjust="0"/>
  </p:normalViewPr>
  <p:slideViewPr>
    <p:cSldViewPr snapToGrid="0">
      <p:cViewPr varScale="1">
        <p:scale>
          <a:sx n="76" d="100"/>
          <a:sy n="76" d="100"/>
        </p:scale>
        <p:origin x="42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12/22/2021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Readaptacja do szkoły po nauce zdalnej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pl-PL" sz="2000" dirty="0" smtClean="0"/>
              <a:t>Najczęstsze problemy  i zagrożenia dzieci i młodzieży</a:t>
            </a:r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361689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 smtClean="0"/>
              <a:t>Fonoholizm</a:t>
            </a:r>
            <a:r>
              <a:rPr lang="pl-PL" dirty="0" smtClean="0"/>
              <a:t>/siecioholizm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Problemowe korzystanie z telefonu komórkowego, które często prowadzi do uzależnienia się od niego; nadmierne używanie telefonu w różnych sytuacjach </a:t>
            </a:r>
            <a:r>
              <a:rPr lang="pl-PL" sz="2000" dirty="0" smtClean="0"/>
              <a:t>społecznych</a:t>
            </a:r>
          </a:p>
          <a:p>
            <a:r>
              <a:rPr lang="pl-PL" sz="2000" dirty="0"/>
              <a:t>Problem dotyczy już 2 na 3 </a:t>
            </a:r>
            <a:r>
              <a:rPr lang="pl-PL" sz="2000" dirty="0" smtClean="0"/>
              <a:t>nastolatków </a:t>
            </a:r>
            <a:endParaRPr lang="pl-PL" sz="2000" dirty="0"/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9222" y="2755049"/>
            <a:ext cx="4687474" cy="2985971"/>
          </a:xfrm>
        </p:spPr>
      </p:pic>
    </p:spTree>
    <p:extLst>
      <p:ext uri="{BB962C8B-B14F-4D97-AF65-F5344CB8AC3E}">
        <p14:creationId xmlns:p14="http://schemas.microsoft.com/office/powerpoint/2010/main" val="265104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Zaburzenia behawioralne (czynnościowe) wg A. Goodmana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A. Niezdolność oparcia się impulsom popychającym do określonego zachowania. </a:t>
            </a:r>
          </a:p>
          <a:p>
            <a:pPr marL="0" indent="0">
              <a:buNone/>
            </a:pPr>
            <a:r>
              <a:rPr lang="pl-PL" sz="2400" dirty="0"/>
              <a:t>B: Poczucie narastającego napięcia pojawiającego się tuż przed rozpoczęciem zachowania.</a:t>
            </a:r>
          </a:p>
          <a:p>
            <a:pPr marL="0" indent="0">
              <a:buNone/>
            </a:pPr>
            <a:r>
              <a:rPr lang="pl-PL" sz="2400" dirty="0"/>
              <a:t>C: Przyjemność i ulga doświadczane podczas wykonywania zachowania.</a:t>
            </a:r>
          </a:p>
          <a:p>
            <a:pPr marL="0" indent="0">
              <a:buNone/>
            </a:pPr>
            <a:r>
              <a:rPr lang="pl-PL" sz="2400" dirty="0"/>
              <a:t>D: Poczucie utraty kontroli podczas trwania zachowania.</a:t>
            </a:r>
          </a:p>
        </p:txBody>
      </p:sp>
    </p:spTree>
    <p:extLst>
      <p:ext uri="{BB962C8B-B14F-4D97-AF65-F5344CB8AC3E}">
        <p14:creationId xmlns:p14="http://schemas.microsoft.com/office/powerpoint/2010/main" val="206761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Kiedy zaczyna się problem?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Używanie normalne</a:t>
            </a:r>
          </a:p>
          <a:p>
            <a:r>
              <a:rPr lang="pl-PL" sz="2400" dirty="0"/>
              <a:t>Nadużywanie </a:t>
            </a:r>
            <a:r>
              <a:rPr lang="pl-PL" sz="2400" dirty="0" smtClean="0"/>
              <a:t>telefonu/korzystania z sieci</a:t>
            </a:r>
            <a:endParaRPr lang="pl-PL" sz="2400" dirty="0"/>
          </a:p>
          <a:p>
            <a:r>
              <a:rPr lang="pl-PL" sz="2400" dirty="0"/>
              <a:t>Uzależnienie</a:t>
            </a:r>
          </a:p>
        </p:txBody>
      </p:sp>
    </p:spTree>
    <p:extLst>
      <p:ext uri="{BB962C8B-B14F-4D97-AF65-F5344CB8AC3E}">
        <p14:creationId xmlns:p14="http://schemas.microsoft.com/office/powerpoint/2010/main" val="332427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Objawy uzależnienia od </a:t>
            </a:r>
            <a:r>
              <a:rPr lang="pl-PL" sz="3200" dirty="0" smtClean="0"/>
              <a:t>telefonu/</a:t>
            </a:r>
            <a:r>
              <a:rPr lang="pl-PL" sz="3200" dirty="0" err="1" smtClean="0"/>
              <a:t>internetu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1</a:t>
            </a:r>
            <a:r>
              <a:rPr lang="pl-PL" sz="2400" dirty="0"/>
              <a:t>. Tolerancja, rozumiana jako: </a:t>
            </a:r>
          </a:p>
          <a:p>
            <a:pPr marL="0" indent="0">
              <a:buNone/>
            </a:pPr>
            <a:r>
              <a:rPr lang="pl-PL" sz="2400" dirty="0"/>
              <a:t>•potrzeba coraz dłuższego korzystania z </a:t>
            </a:r>
            <a:r>
              <a:rPr lang="pl-PL" sz="2400" dirty="0" smtClean="0"/>
              <a:t>sieci/telefonu </a:t>
            </a:r>
            <a:r>
              <a:rPr lang="pl-PL" sz="2400" dirty="0"/>
              <a:t>w celu uzyskania zadowolenia </a:t>
            </a:r>
          </a:p>
          <a:p>
            <a:pPr marL="0" indent="0">
              <a:buNone/>
            </a:pPr>
            <a:r>
              <a:rPr lang="pl-PL" sz="2400" dirty="0"/>
              <a:t>i/lub </a:t>
            </a:r>
          </a:p>
          <a:p>
            <a:pPr marL="0" indent="0">
              <a:buNone/>
            </a:pPr>
            <a:r>
              <a:rPr lang="pl-PL" sz="2400" dirty="0"/>
              <a:t>•wyraźny, stopniowy spadek satysfakcji osiąganej przez tę samą ilość czasu przebywania </a:t>
            </a:r>
            <a:r>
              <a:rPr lang="pl-PL" sz="2400" dirty="0" smtClean="0"/>
              <a:t>w sieci</a:t>
            </a:r>
            <a:r>
              <a:rPr lang="pl-PL" sz="2400" dirty="0"/>
              <a:t>.</a:t>
            </a:r>
          </a:p>
          <a:p>
            <a:pPr marL="0" indent="0">
              <a:buNone/>
            </a:pPr>
            <a:endParaRPr lang="pl-PL" dirty="0"/>
          </a:p>
        </p:txBody>
      </p:sp>
      <p:pic>
        <p:nvPicPr>
          <p:cNvPr id="7" name="Symbol zastępczy zawartości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5519" y="3430587"/>
            <a:ext cx="2590800" cy="1762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4006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Objawy uzależnienia od </a:t>
            </a:r>
            <a:r>
              <a:rPr lang="pl-PL" sz="3200" dirty="0" smtClean="0"/>
              <a:t>telefonu/</a:t>
            </a:r>
            <a:r>
              <a:rPr lang="pl-PL" sz="3200" dirty="0" err="1" smtClean="0"/>
              <a:t>internetu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2</a:t>
            </a:r>
            <a:r>
              <a:rPr lang="pl-PL" sz="2100" dirty="0"/>
              <a:t>. </a:t>
            </a:r>
            <a:r>
              <a:rPr lang="pl-PL" sz="2200" dirty="0"/>
              <a:t>Objawy </a:t>
            </a:r>
            <a:r>
              <a:rPr lang="pl-PL" sz="2200" dirty="0" err="1" smtClean="0"/>
              <a:t>odstawienne</a:t>
            </a:r>
            <a:r>
              <a:rPr lang="pl-PL" sz="2200" dirty="0"/>
              <a:t> </a:t>
            </a:r>
            <a:r>
              <a:rPr lang="pl-PL" sz="2200" dirty="0" smtClean="0"/>
              <a:t>(pojawiające się po kilku dniach do m-ca nieużywania)</a:t>
            </a:r>
            <a:endParaRPr lang="pl-PL" sz="2200" dirty="0"/>
          </a:p>
          <a:p>
            <a:pPr marL="0" indent="0">
              <a:buNone/>
            </a:pPr>
            <a:r>
              <a:rPr lang="pl-PL" sz="2200" dirty="0" smtClean="0"/>
              <a:t>– </a:t>
            </a:r>
            <a:r>
              <a:rPr lang="pl-PL" sz="2200" dirty="0"/>
              <a:t>pobudzenie psychoruchowe (niepokój lub lęk) </a:t>
            </a:r>
          </a:p>
          <a:p>
            <a:pPr marL="0" indent="0">
              <a:buNone/>
            </a:pPr>
            <a:r>
              <a:rPr lang="pl-PL" sz="2200" dirty="0" smtClean="0"/>
              <a:t>– wyraźne </a:t>
            </a:r>
            <a:r>
              <a:rPr lang="pl-PL" sz="2200" dirty="0"/>
              <a:t>obniżenie nastroju, </a:t>
            </a:r>
          </a:p>
          <a:p>
            <a:pPr marL="0" indent="0">
              <a:buNone/>
            </a:pPr>
            <a:r>
              <a:rPr lang="pl-PL" sz="2200" dirty="0"/>
              <a:t>– obsesyjne </a:t>
            </a:r>
            <a:r>
              <a:rPr lang="pl-PL" sz="2200" dirty="0" smtClean="0"/>
              <a:t>myślenie </a:t>
            </a:r>
            <a:endParaRPr lang="pl-PL" sz="2200" dirty="0"/>
          </a:p>
          <a:p>
            <a:pPr marL="0" indent="0">
              <a:buNone/>
            </a:pPr>
            <a:r>
              <a:rPr lang="pl-PL" sz="2200" dirty="0"/>
              <a:t>– fantazje i marzenia senne </a:t>
            </a:r>
            <a:r>
              <a:rPr lang="pl-PL" sz="2200" dirty="0" smtClean="0"/>
              <a:t> </a:t>
            </a:r>
            <a:endParaRPr lang="pl-PL" sz="2200" dirty="0"/>
          </a:p>
          <a:p>
            <a:pPr marL="0" indent="0">
              <a:buNone/>
            </a:pPr>
            <a:r>
              <a:rPr lang="pl-PL" sz="2200" dirty="0"/>
              <a:t>– celowe lub mimowolne poruszanie palcami w sposób charakterystyczny dla pisania na </a:t>
            </a:r>
            <a:r>
              <a:rPr lang="pl-PL" sz="2200" dirty="0" smtClean="0"/>
              <a:t>klawiaturze</a:t>
            </a:r>
            <a:r>
              <a:rPr lang="pl-PL" sz="2200" dirty="0"/>
              <a:t> </a:t>
            </a:r>
            <a:r>
              <a:rPr lang="pl-PL" sz="2200" dirty="0" smtClean="0"/>
              <a:t>komputera/telefonu</a:t>
            </a:r>
            <a:endParaRPr lang="pl-PL" sz="2200" dirty="0"/>
          </a:p>
          <a:p>
            <a:pPr marL="0" indent="0">
              <a:buNone/>
            </a:pPr>
            <a:r>
              <a:rPr lang="pl-PL" sz="2200" dirty="0"/>
              <a:t>– korzystanie z </a:t>
            </a:r>
            <a:r>
              <a:rPr lang="pl-PL" sz="2200" dirty="0" smtClean="0"/>
              <a:t>sieci/telefonu </a:t>
            </a:r>
            <a:r>
              <a:rPr lang="pl-PL" sz="2200" dirty="0"/>
              <a:t>w celu uniknięcia przykrych objawów abstynencyjnych po odstawieniu </a:t>
            </a:r>
            <a:r>
              <a:rPr lang="pl-PL" sz="2200" dirty="0" err="1"/>
              <a:t>internetu</a:t>
            </a:r>
            <a:endParaRPr lang="pl-PL" sz="2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560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Objawy uzależnienia od </a:t>
            </a:r>
            <a:r>
              <a:rPr lang="pl-PL" dirty="0" err="1"/>
              <a:t>internetu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3. </a:t>
            </a:r>
            <a:r>
              <a:rPr lang="pl-PL" sz="2000" dirty="0"/>
              <a:t>Częste przekraczanie planowanego wcześniej czasu korzystania z </a:t>
            </a:r>
            <a:r>
              <a:rPr lang="pl-PL" sz="2000" dirty="0" err="1" smtClean="0"/>
              <a:t>internetu</a:t>
            </a:r>
            <a:r>
              <a:rPr lang="pl-PL" sz="2000" dirty="0" smtClean="0"/>
              <a:t>/telefonu</a:t>
            </a:r>
            <a:endParaRPr lang="pl-PL" sz="2000" dirty="0"/>
          </a:p>
          <a:p>
            <a:pPr marL="0" indent="0">
              <a:buNone/>
            </a:pPr>
            <a:r>
              <a:rPr lang="pl-PL" sz="2000" dirty="0"/>
              <a:t>4. Utrwalona potrzeba lub nieudane próby ograniczania lub zaprzestania korzystania z Internetu/telefonu. </a:t>
            </a:r>
          </a:p>
          <a:p>
            <a:pPr marL="0" indent="0">
              <a:buNone/>
            </a:pPr>
            <a:r>
              <a:rPr lang="pl-PL" sz="2000" dirty="0"/>
              <a:t>5. Poświęcanie dużej ilości czasu na wykonywanie czynności związanych z Internetem (np. kupowanie książek na temat cyberprzestrzeni, testowanie nowych przeglądarek stron </a:t>
            </a:r>
            <a:r>
              <a:rPr lang="pl-PL" sz="2000" dirty="0" smtClean="0"/>
              <a:t>www, </a:t>
            </a:r>
            <a:r>
              <a:rPr lang="pl-PL" sz="2000" dirty="0"/>
              <a:t>porządkowanie ściągniętych z Internetu materiałów, plików, programów). </a:t>
            </a:r>
          </a:p>
        </p:txBody>
      </p:sp>
    </p:spTree>
    <p:extLst>
      <p:ext uri="{BB962C8B-B14F-4D97-AF65-F5344CB8AC3E}">
        <p14:creationId xmlns:p14="http://schemas.microsoft.com/office/powerpoint/2010/main" val="397408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Objawy uzależnienia od </a:t>
            </a:r>
            <a:r>
              <a:rPr lang="pl-PL" dirty="0" err="1"/>
              <a:t>internetu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6. </a:t>
            </a:r>
            <a:r>
              <a:rPr lang="pl-PL" sz="2000" dirty="0"/>
              <a:t>Zmniejszanie lub rezygnowanie z aktywności społecznej, zawodowej lub rekreacyjnej na rzecz Internetu. </a:t>
            </a:r>
          </a:p>
          <a:p>
            <a:pPr marL="0" indent="0">
              <a:buNone/>
            </a:pPr>
            <a:r>
              <a:rPr lang="pl-PL" sz="2000" dirty="0"/>
              <a:t>7. Korzystanie z Internetu pomimo świadomości doświadczania trwałych bądź narastających problemów somatycznych (fizycznych), psychologicznych lub społecznych, spowodowanych lub nasilających się w związku z korzystaniem z Sieci (np. ograniczenie czasu snu, występowanie problemów rodzinnych, spóźnianie się do szkoły, </a:t>
            </a:r>
            <a:r>
              <a:rPr lang="pl-PL" sz="2000" dirty="0" smtClean="0"/>
              <a:t>zaniedbywanie </a:t>
            </a:r>
            <a:r>
              <a:rPr lang="pl-PL" sz="2000" dirty="0"/>
              <a:t>obowiązków lub innych </a:t>
            </a:r>
            <a:r>
              <a:rPr lang="pl-PL" sz="2000" dirty="0" smtClean="0"/>
              <a:t>działań</a:t>
            </a:r>
          </a:p>
          <a:p>
            <a:pPr marL="0" indent="0">
              <a:buNone/>
            </a:pPr>
            <a:r>
              <a:rPr lang="pl-PL" sz="2000" dirty="0" smtClean="0"/>
              <a:t> </a:t>
            </a:r>
            <a:endParaRPr lang="pl-PL" sz="2000" dirty="0"/>
          </a:p>
          <a:p>
            <a:r>
              <a:rPr lang="pl-PL" sz="2000" b="1" dirty="0"/>
              <a:t>Rozpoznanie </a:t>
            </a:r>
            <a:r>
              <a:rPr lang="pl-PL" sz="2000" b="1" dirty="0" smtClean="0"/>
              <a:t>co </a:t>
            </a:r>
            <a:r>
              <a:rPr lang="pl-PL" sz="2000" b="1" dirty="0"/>
              <a:t>najmniej 3 z w/w objawów </a:t>
            </a:r>
            <a:r>
              <a:rPr lang="pl-PL" sz="2000" b="1" dirty="0" smtClean="0"/>
              <a:t>występujących </a:t>
            </a:r>
            <a:r>
              <a:rPr lang="pl-PL" sz="2000" b="1" dirty="0"/>
              <a:t>przez okres ostatnich 12 m-</a:t>
            </a:r>
            <a:r>
              <a:rPr lang="pl-PL" sz="2000" b="1" dirty="0" err="1"/>
              <a:t>cy</a:t>
            </a:r>
            <a:r>
              <a:rPr lang="pl-PL" sz="2000" b="1" dirty="0"/>
              <a:t> </a:t>
            </a:r>
            <a:r>
              <a:rPr lang="pl-PL" sz="2000" b="1" dirty="0" smtClean="0"/>
              <a:t>świadczy o uzależnieniu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415150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/>
              <a:t>Negatywne skutki siecioholizmu/</a:t>
            </a:r>
            <a:r>
              <a:rPr lang="pl-PL" sz="3200" dirty="0" err="1"/>
              <a:t>fonoholizmu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dirty="0"/>
              <a:t>Nieograniczonego dostęp do kanałów tematycznych (także tych szkodliwych)</a:t>
            </a:r>
          </a:p>
          <a:p>
            <a:r>
              <a:rPr lang="pl-PL" dirty="0"/>
              <a:t>Strata czasu</a:t>
            </a:r>
          </a:p>
          <a:p>
            <a:r>
              <a:rPr lang="pl-PL" dirty="0"/>
              <a:t>Niebezpieczeństwo związane z nieznanymi </a:t>
            </a:r>
            <a:r>
              <a:rPr lang="pl-PL" dirty="0" smtClean="0"/>
              <a:t>kontaktami</a:t>
            </a:r>
          </a:p>
          <a:p>
            <a:r>
              <a:rPr lang="pl-PL" dirty="0" err="1"/>
              <a:t>C</a:t>
            </a:r>
            <a:r>
              <a:rPr lang="pl-PL" dirty="0" err="1" smtClean="0"/>
              <a:t>yberprzemoc</a:t>
            </a:r>
            <a:endParaRPr lang="pl-PL" dirty="0"/>
          </a:p>
          <a:p>
            <a:r>
              <a:rPr lang="pl-PL" dirty="0"/>
              <a:t>Ograniczenie kontaktów społecznych w rzeczywistym świecie, aż do całkowitej izolacji</a:t>
            </a:r>
          </a:p>
          <a:p>
            <a:r>
              <a:rPr lang="pl-PL" dirty="0"/>
              <a:t>„</a:t>
            </a:r>
            <a:r>
              <a:rPr lang="pl-PL" dirty="0" smtClean="0"/>
              <a:t>Lenistwo </a:t>
            </a:r>
            <a:r>
              <a:rPr lang="pl-PL" dirty="0"/>
              <a:t>umysłowe”</a:t>
            </a:r>
          </a:p>
          <a:p>
            <a:r>
              <a:rPr lang="pl-PL" dirty="0" smtClean="0"/>
              <a:t>Ryzyko uzależnienia </a:t>
            </a:r>
            <a:r>
              <a:rPr lang="pl-PL" dirty="0"/>
              <a:t>od Internetu</a:t>
            </a:r>
          </a:p>
          <a:p>
            <a:r>
              <a:rPr lang="pl-PL" dirty="0"/>
              <a:t>Upośledzenie w zakresie </a:t>
            </a:r>
            <a:r>
              <a:rPr lang="pl-PL" dirty="0" smtClean="0"/>
              <a:t>przeżywania </a:t>
            </a:r>
            <a:r>
              <a:rPr lang="pl-PL" dirty="0"/>
              <a:t>emocji, sztuczności i niestabilności emocjonalnej</a:t>
            </a:r>
          </a:p>
        </p:txBody>
      </p:sp>
    </p:spTree>
    <p:extLst>
      <p:ext uri="{BB962C8B-B14F-4D97-AF65-F5344CB8AC3E}">
        <p14:creationId xmlns:p14="http://schemas.microsoft.com/office/powerpoint/2010/main" val="2309425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Negatywne skutki siecioholizmu/fonoholizmu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Zanik więzi rodzinnych</a:t>
            </a:r>
          </a:p>
          <a:p>
            <a:r>
              <a:rPr lang="pl-PL" sz="2000" dirty="0"/>
              <a:t>Utrata przyjaciół, wyizolowanie społeczne</a:t>
            </a:r>
          </a:p>
          <a:p>
            <a:r>
              <a:rPr lang="pl-PL" sz="2000" dirty="0"/>
              <a:t>Utrata zainteresowań, </a:t>
            </a:r>
            <a:endParaRPr lang="pl-PL" sz="2000" dirty="0" smtClean="0"/>
          </a:p>
          <a:p>
            <a:r>
              <a:rPr lang="pl-PL" sz="2000" dirty="0" smtClean="0"/>
              <a:t>Utratę </a:t>
            </a:r>
            <a:r>
              <a:rPr lang="pl-PL" sz="2000" dirty="0"/>
              <a:t>kontroli nad zachowaniem</a:t>
            </a:r>
          </a:p>
          <a:p>
            <a:r>
              <a:rPr lang="pl-PL" sz="2000" dirty="0"/>
              <a:t>zaniedbywanie obowiązków szkolnych i domowych (…)</a:t>
            </a:r>
          </a:p>
          <a:p>
            <a:r>
              <a:rPr lang="pl-PL" sz="2000" dirty="0"/>
              <a:t>Zaniedbywanie zdrowia (nieprawidłowe odżywianie, brak ruchu, </a:t>
            </a:r>
            <a:r>
              <a:rPr lang="pl-PL" sz="2000" dirty="0" smtClean="0"/>
              <a:t>nieregularny </a:t>
            </a:r>
            <a:r>
              <a:rPr lang="pl-PL" sz="2000" dirty="0"/>
              <a:t>sen, problemy z kręgosłupem, bóle głowy, zmęczenie)</a:t>
            </a:r>
          </a:p>
        </p:txBody>
      </p:sp>
    </p:spTree>
    <p:extLst>
      <p:ext uri="{BB962C8B-B14F-4D97-AF65-F5344CB8AC3E}">
        <p14:creationId xmlns:p14="http://schemas.microsoft.com/office/powerpoint/2010/main" val="282311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Rodzicu reaguj, kiedy…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 smtClean="0"/>
              <a:t>Twoje dziecko zaczyna się zachowywać inaczej niż dotychczas</a:t>
            </a:r>
          </a:p>
          <a:p>
            <a:r>
              <a:rPr lang="pl-PL" sz="2000" dirty="0" smtClean="0"/>
              <a:t>Twoje dziecko jest zbyt spokojne </a:t>
            </a:r>
          </a:p>
          <a:p>
            <a:r>
              <a:rPr lang="pl-PL" sz="2000" dirty="0" smtClean="0"/>
              <a:t>Twoje dziecko jest pobudzone, przejawia zachowania agresywne lub autoagresywne</a:t>
            </a:r>
          </a:p>
          <a:p>
            <a:r>
              <a:rPr lang="pl-PL" sz="2000" dirty="0" smtClean="0"/>
              <a:t>Twoje dziecko jest zbyt „ugrzecznione”</a:t>
            </a:r>
          </a:p>
          <a:p>
            <a:r>
              <a:rPr lang="pl-PL" sz="2000" dirty="0" smtClean="0"/>
              <a:t>Twoje dziecko nie manifestuje objawów buntu </a:t>
            </a:r>
            <a:r>
              <a:rPr lang="pl-PL" sz="2000" dirty="0" err="1" smtClean="0"/>
              <a:t>adolescencyjnego</a:t>
            </a:r>
            <a:r>
              <a:rPr lang="pl-PL" sz="2000" dirty="0" smtClean="0"/>
              <a:t> </a:t>
            </a:r>
          </a:p>
          <a:p>
            <a:r>
              <a:rPr lang="pl-PL" sz="2000" dirty="0" smtClean="0"/>
              <a:t>Twoje dziecko przesadnie „uważa” z jedzeniem</a:t>
            </a:r>
          </a:p>
          <a:p>
            <a:r>
              <a:rPr lang="pl-PL" sz="2000" dirty="0" smtClean="0"/>
              <a:t>Twoje dziecko izoluje się, wycofuje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823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 smtClean="0"/>
              <a:t>Pandemia katalizatorem zmian</a:t>
            </a:r>
            <a:endParaRPr lang="pl-PL" sz="32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4 marca 2021r. – minął rok od wykrycia pierwszego przypadku </a:t>
            </a:r>
            <a:r>
              <a:rPr lang="pl-PL" sz="2400" dirty="0" err="1"/>
              <a:t>koronawirusa</a:t>
            </a:r>
            <a:r>
              <a:rPr lang="pl-PL" sz="2400" dirty="0"/>
              <a:t> w Polsce</a:t>
            </a:r>
          </a:p>
          <a:p>
            <a:r>
              <a:rPr lang="pl-PL" sz="2400" dirty="0" smtClean="0"/>
              <a:t>Młodzi </a:t>
            </a:r>
            <a:r>
              <a:rPr lang="pl-PL" sz="2400" dirty="0"/>
              <a:t>ludzie, którzy prowadzili aktywne życie, wypełnione często dodatkowymi aktywnościami i zajęciami, nagle w marcu zostali zamknięci w domach. </a:t>
            </a:r>
            <a:endParaRPr lang="pl-PL" sz="2400" dirty="0" smtClean="0"/>
          </a:p>
          <a:p>
            <a:r>
              <a:rPr lang="pl-PL" sz="2400" dirty="0" smtClean="0"/>
              <a:t>Cały dotychczasowy plan </a:t>
            </a:r>
            <a:r>
              <a:rPr lang="pl-PL" sz="2400" dirty="0"/>
              <a:t>dnia, który realizowaliśmy w różnych przestrzeniach, przeniósł się do czterech ścian własnego </a:t>
            </a:r>
            <a:r>
              <a:rPr lang="pl-PL" sz="2400" dirty="0" smtClean="0"/>
              <a:t>domu</a:t>
            </a:r>
            <a:endParaRPr lang="pl-PL" sz="2400" dirty="0"/>
          </a:p>
          <a:p>
            <a:pPr marL="0" indent="0">
              <a:buNone/>
            </a:pPr>
            <a:endParaRPr lang="pl-PL" dirty="0" smtClean="0"/>
          </a:p>
          <a:p>
            <a:endParaRPr lang="pl-PL" dirty="0" smtClean="0"/>
          </a:p>
        </p:txBody>
      </p:sp>
    </p:spTree>
    <p:extLst>
      <p:ext uri="{BB962C8B-B14F-4D97-AF65-F5344CB8AC3E}">
        <p14:creationId xmlns:p14="http://schemas.microsoft.com/office/powerpoint/2010/main" val="181099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Co robić</a:t>
            </a:r>
            <a:r>
              <a:rPr lang="pl-PL" smtClean="0"/>
              <a:t>? </a:t>
            </a:r>
            <a:r>
              <a:rPr lang="pl-PL"/>
              <a:t>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pl-PL" dirty="0" smtClean="0"/>
          </a:p>
          <a:p>
            <a:r>
              <a:rPr lang="pl-PL" sz="2400" dirty="0"/>
              <a:t>Organizacja dnia dziecku (obowiązki, czas wolny)</a:t>
            </a:r>
          </a:p>
          <a:p>
            <a:r>
              <a:rPr lang="pl-PL" sz="2400" dirty="0" smtClean="0"/>
              <a:t>Jasne ustalenie granic</a:t>
            </a:r>
          </a:p>
          <a:p>
            <a:r>
              <a:rPr lang="pl-PL" sz="2400" dirty="0" smtClean="0"/>
              <a:t>Kontrolowanie ilości czasu, jakie dziecko spędza przed komputerem</a:t>
            </a:r>
          </a:p>
          <a:p>
            <a:r>
              <a:rPr lang="pl-PL" sz="2400" dirty="0" smtClean="0"/>
              <a:t>Oddzielanie </a:t>
            </a:r>
            <a:r>
              <a:rPr lang="pl-PL" sz="2400" dirty="0"/>
              <a:t>czasu pracy od czasu odpoczynku, </a:t>
            </a:r>
            <a:endParaRPr lang="pl-PL" sz="2400" dirty="0" smtClean="0"/>
          </a:p>
          <a:p>
            <a:r>
              <a:rPr lang="pl-PL" sz="2400" dirty="0"/>
              <a:t>D</a:t>
            </a:r>
            <a:r>
              <a:rPr lang="pl-PL" sz="2400" dirty="0" smtClean="0"/>
              <a:t>banie </a:t>
            </a:r>
            <a:r>
              <a:rPr lang="pl-PL" sz="2400" dirty="0"/>
              <a:t>o dobrą dietę, </a:t>
            </a:r>
            <a:r>
              <a:rPr lang="pl-PL" sz="2400" dirty="0" smtClean="0"/>
              <a:t>sen</a:t>
            </a:r>
          </a:p>
          <a:p>
            <a:r>
              <a:rPr lang="pl-PL" sz="2400" dirty="0" smtClean="0"/>
              <a:t>Aktywność fizyczna</a:t>
            </a:r>
            <a:endParaRPr lang="pl-PL" sz="2400" dirty="0"/>
          </a:p>
          <a:p>
            <a:r>
              <a:rPr lang="pl-PL" sz="2400" dirty="0" smtClean="0"/>
              <a:t>Dbanie o relacje międzyludzkie </a:t>
            </a:r>
          </a:p>
          <a:p>
            <a:pPr marL="0" indent="0">
              <a:buNone/>
            </a:pPr>
            <a:endParaRPr lang="pl-PL" sz="2400" dirty="0" smtClean="0"/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07723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Gdzie szukać pomocy?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00125" y="2238374"/>
            <a:ext cx="9944100" cy="4533901"/>
          </a:xfrm>
        </p:spPr>
        <p:txBody>
          <a:bodyPr>
            <a:normAutofit/>
          </a:bodyPr>
          <a:lstStyle/>
          <a:p>
            <a:endParaRPr lang="pl-PL" sz="2100" b="1" dirty="0" smtClean="0"/>
          </a:p>
          <a:p>
            <a:r>
              <a:rPr lang="pl-PL" sz="2100" dirty="0" smtClean="0"/>
              <a:t>Rodzice</a:t>
            </a:r>
            <a:endParaRPr lang="pl-PL" sz="2100" dirty="0"/>
          </a:p>
          <a:p>
            <a:r>
              <a:rPr lang="pl-PL" sz="2100" dirty="0"/>
              <a:t>P</a:t>
            </a:r>
            <a:r>
              <a:rPr lang="pl-PL" sz="2100" dirty="0" smtClean="0"/>
              <a:t>edagog szkolny, psycholog</a:t>
            </a:r>
          </a:p>
          <a:p>
            <a:r>
              <a:rPr lang="pl-PL" sz="2100" dirty="0" smtClean="0"/>
              <a:t>Wychowawcy</a:t>
            </a:r>
            <a:r>
              <a:rPr lang="pl-PL" sz="2100" dirty="0"/>
              <a:t>, </a:t>
            </a:r>
            <a:r>
              <a:rPr lang="pl-PL" sz="2100" dirty="0" smtClean="0"/>
              <a:t>nauczyciele</a:t>
            </a:r>
          </a:p>
          <a:p>
            <a:r>
              <a:rPr lang="pl-PL" sz="2400" dirty="0"/>
              <a:t>Ośrodek Pomocy Psychologicznej i Psychoterapeutycznej w Klimkówce </a:t>
            </a:r>
            <a:endParaRPr lang="pl-PL" sz="2100" dirty="0"/>
          </a:p>
          <a:p>
            <a:r>
              <a:rPr lang="pl-PL" sz="2400" dirty="0" smtClean="0"/>
              <a:t>Poradnia </a:t>
            </a:r>
            <a:r>
              <a:rPr lang="pl-PL" sz="2400" dirty="0"/>
              <a:t>Psychologiczno-Pedagogiczna w Miejscu </a:t>
            </a:r>
            <a:r>
              <a:rPr lang="pl-PL" sz="2400" dirty="0" smtClean="0"/>
              <a:t>Piastowym</a:t>
            </a:r>
          </a:p>
          <a:p>
            <a:r>
              <a:rPr lang="pl-PL" sz="2400" dirty="0" smtClean="0"/>
              <a:t>Niepubliczna Poradnia Psychologiczno-Pedagogiczna w Krośnie</a:t>
            </a:r>
          </a:p>
          <a:p>
            <a:pPr marL="0" indent="0">
              <a:buNone/>
            </a:pPr>
            <a:endParaRPr lang="pl-PL" b="1" dirty="0"/>
          </a:p>
          <a:p>
            <a:endParaRPr lang="pl-PL" b="1" dirty="0"/>
          </a:p>
          <a:p>
            <a:endParaRPr lang="pl-PL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6023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Ważne telefony i adresy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4087232"/>
          </a:xfrm>
        </p:spPr>
        <p:txBody>
          <a:bodyPr>
            <a:normAutofit fontScale="70000" lnSpcReduction="20000"/>
          </a:bodyPr>
          <a:lstStyle/>
          <a:p>
            <a:r>
              <a:rPr lang="pl-PL" sz="3600" dirty="0"/>
              <a:t>Dziecięcy Telefon Zaufania Rzecznika Praw Dziecka </a:t>
            </a:r>
            <a:r>
              <a:rPr lang="pl-PL" sz="3600" dirty="0" smtClean="0"/>
              <a:t>– </a:t>
            </a:r>
          </a:p>
          <a:p>
            <a:pPr marL="0" indent="0">
              <a:buNone/>
            </a:pPr>
            <a:r>
              <a:rPr lang="pl-PL" sz="3600" dirty="0" smtClean="0"/>
              <a:t>      tel</a:t>
            </a:r>
            <a:r>
              <a:rPr lang="pl-PL" sz="3600" dirty="0"/>
              <a:t>. 800 12 12 </a:t>
            </a:r>
            <a:r>
              <a:rPr lang="pl-PL" sz="3600" dirty="0" smtClean="0"/>
              <a:t>12</a:t>
            </a:r>
          </a:p>
          <a:p>
            <a:r>
              <a:rPr lang="pl-PL" sz="3600" dirty="0" smtClean="0"/>
              <a:t>Ogólnopolski </a:t>
            </a:r>
            <a:r>
              <a:rPr lang="pl-PL" sz="3600" dirty="0"/>
              <a:t>Telefon Zaufania dla Dzieci i Młodzieży – </a:t>
            </a:r>
            <a:endParaRPr lang="pl-PL" sz="3600" dirty="0" smtClean="0"/>
          </a:p>
          <a:p>
            <a:pPr marL="0" indent="0">
              <a:buNone/>
            </a:pPr>
            <a:r>
              <a:rPr lang="pl-PL" sz="3600" dirty="0" smtClean="0"/>
              <a:t>      tel</a:t>
            </a:r>
            <a:r>
              <a:rPr lang="pl-PL" sz="3600" dirty="0"/>
              <a:t>. 116 </a:t>
            </a:r>
            <a:r>
              <a:rPr lang="pl-PL" sz="3600" dirty="0" smtClean="0"/>
              <a:t>111</a:t>
            </a:r>
            <a:r>
              <a:rPr lang="pl-PL" sz="3600" dirty="0"/>
              <a:t> </a:t>
            </a:r>
          </a:p>
          <a:p>
            <a:r>
              <a:rPr lang="pl-PL" sz="3600" dirty="0"/>
              <a:t>Telefon dla Rodziców i Nauczycieli w sprawie bezpieczeństwa Dzieci – </a:t>
            </a:r>
            <a:r>
              <a:rPr lang="pl-PL" sz="3600" dirty="0" smtClean="0"/>
              <a:t>tel. 800 </a:t>
            </a:r>
            <a:r>
              <a:rPr lang="pl-PL" sz="3600" dirty="0"/>
              <a:t>100 100</a:t>
            </a:r>
          </a:p>
          <a:p>
            <a:r>
              <a:rPr lang="pl-PL" sz="3600" dirty="0"/>
              <a:t>Całodobowa Infolinia dla dzieci, młodzieży, rodziców i nauczycieli – </a:t>
            </a:r>
            <a:r>
              <a:rPr lang="pl-PL" sz="3600" dirty="0" smtClean="0"/>
              <a:t>tel. 800 </a:t>
            </a:r>
            <a:r>
              <a:rPr lang="pl-PL" sz="3600" dirty="0"/>
              <a:t>080 222</a:t>
            </a:r>
            <a:r>
              <a:rPr lang="pl-PL" sz="4500" b="1" dirty="0"/>
              <a:t> </a:t>
            </a:r>
          </a:p>
          <a:p>
            <a:pPr marL="0" indent="0">
              <a:buNone/>
            </a:pPr>
            <a:endParaRPr lang="pl-PL" sz="2200" b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9217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6709202-C216-43AF-A269-0611DD56DD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/>
            </a:r>
            <a:br>
              <a:rPr lang="pl-PL" dirty="0"/>
            </a:br>
            <a:r>
              <a:rPr lang="pl-PL" sz="4000" dirty="0"/>
              <a:t>P</a:t>
            </a:r>
            <a:r>
              <a:rPr lang="pl-PL" sz="4000" dirty="0" smtClean="0"/>
              <a:t>rzydatne </a:t>
            </a:r>
            <a:r>
              <a:rPr lang="pl-PL" sz="4000" dirty="0"/>
              <a:t>linki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85745DD4-4B09-45A8-A18C-49EBC1C66A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www.dyzurnet.pl</a:t>
            </a:r>
          </a:p>
          <a:p>
            <a:r>
              <a:rPr lang="pl-PL" sz="2800" dirty="0"/>
              <a:t>www.helpline.org.pl</a:t>
            </a:r>
          </a:p>
          <a:p>
            <a:r>
              <a:rPr lang="pl-PL" sz="2800" dirty="0"/>
              <a:t>www.dzieckowsieci.fdn.pl</a:t>
            </a:r>
          </a:p>
          <a:p>
            <a:r>
              <a:rPr lang="pl-PL" sz="2800" dirty="0"/>
              <a:t>www.safeinternet.pl</a:t>
            </a:r>
          </a:p>
          <a:p>
            <a:r>
              <a:rPr lang="pl-PL" sz="2800" dirty="0"/>
              <a:t>www.fdds.pl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70853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Ośrodki profilaktyki uzależnień                                  w woj. podkarpackim: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sz="2400" dirty="0"/>
              <a:t>NZOZ Poradnia Profilaktyki i Terapii Uzależnień „</a:t>
            </a:r>
            <a:r>
              <a:rPr lang="pl-PL" sz="2400" dirty="0" err="1"/>
              <a:t>Socrates</a:t>
            </a:r>
            <a:r>
              <a:rPr lang="pl-PL" sz="2400" dirty="0"/>
              <a:t>” - Poradnia Terapii Uzależnienia od Substancji Psychoaktywnych w Leżajsku – pl. Mariacki 9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	Telefon:  </a:t>
            </a:r>
            <a:r>
              <a:rPr lang="pl-PL" sz="2400" b="1" dirty="0"/>
              <a:t>885 104 785</a:t>
            </a:r>
          </a:p>
          <a:p>
            <a:endParaRPr lang="pl-PL" dirty="0"/>
          </a:p>
        </p:txBody>
      </p:sp>
      <p:pic>
        <p:nvPicPr>
          <p:cNvPr id="6" name="Symbol zastępczy zawartości 4">
            <a:extLst>
              <a:ext uri="{FF2B5EF4-FFF2-40B4-BE49-F238E27FC236}">
                <a16:creationId xmlns="" xmlns:a16="http://schemas.microsoft.com/office/drawing/2014/main" id="{8001767C-43C3-443F-801E-82C318822117}"/>
              </a:ext>
            </a:extLst>
          </p:cNvPr>
          <p:cNvPicPr>
            <a:picLocks noGrp="1" noChangeAspect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6933" y="2302757"/>
            <a:ext cx="9415463" cy="1185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7114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Ośrodki profilaktyki uzależnień                                  w woj. podkarpackim: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sz="2800" dirty="0"/>
              <a:t>Szpital Specjalistyczny Poradnia Leczenia Uzależnień w Jaśle - ul. Za Bursą 1</a:t>
            </a:r>
          </a:p>
          <a:p>
            <a:pPr marL="0" indent="0">
              <a:buNone/>
            </a:pPr>
            <a:r>
              <a:rPr lang="pl-PL" sz="2800" dirty="0"/>
              <a:t>	Telefon: </a:t>
            </a:r>
            <a:r>
              <a:rPr lang="pl-PL" sz="2800" b="1" dirty="0"/>
              <a:t>13 446 30 44</a:t>
            </a:r>
          </a:p>
          <a:p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="" xmlns:a16="http://schemas.microsoft.com/office/drawing/2014/main" id="{F609EA26-1720-4783-ADBA-62CCBEFEC6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6198" y="2603500"/>
            <a:ext cx="9779001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5437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Ośrodki profilaktyki uzależnień                                  w woj. </a:t>
            </a:r>
            <a:r>
              <a:rPr lang="pl-PL" dirty="0" smtClean="0"/>
              <a:t>podkarpackim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5360146" cy="3416301"/>
          </a:xfrm>
        </p:spPr>
        <p:txBody>
          <a:bodyPr/>
          <a:lstStyle/>
          <a:p>
            <a:r>
              <a:rPr lang="pl-PL" sz="2400" dirty="0"/>
              <a:t>NZOZ Centrum Interwencji Kryzysowej Poradnia Uzależnień KARAN w Rzeszowie – ul. Szopena 17.</a:t>
            </a:r>
          </a:p>
          <a:p>
            <a:pPr marL="0" indent="0">
              <a:buNone/>
            </a:pPr>
            <a:r>
              <a:rPr lang="pl-PL" sz="2400" dirty="0"/>
              <a:t>	</a:t>
            </a:r>
          </a:p>
          <a:p>
            <a:pPr marL="0" indent="0">
              <a:buNone/>
            </a:pPr>
            <a:r>
              <a:rPr lang="pl-PL" sz="2400" dirty="0"/>
              <a:t>	Telefon: </a:t>
            </a:r>
            <a:r>
              <a:rPr lang="pl-PL" sz="2400" b="1" dirty="0"/>
              <a:t>17 862 13 14</a:t>
            </a:r>
          </a:p>
          <a:p>
            <a:endParaRPr lang="pl-PL" dirty="0"/>
          </a:p>
        </p:txBody>
      </p:sp>
      <p:pic>
        <p:nvPicPr>
          <p:cNvPr id="7" name="Symbol zastępczy zawartości 6">
            <a:extLst>
              <a:ext uri="{FF2B5EF4-FFF2-40B4-BE49-F238E27FC236}">
                <a16:creationId xmlns="" xmlns:a16="http://schemas.microsoft.com/office/drawing/2014/main" id="{15716736-730B-41A8-BA33-E0BD77E8656B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748" y="2603500"/>
            <a:ext cx="3506342" cy="3416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09977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Ośrodki profilaktyki uzależnień                                  w woj. podkarpackim: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>
          <a:xfrm>
            <a:off x="1154954" y="2828924"/>
            <a:ext cx="8825659" cy="3190875"/>
          </a:xfrm>
        </p:spPr>
        <p:txBody>
          <a:bodyPr>
            <a:normAutofit fontScale="92500" lnSpcReduction="1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r>
              <a:rPr lang="pl-PL" sz="2400" dirty="0"/>
              <a:t>NZOZ Ośrodek Profilaktyki i Terapii Uzależnień w Mielcu– </a:t>
            </a:r>
          </a:p>
          <a:p>
            <a:pPr marL="0" indent="0">
              <a:buNone/>
            </a:pPr>
            <a:r>
              <a:rPr lang="pl-PL" sz="2400" dirty="0"/>
              <a:t> ul. Wolności 44.</a:t>
            </a:r>
          </a:p>
          <a:p>
            <a:pPr marL="0" indent="0">
              <a:buNone/>
            </a:pPr>
            <a:r>
              <a:rPr lang="pl-PL" sz="2400" dirty="0"/>
              <a:t> </a:t>
            </a:r>
          </a:p>
          <a:p>
            <a:pPr marL="0" indent="0">
              <a:buNone/>
            </a:pPr>
            <a:r>
              <a:rPr lang="pl-PL" sz="2400" dirty="0"/>
              <a:t>	Telefon:</a:t>
            </a:r>
            <a:r>
              <a:rPr lang="pl-PL" sz="2400" b="1" dirty="0"/>
              <a:t>17 788 70 40 </a:t>
            </a:r>
            <a:r>
              <a:rPr lang="pl-PL" sz="2400" dirty="0"/>
              <a:t>lub</a:t>
            </a:r>
            <a:r>
              <a:rPr lang="pl-PL" sz="2400" b="1" dirty="0"/>
              <a:t> 503 125 509</a:t>
            </a:r>
            <a:endParaRPr lang="pl-PL" sz="2400" dirty="0"/>
          </a:p>
        </p:txBody>
      </p:sp>
      <p:pic>
        <p:nvPicPr>
          <p:cNvPr id="7" name="Obraz 6">
            <a:extLst>
              <a:ext uri="{FF2B5EF4-FFF2-40B4-BE49-F238E27FC236}">
                <a16:creationId xmlns="" xmlns:a16="http://schemas.microsoft.com/office/drawing/2014/main" id="{7B628A3F-8352-4402-8422-7BA23BFF7A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050" y="2631769"/>
            <a:ext cx="9096375" cy="15944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8399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Ośrodki profilaktyki uzależnień                                  w woj. podkarpackim: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 dirty="0"/>
              <a:t>Prywatny Ośrodek Terapii Uzależnień „Terapia Iwonicz” w Iwoniczu Zdroju –                         ul. </a:t>
            </a:r>
            <a:r>
              <a:rPr lang="pl-PL" sz="2400" dirty="0" smtClean="0"/>
              <a:t>Piwowarskiego </a:t>
            </a:r>
            <a:r>
              <a:rPr lang="pl-PL" sz="2400" dirty="0"/>
              <a:t>26. </a:t>
            </a:r>
            <a:br>
              <a:rPr lang="pl-PL" sz="2400" dirty="0"/>
            </a:br>
            <a:r>
              <a:rPr lang="pl-PL" sz="2400" dirty="0"/>
              <a:t>Telefony czynne 24/7               </a:t>
            </a:r>
          </a:p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dirty="0"/>
              <a:t>Tel</a:t>
            </a:r>
            <a:r>
              <a:rPr lang="pl-PL" sz="2400" dirty="0" smtClean="0"/>
              <a:t>. </a:t>
            </a:r>
            <a:r>
              <a:rPr lang="pl-PL" sz="2400" b="1" dirty="0"/>
              <a:t>517 060 303 </a:t>
            </a:r>
          </a:p>
          <a:p>
            <a:pPr marL="0" indent="0">
              <a:buNone/>
            </a:pPr>
            <a:r>
              <a:rPr lang="pl-PL" sz="2400" dirty="0"/>
              <a:t>Tel</a:t>
            </a:r>
            <a:r>
              <a:rPr lang="pl-PL" sz="2400" dirty="0" smtClean="0"/>
              <a:t>. </a:t>
            </a:r>
            <a:r>
              <a:rPr lang="pl-PL" sz="2400" b="1" dirty="0"/>
              <a:t>697 536 613</a:t>
            </a:r>
            <a:r>
              <a:rPr lang="pl-PL" sz="2400" dirty="0"/>
              <a:t> 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7" name="Symbol zastępczy zawartości 4">
            <a:extLst>
              <a:ext uri="{FF2B5EF4-FFF2-40B4-BE49-F238E27FC236}">
                <a16:creationId xmlns="" xmlns:a16="http://schemas.microsoft.com/office/drawing/2014/main" id="{051906C4-C118-4794-AC7F-925ED9DC4E6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0867" y="2603500"/>
            <a:ext cx="4052371" cy="3416300"/>
          </a:xfrm>
        </p:spPr>
      </p:pic>
    </p:spTree>
    <p:extLst>
      <p:ext uri="{BB962C8B-B14F-4D97-AF65-F5344CB8AC3E}">
        <p14:creationId xmlns:p14="http://schemas.microsoft.com/office/powerpoint/2010/main" val="9331668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52186" y="713984"/>
            <a:ext cx="9294313" cy="1027134"/>
          </a:xfrm>
        </p:spPr>
        <p:txBody>
          <a:bodyPr>
            <a:noAutofit/>
          </a:bodyPr>
          <a:lstStyle/>
          <a:p>
            <a:r>
              <a:rPr lang="pl-PL" sz="3200" dirty="0"/>
              <a:t>P</a:t>
            </a:r>
            <a:r>
              <a:rPr lang="pl-PL" sz="3200" dirty="0" smtClean="0"/>
              <a:t>roblemy obserwowane najczęściej po okresie izolacji </a:t>
            </a:r>
            <a:endParaRPr lang="pl-PL" sz="3200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765468175"/>
              </p:ext>
            </p:extLst>
          </p:nvPr>
        </p:nvGraphicFramePr>
        <p:xfrm>
          <a:off x="876822" y="2455100"/>
          <a:ext cx="10697229" cy="41412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22665"/>
                <a:gridCol w="3537282"/>
                <a:gridCol w="3537282"/>
              </a:tblGrid>
              <a:tr h="545062"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Kategoria</a:t>
                      </a:r>
                      <a:endParaRPr lang="pl-PL" sz="1800" dirty="0"/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Najczęstsze problemy</a:t>
                      </a:r>
                      <a:endParaRPr lang="pl-PL" sz="1800" dirty="0"/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Najpoważniejsze problemy</a:t>
                      </a:r>
                      <a:endParaRPr lang="pl-PL" sz="1800" dirty="0"/>
                    </a:p>
                  </a:txBody>
                  <a:tcPr marL="51720" marR="51720"/>
                </a:tc>
              </a:tr>
              <a:tr h="360365"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Depresja 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31%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40%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</a:tr>
              <a:tr h="900913"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Uzależnienie od telefonu, komputera, tabletu, </a:t>
                      </a:r>
                      <a:r>
                        <a:rPr lang="pl-PL" sz="1800" dirty="0" err="1" smtClean="0">
                          <a:solidFill>
                            <a:srgbClr val="FF0000"/>
                          </a:solidFill>
                        </a:rPr>
                        <a:t>internetu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47 %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36%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</a:tr>
              <a:tr h="778658"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Agresja lub zachowania destrukcyjne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35%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33%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</a:tr>
              <a:tr h="630639"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Problemy w relacjach z rówieśnikami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58%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32%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</a:tr>
              <a:tr h="545062"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Zaburzenia</a:t>
                      </a:r>
                      <a:r>
                        <a:rPr lang="pl-PL" sz="1800" baseline="0" dirty="0" smtClean="0">
                          <a:solidFill>
                            <a:srgbClr val="FF0000"/>
                          </a:solidFill>
                        </a:rPr>
                        <a:t> koncentracji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54%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>
                          <a:solidFill>
                            <a:srgbClr val="FF0000"/>
                          </a:solidFill>
                        </a:rPr>
                        <a:t>24%</a:t>
                      </a:r>
                      <a:endParaRPr lang="pl-PL" sz="1800" dirty="0">
                        <a:solidFill>
                          <a:srgbClr val="FF0000"/>
                        </a:solidFill>
                      </a:endParaRPr>
                    </a:p>
                  </a:txBody>
                  <a:tcPr marL="51720" marR="51720"/>
                </a:tc>
              </a:tr>
              <a:tr h="360365"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Stany lękowe</a:t>
                      </a:r>
                      <a:endParaRPr lang="pl-PL" sz="1800" dirty="0"/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22%</a:t>
                      </a:r>
                      <a:endParaRPr lang="pl-PL" sz="1800" dirty="0"/>
                    </a:p>
                  </a:txBody>
                  <a:tcPr marL="51720" marR="51720"/>
                </a:tc>
                <a:tc>
                  <a:txBody>
                    <a:bodyPr/>
                    <a:lstStyle/>
                    <a:p>
                      <a:r>
                        <a:rPr lang="pl-PL" sz="1800" dirty="0" smtClean="0"/>
                        <a:t>17%</a:t>
                      </a:r>
                      <a:endParaRPr lang="pl-PL" sz="1800" dirty="0"/>
                    </a:p>
                  </a:txBody>
                  <a:tcPr marL="51720" marR="5172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3307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54954" y="789140"/>
            <a:ext cx="8761413" cy="891492"/>
          </a:xfrm>
        </p:spPr>
        <p:txBody>
          <a:bodyPr/>
          <a:lstStyle/>
          <a:p>
            <a:r>
              <a:rPr lang="pl-PL" dirty="0" smtClean="0"/>
              <a:t>Najczęstsze problemy psychiczne dzieci i młodzieży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A) </a:t>
            </a:r>
            <a:r>
              <a:rPr lang="pl-PL" sz="2400" dirty="0" smtClean="0"/>
              <a:t>Zaburzenia adaptacyjne</a:t>
            </a:r>
          </a:p>
          <a:p>
            <a:pPr marL="0" indent="0">
              <a:buNone/>
            </a:pPr>
            <a:r>
              <a:rPr lang="pl-PL" sz="2400" dirty="0" smtClean="0"/>
              <a:t>B) Zaburzenia lękowe i depresyjne</a:t>
            </a:r>
          </a:p>
          <a:p>
            <a:pPr marL="0" indent="0">
              <a:buNone/>
            </a:pPr>
            <a:r>
              <a:rPr lang="pl-PL" sz="2400" dirty="0" smtClean="0"/>
              <a:t>C) Siecioholizm/</a:t>
            </a:r>
            <a:r>
              <a:rPr lang="pl-PL" sz="2400" dirty="0" err="1" smtClean="0"/>
              <a:t>fonoholizm</a:t>
            </a:r>
            <a:endParaRPr lang="pl-PL" sz="2400" dirty="0" smtClean="0"/>
          </a:p>
          <a:p>
            <a:pPr marL="0" indent="0">
              <a:buNone/>
            </a:pPr>
            <a:endParaRPr lang="pl-PL" sz="2400" dirty="0" smtClean="0"/>
          </a:p>
          <a:p>
            <a:r>
              <a:rPr lang="pl-PL" sz="2400" dirty="0" smtClean="0"/>
              <a:t>Zaburzenia obsesyjno-</a:t>
            </a:r>
            <a:r>
              <a:rPr lang="pl-PL" sz="2400" dirty="0" err="1" smtClean="0"/>
              <a:t>kompulsyjne</a:t>
            </a:r>
            <a:r>
              <a:rPr lang="pl-PL" sz="2400" dirty="0" smtClean="0"/>
              <a:t> (nerwica natręctw)</a:t>
            </a:r>
          </a:p>
          <a:p>
            <a:r>
              <a:rPr lang="pl-PL" sz="2400" dirty="0" smtClean="0"/>
              <a:t>Zaburzenia odżywiania</a:t>
            </a:r>
          </a:p>
          <a:p>
            <a:pPr marL="0" indent="0">
              <a:buNone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2119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Zaburzenia adaptacyjne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Od 6-8 tygodni</a:t>
            </a:r>
          </a:p>
          <a:p>
            <a:r>
              <a:rPr lang="pl-PL" sz="2400" dirty="0"/>
              <a:t>Trudność w </a:t>
            </a:r>
            <a:r>
              <a:rPr lang="pl-PL" sz="2400" dirty="0" smtClean="0"/>
              <a:t>readaptacji do rzeczywistości </a:t>
            </a:r>
            <a:r>
              <a:rPr lang="pl-PL" sz="2400" dirty="0"/>
              <a:t>szkolnej</a:t>
            </a:r>
          </a:p>
          <a:p>
            <a:r>
              <a:rPr lang="pl-PL" sz="2400" dirty="0"/>
              <a:t>T</a:t>
            </a:r>
            <a:r>
              <a:rPr lang="pl-PL" sz="2400" dirty="0" smtClean="0"/>
              <a:t>rudność w nawiązywaniu kontaktów rówieśniczych</a:t>
            </a:r>
          </a:p>
          <a:p>
            <a:r>
              <a:rPr lang="pl-PL" sz="2400" dirty="0" smtClean="0"/>
              <a:t>Wycofanie </a:t>
            </a:r>
            <a:r>
              <a:rPr lang="pl-PL" sz="2400" dirty="0"/>
              <a:t>z kontaktów</a:t>
            </a:r>
          </a:p>
          <a:p>
            <a:r>
              <a:rPr lang="pl-PL" sz="2400" dirty="0" smtClean="0"/>
              <a:t>Izolowanie się </a:t>
            </a:r>
            <a:endParaRPr lang="pl-PL" sz="24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204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Zaburzenia adaptacyjne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Obniżenie nastroju</a:t>
            </a:r>
          </a:p>
          <a:p>
            <a:r>
              <a:rPr lang="pl-PL" sz="2400" dirty="0" smtClean="0"/>
              <a:t>Problemy ze snem (bezsenność)</a:t>
            </a:r>
          </a:p>
          <a:p>
            <a:r>
              <a:rPr lang="pl-PL" sz="2400" dirty="0" smtClean="0"/>
              <a:t>Rozdrażnienie</a:t>
            </a:r>
          </a:p>
          <a:p>
            <a:r>
              <a:rPr lang="pl-PL" sz="2400" dirty="0" smtClean="0"/>
              <a:t>Zaburzenia zachowania</a:t>
            </a:r>
          </a:p>
          <a:p>
            <a:r>
              <a:rPr lang="pl-PL" sz="2400" dirty="0" smtClean="0"/>
              <a:t>Uczucie niepokoju</a:t>
            </a:r>
          </a:p>
          <a:p>
            <a:r>
              <a:rPr lang="pl-PL" sz="2400" dirty="0" smtClean="0"/>
              <a:t>Tendencja do łatwego wpadania w gniew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24982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Zaburzenia lękowo-depresyjne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b="1" dirty="0"/>
              <a:t>ok. 1 mln dorosłych dotkniętych depresją</a:t>
            </a:r>
          </a:p>
          <a:p>
            <a:r>
              <a:rPr lang="pl-PL" sz="2400" dirty="0" smtClean="0"/>
              <a:t>2x </a:t>
            </a:r>
            <a:r>
              <a:rPr lang="pl-PL" sz="2400" dirty="0"/>
              <a:t>większa niż w 2018 r. liczba osób zmaga się z objawami depresji – 40 %</a:t>
            </a:r>
          </a:p>
          <a:p>
            <a:r>
              <a:rPr lang="pl-PL" sz="2400" dirty="0" smtClean="0"/>
              <a:t>54 </a:t>
            </a:r>
            <a:r>
              <a:rPr lang="pl-PL" sz="2400" dirty="0"/>
              <a:t>% osób cierpiących na zaburzenia psychiczne odczuło pogorszenie stanu z powodu pandemii (</a:t>
            </a:r>
            <a:r>
              <a:rPr lang="pl-PL" sz="2400" dirty="0" err="1"/>
              <a:t>bad</a:t>
            </a:r>
            <a:r>
              <a:rPr lang="pl-PL" sz="2400" dirty="0"/>
              <a:t>. PAN</a:t>
            </a:r>
            <a:r>
              <a:rPr lang="pl-PL" sz="2400" dirty="0" smtClean="0"/>
              <a:t>)</a:t>
            </a:r>
          </a:p>
          <a:p>
            <a:r>
              <a:rPr lang="pl-PL" sz="2400" dirty="0" smtClean="0"/>
              <a:t>38,5 % nastolatków choruje na depresję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144782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Depresja młodzieńcza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pl-PL" sz="1600" dirty="0"/>
              <a:t>Niepokój</a:t>
            </a:r>
          </a:p>
          <a:p>
            <a:r>
              <a:rPr lang="pl-PL" sz="1600" dirty="0"/>
              <a:t>Smutek</a:t>
            </a:r>
          </a:p>
          <a:p>
            <a:r>
              <a:rPr lang="pl-PL" sz="1600" dirty="0"/>
              <a:t>Niezadowolenie</a:t>
            </a:r>
          </a:p>
          <a:p>
            <a:r>
              <a:rPr lang="pl-PL" sz="1600" dirty="0" smtClean="0"/>
              <a:t>Poczucie osamotnienia</a:t>
            </a:r>
            <a:endParaRPr lang="pl-PL" sz="1600" dirty="0"/>
          </a:p>
          <a:p>
            <a:r>
              <a:rPr lang="pl-PL" sz="1600" dirty="0"/>
              <a:t>Samokrytycyzm</a:t>
            </a:r>
          </a:p>
          <a:p>
            <a:r>
              <a:rPr lang="pl-PL" sz="1600" dirty="0"/>
              <a:t>Krytyka w stosunku do otoczenia</a:t>
            </a:r>
          </a:p>
          <a:p>
            <a:r>
              <a:rPr lang="pl-PL" sz="1600" dirty="0"/>
              <a:t>Wahania nastroju</a:t>
            </a:r>
          </a:p>
          <a:p>
            <a:r>
              <a:rPr lang="pl-PL" sz="1600" dirty="0"/>
              <a:t>Trudność w odczuwaniu radości i </a:t>
            </a:r>
            <a:r>
              <a:rPr lang="pl-PL" sz="1600" dirty="0" smtClean="0"/>
              <a:t>satysfakcji</a:t>
            </a:r>
          </a:p>
          <a:p>
            <a:r>
              <a:rPr lang="pl-PL" sz="1600" dirty="0" smtClean="0"/>
              <a:t>Poczucie bezsensu</a:t>
            </a:r>
          </a:p>
          <a:p>
            <a:r>
              <a:rPr lang="pl-PL" sz="1600" dirty="0" smtClean="0"/>
              <a:t>Myśli „s”</a:t>
            </a:r>
            <a:endParaRPr lang="pl-PL" sz="1600" dirty="0"/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3729" y="3033132"/>
            <a:ext cx="4115241" cy="2564780"/>
          </a:xfrm>
        </p:spPr>
      </p:pic>
    </p:spTree>
    <p:extLst>
      <p:ext uri="{BB962C8B-B14F-4D97-AF65-F5344CB8AC3E}">
        <p14:creationId xmlns:p14="http://schemas.microsoft.com/office/powerpoint/2010/main" val="393495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Depresja ukryta pod „maską”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Złe wyniki w szkole</a:t>
            </a:r>
          </a:p>
          <a:p>
            <a:r>
              <a:rPr lang="pl-PL" dirty="0" smtClean="0"/>
              <a:t>Utrata zainteresowania przyjaciółmi</a:t>
            </a:r>
          </a:p>
          <a:p>
            <a:r>
              <a:rPr lang="pl-PL" dirty="0" smtClean="0"/>
              <a:t>Utrata zainteresowań</a:t>
            </a:r>
          </a:p>
          <a:p>
            <a:r>
              <a:rPr lang="pl-PL" dirty="0" smtClean="0"/>
              <a:t>Ucieczka przed wysiłkiem</a:t>
            </a:r>
          </a:p>
          <a:p>
            <a:r>
              <a:rPr lang="pl-PL" dirty="0" smtClean="0"/>
              <a:t>Znudzenie</a:t>
            </a:r>
          </a:p>
          <a:p>
            <a:r>
              <a:rPr lang="pl-PL" dirty="0" smtClean="0"/>
              <a:t>Adolescent drażliwy, wybuchowy, krzyczący</a:t>
            </a:r>
          </a:p>
          <a:p>
            <a:r>
              <a:rPr lang="pl-PL" dirty="0" smtClean="0"/>
              <a:t>Wahania nastroju</a:t>
            </a:r>
          </a:p>
          <a:p>
            <a:r>
              <a:rPr lang="pl-PL" dirty="0"/>
              <a:t>P</a:t>
            </a:r>
            <a:r>
              <a:rPr lang="pl-PL" dirty="0" smtClean="0"/>
              <a:t>łacz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0026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225</TotalTime>
  <Words>1019</Words>
  <Application>Microsoft Office PowerPoint</Application>
  <PresentationFormat>Panoramiczny</PresentationFormat>
  <Paragraphs>195</Paragraphs>
  <Slides>28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28</vt:i4>
      </vt:variant>
    </vt:vector>
  </HeadingPairs>
  <TitlesOfParts>
    <vt:vector size="32" baseType="lpstr">
      <vt:lpstr>Arial</vt:lpstr>
      <vt:lpstr>Century Gothic</vt:lpstr>
      <vt:lpstr>Wingdings 3</vt:lpstr>
      <vt:lpstr>Jon (sala konferencyjna)</vt:lpstr>
      <vt:lpstr>Readaptacja do szkoły po nauce zdalnej</vt:lpstr>
      <vt:lpstr>Pandemia katalizatorem zmian</vt:lpstr>
      <vt:lpstr>Problemy obserwowane najczęściej po okresie izolacji </vt:lpstr>
      <vt:lpstr>Najczęstsze problemy psychiczne dzieci i młodzieży </vt:lpstr>
      <vt:lpstr>Zaburzenia adaptacyjne</vt:lpstr>
      <vt:lpstr>Zaburzenia adaptacyjne</vt:lpstr>
      <vt:lpstr>Zaburzenia lękowo-depresyjne</vt:lpstr>
      <vt:lpstr>Depresja młodzieńcza</vt:lpstr>
      <vt:lpstr>Depresja ukryta pod „maską”</vt:lpstr>
      <vt:lpstr>Fonoholizm/siecioholizm</vt:lpstr>
      <vt:lpstr>Zaburzenia behawioralne (czynnościowe) wg A. Goodmana</vt:lpstr>
      <vt:lpstr>Kiedy zaczyna się problem?</vt:lpstr>
      <vt:lpstr>Objawy uzależnienia od telefonu/internetu</vt:lpstr>
      <vt:lpstr>Objawy uzależnienia od telefonu/internetu</vt:lpstr>
      <vt:lpstr>Objawy uzależnienia od internetu</vt:lpstr>
      <vt:lpstr>Objawy uzależnienia od internetu</vt:lpstr>
      <vt:lpstr>Negatywne skutki siecioholizmu/fonoholizmu</vt:lpstr>
      <vt:lpstr>Negatywne skutki siecioholizmu/fonoholizmu</vt:lpstr>
      <vt:lpstr>Rodzicu reaguj, kiedy…</vt:lpstr>
      <vt:lpstr>Co robić?  </vt:lpstr>
      <vt:lpstr>Gdzie szukać pomocy?</vt:lpstr>
      <vt:lpstr>Ważne telefony i adresy </vt:lpstr>
      <vt:lpstr> Przydatne linki </vt:lpstr>
      <vt:lpstr>Ośrodki profilaktyki uzależnień                                  w woj. podkarpackim:</vt:lpstr>
      <vt:lpstr>Ośrodki profilaktyki uzależnień                                  w woj. podkarpackim:</vt:lpstr>
      <vt:lpstr>Ośrodki profilaktyki uzależnień                                  w woj. podkarpackim</vt:lpstr>
      <vt:lpstr>Ośrodki profilaktyki uzależnień                                  w woj. podkarpackim:</vt:lpstr>
      <vt:lpstr>Ośrodki profilaktyki uzależnień                                  w woj. podkarpackim: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User</cp:lastModifiedBy>
  <cp:revision>28</cp:revision>
  <dcterms:created xsi:type="dcterms:W3CDTF">2021-09-21T08:27:10Z</dcterms:created>
  <dcterms:modified xsi:type="dcterms:W3CDTF">2021-12-22T11:16:44Z</dcterms:modified>
</cp:coreProperties>
</file>