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EA"/>
    <a:srgbClr val="84DE16"/>
    <a:srgbClr val="FF6600"/>
    <a:srgbClr val="FF0066"/>
    <a:srgbClr val="AA16A6"/>
    <a:srgbClr val="D71D87"/>
    <a:srgbClr val="D6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7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01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9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2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15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90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84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01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76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95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05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54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41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3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28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54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4F42-43EE-4539-BA25-ADBED8100F94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0EA958-809C-448C-8F91-59997C6D0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59606" y="741994"/>
            <a:ext cx="9144000" cy="2742212"/>
          </a:xfrm>
        </p:spPr>
        <p:txBody>
          <a:bodyPr>
            <a:normAutofit/>
          </a:bodyPr>
          <a:lstStyle/>
          <a:p>
            <a:pPr algn="l"/>
            <a:r>
              <a:rPr lang="pl-PL" sz="8000" b="1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B</a:t>
            </a:r>
            <a:r>
              <a:rPr lang="pl-PL" sz="8000" b="1" dirty="0" err="1" smtClean="0">
                <a:solidFill>
                  <a:schemeClr val="accent6"/>
                </a:solidFill>
                <a:latin typeface="Algerian" panose="04020705040A02060702" pitchFamily="82" charset="0"/>
              </a:rPr>
              <a:t>e</a:t>
            </a:r>
            <a:r>
              <a:rPr lang="pl-PL" sz="8000" b="1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Z</a:t>
            </a:r>
            <a:r>
              <a:rPr lang="pl-PL" sz="8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P</a:t>
            </a:r>
            <a:r>
              <a:rPr lang="pl-PL" sz="8000" b="1" dirty="0" err="1" smtClean="0">
                <a:solidFill>
                  <a:srgbClr val="D71D87"/>
                </a:solidFill>
                <a:latin typeface="Algerian" panose="04020705040A02060702" pitchFamily="82" charset="0"/>
              </a:rPr>
              <a:t>I</a:t>
            </a:r>
            <a:r>
              <a:rPr lang="pl-PL" sz="8000" b="1" dirty="0" err="1" smtClean="0">
                <a:solidFill>
                  <a:schemeClr val="accent6"/>
                </a:solidFill>
                <a:latin typeface="Algerian" panose="04020705040A02060702" pitchFamily="82" charset="0"/>
              </a:rPr>
              <a:t>e</a:t>
            </a:r>
            <a:r>
              <a:rPr lang="pl-PL" sz="8000" b="1" dirty="0" err="1" smtClean="0">
                <a:solidFill>
                  <a:srgbClr val="84DE16"/>
                </a:solidFill>
                <a:latin typeface="Algerian" panose="04020705040A02060702" pitchFamily="82" charset="0"/>
              </a:rPr>
              <a:t>C</a:t>
            </a:r>
            <a:r>
              <a:rPr lang="pl-PL" sz="8000" b="1" dirty="0" err="1" smtClean="0">
                <a:solidFill>
                  <a:srgbClr val="D61E4A"/>
                </a:solidFill>
                <a:latin typeface="Algerian" panose="04020705040A02060702" pitchFamily="82" charset="0"/>
              </a:rPr>
              <a:t>z</a:t>
            </a:r>
            <a:r>
              <a:rPr lang="pl-PL" sz="8000" b="1" dirty="0" err="1" smtClean="0">
                <a:solidFill>
                  <a:srgbClr val="D71D87"/>
                </a:solidFill>
                <a:latin typeface="Algerian" panose="04020705040A02060702" pitchFamily="82" charset="0"/>
              </a:rPr>
              <a:t>N</a:t>
            </a:r>
            <a:r>
              <a:rPr lang="pl-PL" sz="8000" b="1" dirty="0" err="1" smtClean="0">
                <a:solidFill>
                  <a:schemeClr val="accent6"/>
                </a:solidFill>
                <a:latin typeface="Algerian" panose="04020705040A02060702" pitchFamily="82" charset="0"/>
              </a:rPr>
              <a:t>e</a:t>
            </a:r>
            <a:r>
              <a:rPr lang="pl-PL" sz="66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pl-PL" sz="7200" b="1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W</a:t>
            </a:r>
            <a:r>
              <a:rPr lang="pl-PL" sz="7200" b="1" dirty="0" err="1" smtClean="0">
                <a:solidFill>
                  <a:schemeClr val="accent6"/>
                </a:solidFill>
                <a:latin typeface="Algerian" panose="04020705040A02060702" pitchFamily="82" charset="0"/>
              </a:rPr>
              <a:t>A</a:t>
            </a:r>
            <a:r>
              <a:rPr lang="pl-PL" sz="7200" b="1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K</a:t>
            </a:r>
            <a:r>
              <a:rPr lang="pl-PL" sz="7200" b="1" dirty="0" err="1" smtClean="0">
                <a:solidFill>
                  <a:srgbClr val="FF0066"/>
                </a:solidFill>
                <a:latin typeface="Algerian" panose="04020705040A02060702" pitchFamily="82" charset="0"/>
              </a:rPr>
              <a:t>A</a:t>
            </a:r>
            <a:r>
              <a:rPr lang="pl-PL" sz="7200" b="1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c</a:t>
            </a:r>
            <a:r>
              <a:rPr lang="pl-PL" sz="7200" b="1" dirty="0" err="1" smtClean="0">
                <a:solidFill>
                  <a:srgbClr val="84DE16"/>
                </a:solidFill>
                <a:latin typeface="Algerian" panose="04020705040A02060702" pitchFamily="82" charset="0"/>
              </a:rPr>
              <a:t>J</a:t>
            </a:r>
            <a:r>
              <a:rPr lang="pl-PL" sz="7200" b="1" dirty="0" err="1" smtClean="0">
                <a:solidFill>
                  <a:srgbClr val="FF6600"/>
                </a:solidFill>
                <a:latin typeface="Algerian" panose="04020705040A02060702" pitchFamily="82" charset="0"/>
              </a:rPr>
              <a:t>E</a:t>
            </a:r>
            <a:endParaRPr lang="pl-PL" sz="72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40347" y="3847381"/>
            <a:ext cx="5106838" cy="1708030"/>
          </a:xfrm>
        </p:spPr>
        <p:txBody>
          <a:bodyPr>
            <a:normAutofit fontScale="85000" lnSpcReduction="20000"/>
          </a:bodyPr>
          <a:lstStyle/>
          <a:p>
            <a:endParaRPr lang="pl-PL" sz="2000" dirty="0" smtClean="0"/>
          </a:p>
          <a:p>
            <a:r>
              <a:rPr lang="pl-PL" sz="2000" dirty="0" smtClean="0"/>
              <a:t>Zespół do spraw bezpieczeństwa i monitoringu </a:t>
            </a:r>
          </a:p>
          <a:p>
            <a:r>
              <a:rPr lang="pl-PL" sz="2000" dirty="0" smtClean="0"/>
              <a:t>Publiczna Szkoła Podstawowa w Ludwikowie</a:t>
            </a:r>
          </a:p>
          <a:p>
            <a:r>
              <a:rPr lang="pl-PL" sz="2000" dirty="0" smtClean="0"/>
              <a:t>mgr Katarzyna Piasek</a:t>
            </a:r>
          </a:p>
          <a:p>
            <a:r>
              <a:rPr lang="pl-PL" sz="2000" dirty="0" smtClean="0"/>
              <a:t>mgr Paweł Zegarek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608"/>
            <a:ext cx="2766484" cy="19253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99" y="4544"/>
            <a:ext cx="2888217" cy="19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24619"/>
            <a:ext cx="9151189" cy="65560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68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9736" y="943096"/>
            <a:ext cx="8704053" cy="32498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665"/>
          </a:xfrm>
        </p:spPr>
      </p:pic>
    </p:spTree>
    <p:extLst>
      <p:ext uri="{BB962C8B-B14F-4D97-AF65-F5344CB8AC3E}">
        <p14:creationId xmlns:p14="http://schemas.microsoft.com/office/powerpoint/2010/main" val="400980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0352" y="931653"/>
            <a:ext cx="5648864" cy="68148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0"/>
            <a:ext cx="12192000" cy="6866250"/>
          </a:xfrm>
        </p:spPr>
      </p:pic>
    </p:spTree>
    <p:extLst>
      <p:ext uri="{BB962C8B-B14F-4D97-AF65-F5344CB8AC3E}">
        <p14:creationId xmlns:p14="http://schemas.microsoft.com/office/powerpoint/2010/main" val="26600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656272" y="1285336"/>
            <a:ext cx="7142671" cy="6450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764"/>
          </a:xfrm>
        </p:spPr>
      </p:pic>
    </p:spTree>
    <p:extLst>
      <p:ext uri="{BB962C8B-B14F-4D97-AF65-F5344CB8AC3E}">
        <p14:creationId xmlns:p14="http://schemas.microsoft.com/office/powerpoint/2010/main" val="3421055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9570" y="828136"/>
            <a:ext cx="8057072" cy="8625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226"/>
          </a:xfrm>
        </p:spPr>
      </p:pic>
    </p:spTree>
    <p:extLst>
      <p:ext uri="{BB962C8B-B14F-4D97-AF65-F5344CB8AC3E}">
        <p14:creationId xmlns:p14="http://schemas.microsoft.com/office/powerpoint/2010/main" val="1569481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9019" y="365125"/>
            <a:ext cx="8471140" cy="123938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116"/>
          </a:xfrm>
        </p:spPr>
      </p:pic>
    </p:spTree>
    <p:extLst>
      <p:ext uri="{BB962C8B-B14F-4D97-AF65-F5344CB8AC3E}">
        <p14:creationId xmlns:p14="http://schemas.microsoft.com/office/powerpoint/2010/main" val="279115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52781" cy="11531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56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67751"/>
            <a:ext cx="9289211" cy="92293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48"/>
          </a:xfrm>
        </p:spPr>
      </p:pic>
      <p:sp>
        <p:nvSpPr>
          <p:cNvPr id="3" name="pole tekstowe 2"/>
          <p:cNvSpPr txBox="1"/>
          <p:nvPr/>
        </p:nvSpPr>
        <p:spPr>
          <a:xfrm>
            <a:off x="8567122" y="4554276"/>
            <a:ext cx="349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Życzy zespół do spraw bezpieczeństwa </a:t>
            </a:r>
          </a:p>
          <a:p>
            <a:pPr algn="ctr"/>
            <a:r>
              <a:rPr lang="pl-PL" i="1" dirty="0" smtClean="0"/>
              <a:t> PSP w Ludwikowie im. Jana Pawła II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01112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Wakacje to okres, w którym znajdujemy czas na zabawę, relaks i drobne szaleństwa.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Nie mamy obowiązków związanych ze szkołą i nauką, więc możemy bez ograniczeń planować najróżniejsze przygody, w których będziemy brać udział. Niektórzy spotykają się z przyjaciółmi i wspólnie świetnie się bawią, inni wybierają się na rodzinne wyjazdy. Nikt nie siedzi w domu, kiedy za oknem mamy słoneczną, piękną, zachęcającą do wyjścia pogodę. Jednak wszyscy musimy pamiętać, że dobra zabawa nie zwalnia nas z obowiązku dbania o swoje i innych bezpieczeństwo. Jak powinniśmy postępować, aby wakacje zawsze kojarzyły nam się z samymi przyjemnościami? Wystarczy wykazać zdrowy rozsądek i pamiętać o kluczowych zasadach bezpieczeństwa.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93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3039" y="759125"/>
            <a:ext cx="10515600" cy="669955"/>
          </a:xfrm>
        </p:spPr>
        <p:txBody>
          <a:bodyPr/>
          <a:lstStyle/>
          <a:p>
            <a:r>
              <a:rPr lang="pl-PL" b="1" dirty="0" smtClean="0">
                <a:solidFill>
                  <a:srgbClr val="1E1EEA"/>
                </a:solidFill>
                <a:latin typeface="Arial Black" panose="020B0A04020102020204" pitchFamily="34" charset="0"/>
              </a:rPr>
              <a:t>Zasady bezpiecznych wakacji</a:t>
            </a:r>
            <a:r>
              <a:rPr lang="pl-PL" dirty="0" smtClean="0">
                <a:solidFill>
                  <a:srgbClr val="1E1EEA"/>
                </a:solidFill>
                <a:latin typeface="Arial Black" panose="020B0A04020102020204" pitchFamily="34" charset="0"/>
              </a:rPr>
              <a:t>:</a:t>
            </a:r>
            <a:endParaRPr lang="pl-PL" dirty="0">
              <a:solidFill>
                <a:srgbClr val="1E1EE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Zawsze informuj rodziców, gdzie i z kim przebywasz. Przekaż im także, o której godzinie zamierzasz wrócić.</a:t>
            </a:r>
          </a:p>
          <a:p>
            <a:pPr lvl="0"/>
            <a:r>
              <a:rPr lang="pl-PL" dirty="0" smtClean="0"/>
              <a:t>Noś </a:t>
            </a:r>
            <a:r>
              <a:rPr lang="pl-PL" dirty="0"/>
              <a:t>ze sobą numer telefonu do rodziców.</a:t>
            </a:r>
          </a:p>
          <a:p>
            <a:pPr lvl="0"/>
            <a:r>
              <a:rPr lang="pl-PL" dirty="0"/>
              <a:t>Pamiętaj o zasadach bezpiecznego przechodzenia przez jezdnię – przechodź na pasach dla pieszych i na zielonym świetle.</a:t>
            </a:r>
          </a:p>
          <a:p>
            <a:pPr lvl="0"/>
            <a:r>
              <a:rPr lang="pl-PL" dirty="0"/>
              <a:t>Do zabawy wybieraj zawsze miejsca oddalone od jezdni.</a:t>
            </a:r>
          </a:p>
          <a:p>
            <a:pPr lvl="0"/>
            <a:r>
              <a:rPr lang="pl-PL" dirty="0"/>
              <a:t>Zawsze zapinaj pasy w samochodzie.</a:t>
            </a:r>
          </a:p>
          <a:p>
            <a:pPr lvl="0"/>
            <a:r>
              <a:rPr lang="pl-PL" dirty="0"/>
              <a:t>Nie rozmawiaj z obcymi.</a:t>
            </a:r>
          </a:p>
          <a:p>
            <a:r>
              <a:rPr lang="pl-PL" dirty="0"/>
              <a:t>Poinformuj rodziców, gdyby ktoś Cię zaczepiał.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302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5138" y="566468"/>
            <a:ext cx="8596668" cy="13208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1E1EEA"/>
                </a:solidFill>
                <a:latin typeface="Arial Black" panose="020B0A04020102020204" pitchFamily="34" charset="0"/>
              </a:rPr>
              <a:t>Zasady bezpiecznych wakacji…</a:t>
            </a:r>
            <a:endParaRPr lang="pl-PL" sz="3600" b="1" dirty="0">
              <a:solidFill>
                <a:srgbClr val="1E1EE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Nie oddalaj się z nieznajomymi, nie wsiadaj z nimi do samochodu.</a:t>
            </a:r>
          </a:p>
          <a:p>
            <a:pPr lvl="0"/>
            <a:r>
              <a:rPr lang="pl-PL" dirty="0"/>
              <a:t>Nie bierz słodyczy ani innych prezentów od obcych.</a:t>
            </a:r>
          </a:p>
          <a:p>
            <a:pPr lvl="0"/>
            <a:r>
              <a:rPr lang="pl-PL" dirty="0"/>
              <a:t>Pamiętaj o numerach alarmowych. W razie potrzeby dzwoń i wezwij pomoc.</a:t>
            </a:r>
          </a:p>
          <a:p>
            <a:pPr lvl="0"/>
            <a:r>
              <a:rPr lang="pl-PL" dirty="0"/>
              <a:t>Kąp się tylko w miejscach do tego przeznaczonych, na strzeżonych i bezpiecznych kąpieliskach.</a:t>
            </a:r>
          </a:p>
          <a:p>
            <a:pPr lvl="0"/>
            <a:r>
              <a:rPr lang="pl-PL" dirty="0"/>
              <a:t>Nie wchodź do wody bez opieki osoby dorosłej.</a:t>
            </a:r>
          </a:p>
          <a:p>
            <a:pPr lvl="0"/>
            <a:r>
              <a:rPr lang="pl-PL" dirty="0"/>
              <a:t>Nie pływaj w czasie burzy, mgły, gdy wieje porywisty wiatr.</a:t>
            </a:r>
          </a:p>
          <a:p>
            <a:pPr lvl="0"/>
            <a:r>
              <a:rPr lang="pl-PL" dirty="0"/>
              <a:t>Pamiętaj o ochronie przed słońcem. W czasie upałów pij dużo wody i zawsze noś nakrycie głowy. Przed wyjściem na zewnątrz posmaruj się kremem z filtrem.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3011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038" y="810883"/>
            <a:ext cx="8798943" cy="63835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1E1EEA"/>
                </a:solidFill>
                <a:latin typeface="Arial Black" panose="020B0A04020102020204" pitchFamily="34" charset="0"/>
              </a:rPr>
              <a:t>Zasady bezpiecznych wakacji…</a:t>
            </a:r>
            <a:endParaRPr lang="pl-PL" sz="3600" b="1" dirty="0">
              <a:solidFill>
                <a:srgbClr val="1E1EE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Zadbaj o właściwy ubiór – strój z elementami odblaskowymi, kask ochronny podczas jazdy na rowerze czy odpowiednie buty w czasie wycieczki w góry.</a:t>
            </a:r>
          </a:p>
          <a:p>
            <a:pPr lvl="0"/>
            <a:r>
              <a:rPr lang="pl-PL" dirty="0"/>
              <a:t>W górach nie wyruszaj w trasę, jeśli widzisz, że nadchodzi burza.</a:t>
            </a:r>
          </a:p>
          <a:p>
            <a:pPr lvl="0"/>
            <a:r>
              <a:rPr lang="pl-PL" dirty="0"/>
              <a:t>Szukaj bezpiecznego schronienia podczas burzy.</a:t>
            </a:r>
          </a:p>
          <a:p>
            <a:pPr lvl="0"/>
            <a:r>
              <a:rPr lang="pl-PL" dirty="0"/>
              <a:t>Podczas górskich wycieczek nie schodź ze szlaku.</a:t>
            </a:r>
          </a:p>
          <a:p>
            <a:pPr lvl="0"/>
            <a:r>
              <a:rPr lang="pl-PL" dirty="0"/>
              <a:t>Nie oddalaj się bez pytania od rodziców – w nowych miejscach łatwo się zgubić.</a:t>
            </a:r>
          </a:p>
          <a:p>
            <a:pPr lvl="0"/>
            <a:r>
              <a:rPr lang="pl-PL" dirty="0"/>
              <a:t>Po każdym wyjściu z miejsc zalesionych dokładnie sprawdź skórę na obecność kleszczy.</a:t>
            </a:r>
          </a:p>
        </p:txBody>
      </p:sp>
    </p:spTree>
    <p:extLst>
      <p:ext uri="{BB962C8B-B14F-4D97-AF65-F5344CB8AC3E}">
        <p14:creationId xmlns:p14="http://schemas.microsoft.com/office/powerpoint/2010/main" val="4277421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931652"/>
            <a:ext cx="8690953" cy="998747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1E1EEA"/>
                </a:solidFill>
                <a:latin typeface="Arial Black" panose="020B0A04020102020204" pitchFamily="34" charset="0"/>
              </a:rPr>
              <a:t>Zasady bezpiecznych wakacji…</a:t>
            </a:r>
            <a:endParaRPr lang="pl-PL" sz="3600" b="1" dirty="0">
              <a:solidFill>
                <a:srgbClr val="1E1EE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Uważaj na rośliny</a:t>
            </a:r>
            <a:r>
              <a:rPr lang="pl-PL" dirty="0" smtClean="0"/>
              <a:t>, których </a:t>
            </a:r>
            <a:r>
              <a:rPr lang="pl-PL" dirty="0"/>
              <a:t>nie znasz. Niektóre jagody, liście czy grzyby są trujące.</a:t>
            </a:r>
          </a:p>
          <a:p>
            <a:pPr lvl="0"/>
            <a:r>
              <a:rPr lang="pl-PL" dirty="0"/>
              <a:t>Podczas spacerów po lesie stosuj preparaty odpędzające owady i kleszcze.</a:t>
            </a:r>
          </a:p>
          <a:p>
            <a:pPr lvl="0"/>
            <a:r>
              <a:rPr lang="pl-PL" dirty="0" smtClean="0"/>
              <a:t>Pamiętaj, że rozpalanie ogniska w lesie jest karalne.</a:t>
            </a:r>
          </a:p>
          <a:p>
            <a:pPr lvl="0"/>
            <a:r>
              <a:rPr lang="pl-PL" dirty="0" smtClean="0"/>
              <a:t>Nie </a:t>
            </a:r>
            <a:r>
              <a:rPr lang="pl-PL" dirty="0"/>
              <a:t>baw się z obcymi zwierzętami. Nawet przyjaźnie wyglądający pies czy kot może Cię ugryźć, gdy spróbujesz go pogłaskać.</a:t>
            </a:r>
          </a:p>
          <a:p>
            <a:pPr lvl="0"/>
            <a:r>
              <a:rPr lang="pl-PL" dirty="0"/>
              <a:t>Bądź rozsądny i zachowaj umiar we wszystkim, co robisz.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4969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0725" y="365126"/>
            <a:ext cx="7004649" cy="71317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3524"/>
          <a:stretch/>
        </p:blipFill>
        <p:spPr>
          <a:xfrm>
            <a:off x="5868474" y="0"/>
            <a:ext cx="6323526" cy="685800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2" y="0"/>
            <a:ext cx="622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52491" y="0"/>
            <a:ext cx="3769744" cy="569343"/>
          </a:xfrm>
        </p:spPr>
        <p:txBody>
          <a:bodyPr>
            <a:normAutofit fontScale="90000"/>
          </a:bodyPr>
          <a:lstStyle/>
          <a:p>
            <a:pPr algn="ctr"/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7169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887" y="638355"/>
            <a:ext cx="7658819" cy="46573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479"/>
          </a:xfrm>
        </p:spPr>
      </p:pic>
    </p:spTree>
    <p:extLst>
      <p:ext uri="{BB962C8B-B14F-4D97-AF65-F5344CB8AC3E}">
        <p14:creationId xmlns:p14="http://schemas.microsoft.com/office/powerpoint/2010/main" val="359022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496</Words>
  <Application>Microsoft Office PowerPoint</Application>
  <PresentationFormat>Panoramiczny</PresentationFormat>
  <Paragraphs>45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Algerian</vt:lpstr>
      <vt:lpstr>Arial</vt:lpstr>
      <vt:lpstr>Arial Black</vt:lpstr>
      <vt:lpstr>Trebuchet MS</vt:lpstr>
      <vt:lpstr>Wingdings 3</vt:lpstr>
      <vt:lpstr>Faseta</vt:lpstr>
      <vt:lpstr>BeZPIeCzNe WAKAcJE</vt:lpstr>
      <vt:lpstr>Wakacje to okres, w którym znajdujemy czas na zabawę, relaks i drobne szaleństwa. </vt:lpstr>
      <vt:lpstr>Zasady bezpiecznych wakacji:</vt:lpstr>
      <vt:lpstr>Zasady bezpiecznych wakacji…</vt:lpstr>
      <vt:lpstr>Zasady bezpiecznych wakacji…</vt:lpstr>
      <vt:lpstr>Zasady bezpiecznych wakacji…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Admin</dc:creator>
  <cp:lastModifiedBy>Paweł Zegarek</cp:lastModifiedBy>
  <cp:revision>18</cp:revision>
  <dcterms:created xsi:type="dcterms:W3CDTF">2020-06-10T18:55:53Z</dcterms:created>
  <dcterms:modified xsi:type="dcterms:W3CDTF">2020-06-14T18:51:09Z</dcterms:modified>
</cp:coreProperties>
</file>