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2" autoAdjust="0"/>
    <p:restoredTop sz="94576" autoAdjust="0"/>
  </p:normalViewPr>
  <p:slideViewPr>
    <p:cSldViewPr>
      <p:cViewPr>
        <p:scale>
          <a:sx n="100" d="100"/>
          <a:sy n="100" d="100"/>
        </p:scale>
        <p:origin x="-456" y="10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  <p:transition spd="med" advClick="0" advTm="10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FB706-7275-41FC-955D-C56F31566B2A}" type="datetimeFigureOut">
              <a:rPr lang="pl-PL" smtClean="0"/>
              <a:pPr/>
              <a:t>2016-04-24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5B784-5FAE-4202-B0ED-21D3BC1656DE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512168"/>
          </a:xfrm>
        </p:spPr>
        <p:txBody>
          <a:bodyPr>
            <a:normAutofit/>
          </a:bodyPr>
          <a:lstStyle/>
          <a:p>
            <a:r>
              <a:rPr lang="pl-PL" b="1" dirty="0" smtClean="0"/>
              <a:t>Żywność ekologiczna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55776" y="4005064"/>
            <a:ext cx="5216624" cy="2088232"/>
          </a:xfrm>
        </p:spPr>
        <p:txBody>
          <a:bodyPr>
            <a:noAutofit/>
          </a:bodyPr>
          <a:lstStyle/>
          <a:p>
            <a:r>
              <a:rPr lang="pl-PL" sz="2000" dirty="0" smtClean="0">
                <a:solidFill>
                  <a:schemeClr val="tx1"/>
                </a:solidFill>
              </a:rPr>
              <a:t>określenie żywności produkowanej metodami rolnictwa ekologicznego z dbałością o wyeliminowanie używania nawozów sztucznych i pestycydów.</a:t>
            </a:r>
          </a:p>
          <a:p>
            <a:r>
              <a:rPr lang="pl-PL" sz="2000" b="1" dirty="0" smtClean="0">
                <a:solidFill>
                  <a:schemeClr val="tx1"/>
                </a:solidFill>
              </a:rPr>
              <a:t>Wykonali:</a:t>
            </a:r>
          </a:p>
          <a:p>
            <a:r>
              <a:rPr lang="pl-PL" sz="2000" dirty="0" smtClean="0">
                <a:solidFill>
                  <a:schemeClr val="tx1"/>
                </a:solidFill>
              </a:rPr>
              <a:t>Karol Paluch i Dawid Wójcik</a:t>
            </a:r>
          </a:p>
          <a:p>
            <a:endParaRPr lang="pl-PL" sz="2000" b="1" dirty="0" smtClean="0">
              <a:solidFill>
                <a:schemeClr val="tx1"/>
              </a:solidFill>
            </a:endParaRP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</p:txBody>
      </p:sp>
      <p:pic>
        <p:nvPicPr>
          <p:cNvPr id="9" name="Symbol zastępczy zawartości 8" descr="pobrane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2992438"/>
            <a:ext cx="2619375" cy="1743075"/>
          </a:xfrm>
        </p:spPr>
      </p:pic>
    </p:spTree>
  </p:cSld>
  <p:clrMapOvr>
    <a:masterClrMapping/>
  </p:clrMapOvr>
  <p:transition spd="med" advClick="0" advTm="10000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Skąd się bierze ekologiczne jedzenie i dlaczego jest takie drogie?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/>
              <a:t>Około 300 milionów złotych wart jest w Polsce rynek żywności ekologicznej, a w ciągu kolejnych trzech lat może zwiększyć się o następne 100 milionów złotych. Polacy nie kupują jeszcze </a:t>
            </a:r>
            <a:r>
              <a:rPr lang="pl-PL" sz="2000" dirty="0" err="1" smtClean="0"/>
              <a:t>eko</a:t>
            </a:r>
            <a:r>
              <a:rPr lang="pl-PL" sz="2000" dirty="0" smtClean="0"/>
              <a:t> żywności na masową skalę, ale sięgają po nie coraz chętniej</a:t>
            </a:r>
            <a:endParaRPr lang="pl-PL" sz="2000" dirty="0"/>
          </a:p>
        </p:txBody>
      </p:sp>
      <p:pic>
        <p:nvPicPr>
          <p:cNvPr id="4" name="Obraz 3" descr="bce488c21961da511a3f774987a86fb6,640,0,0,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2852936"/>
            <a:ext cx="4536504" cy="32415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 advClick="0" advTm="20000">
        <p14:switch dir="r"/>
      </p:transition>
    </mc:Choice>
    <mc:Fallback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7680266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1268760"/>
            <a:ext cx="7344816" cy="470024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Dlaczego warto kupować żywność ekologiczną?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Żywność ekologiczna jest wciąż trudno dostępna i stosunkowo droga. Dlaczego warto ją jednak kupować?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400" dirty="0" smtClean="0"/>
              <a:t>Żywność ekologiczna powstaje w ekologicznych gospodarstwach i przetwórniach rolniczych, które muszą spełnić cały szereg wymogów, aby uzyskać certyfikat potwierdzający ekologiczne pochodzenie produktu. </a:t>
            </a:r>
            <a:endParaRPr lang="pl-PL" dirty="0"/>
          </a:p>
        </p:txBody>
      </p:sp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b="1" dirty="0" smtClean="0"/>
              <a:t>Dlaczego </a:t>
            </a:r>
            <a:r>
              <a:rPr lang="pl-PL" sz="4000" b="1" dirty="0" err="1" smtClean="0"/>
              <a:t>ekolgiczna</a:t>
            </a:r>
            <a:r>
              <a:rPr lang="pl-PL" sz="4000" b="1" dirty="0" smtClean="0"/>
              <a:t> żywność jest droga?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i="1" dirty="0" smtClean="0"/>
              <a:t>Sięgając na półkę z produktami ekologicznymi, zwykle dostrzegamy dość spore różnice cenowe w porównaniu z innymi, standardowymi produktami. Z jednej strony, chcielibyśmy się zdrowo odżywiać, a z drugiej odstraszają nas nieco koszty.</a:t>
            </a:r>
          </a:p>
          <a:p>
            <a:endParaRPr lang="pl-PL" sz="2000" dirty="0"/>
          </a:p>
        </p:txBody>
      </p:sp>
      <p:pic>
        <p:nvPicPr>
          <p:cNvPr id="6" name="Obraz 5" descr="warzywa_owoce_1-346x2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996952"/>
            <a:ext cx="4752528" cy="3052564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Dlaczego warto jeść </a:t>
            </a:r>
            <a:r>
              <a:rPr lang="pl-PL" sz="4000" dirty="0" err="1" smtClean="0"/>
              <a:t>eko</a:t>
            </a:r>
            <a:r>
              <a:rPr lang="pl-PL" sz="4000" dirty="0" smtClean="0"/>
              <a:t> żywność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 smtClean="0"/>
              <a:t>Powstaje coraz więcej sklepów z żywnością ekologiczną. Czy na pewno wiemy, co kupujemy?</a:t>
            </a:r>
          </a:p>
          <a:p>
            <a:r>
              <a:rPr lang="pl-PL" sz="2000" dirty="0" smtClean="0"/>
              <a:t>Żywność ekologiczna produkowana jest metodami rolnictwa ekologicznego z dbałością o to, aby spełnione były ściśle określone, rygorystyczne zasady produkcji</a:t>
            </a:r>
            <a:r>
              <a:rPr lang="pl-PL" sz="2000" dirty="0" smtClean="0"/>
              <a:t>. W Ludwikowie funkcjonuje obecnie jedno gospodarstwo, w którym produkowana jest żywość ekologiczna.</a:t>
            </a:r>
            <a:endParaRPr lang="pl-PL" sz="2000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4" name="Obraz 3" descr="0cb03843f0b0b2a9d884c5d508c137a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3501008"/>
            <a:ext cx="5256584" cy="2880320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Przeciwnicy </a:t>
            </a:r>
            <a:r>
              <a:rPr lang="pl-PL" sz="4000" dirty="0" err="1" smtClean="0"/>
              <a:t>eko</a:t>
            </a:r>
            <a:r>
              <a:rPr lang="pl-PL" sz="4000" dirty="0" smtClean="0"/>
              <a:t> żywności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2000" dirty="0" smtClean="0"/>
              <a:t>Mimo panującej wszędzie aprobaty na temat ekologicznej żywności można spotkać się z opiniami przeciwników, którzy nie do końca się przekonani do zdrowego jedzenia. Osoby te pozytywnie wypowiadają się na temat żywności genetycznie modyfikowanej. </a:t>
            </a:r>
            <a:endParaRPr lang="pl-PL" sz="2000" dirty="0"/>
          </a:p>
        </p:txBody>
      </p:sp>
      <p:pic>
        <p:nvPicPr>
          <p:cNvPr id="4" name="Obraz 3" descr="eko_logo_de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1835696" y="3524444"/>
            <a:ext cx="4824536" cy="3003006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 ekologiczna żywność może zaszkodzić? </a:t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Obraz 3" descr="1338990141.jpg"/>
          <p:cNvPicPr>
            <a:picLocks noChangeAspect="1"/>
          </p:cNvPicPr>
          <p:nvPr/>
        </p:nvPicPr>
        <p:blipFill>
          <a:blip r:embed="rId2" cstate="print">
            <a:lum bright="30000"/>
          </a:blip>
          <a:stretch>
            <a:fillRect/>
          </a:stretch>
        </p:blipFill>
        <p:spPr>
          <a:xfrm>
            <a:off x="179513" y="1684079"/>
            <a:ext cx="7920880" cy="4553233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471338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000" dirty="0" smtClean="0"/>
              <a:t>Choć od dawna wiadomo, że ekologiczna żywność jest zdrowa i przynosi same korzyści to jednak czasami pojawiają się głosy sprzeciwu, które każą się zastanowić </a:t>
            </a:r>
            <a:r>
              <a:rPr lang="pl-PL" sz="2000" dirty="0" smtClean="0"/>
              <a:t>,czy </a:t>
            </a:r>
            <a:r>
              <a:rPr lang="pl-PL" sz="2000" dirty="0" smtClean="0"/>
              <a:t>na pewno jest to aż taka ekologiczna żywność. </a:t>
            </a:r>
            <a:endParaRPr lang="pl-PL" sz="2000" dirty="0"/>
          </a:p>
        </p:txBody>
      </p:sp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Źródła: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err="1" smtClean="0"/>
              <a:t>Pl.Wikipedia.org</a:t>
            </a:r>
            <a:endParaRPr lang="pl-PL" sz="2000" dirty="0" smtClean="0"/>
          </a:p>
          <a:p>
            <a:pPr>
              <a:buNone/>
            </a:pPr>
            <a:r>
              <a:rPr lang="pl-PL" sz="2000" dirty="0" err="1" smtClean="0"/>
              <a:t>Stressfree.pl</a:t>
            </a:r>
            <a:endParaRPr lang="pl-PL" sz="2000" dirty="0" smtClean="0"/>
          </a:p>
          <a:p>
            <a:pPr>
              <a:buNone/>
            </a:pPr>
            <a:r>
              <a:rPr lang="pl-PL" sz="2000" dirty="0" err="1" smtClean="0"/>
              <a:t>www.yaacool-eko.pl</a:t>
            </a:r>
            <a:endParaRPr lang="pl-PL" sz="2000" dirty="0" smtClean="0"/>
          </a:p>
          <a:p>
            <a:pPr>
              <a:buNone/>
            </a:pPr>
            <a:r>
              <a:rPr lang="pl-PL" sz="2000" dirty="0" err="1" smtClean="0"/>
              <a:t>www.samouzdrawianie.pl</a:t>
            </a:r>
            <a:endParaRPr lang="pl-PL" sz="2000" dirty="0" smtClean="0"/>
          </a:p>
          <a:p>
            <a:pPr>
              <a:buNone/>
            </a:pPr>
            <a:r>
              <a:rPr lang="pl-PL" sz="2000" dirty="0" err="1" smtClean="0"/>
              <a:t>www.twoja-firma.pl</a:t>
            </a:r>
            <a:endParaRPr lang="pl-PL" sz="2000" dirty="0" smtClean="0"/>
          </a:p>
          <a:p>
            <a:pPr>
              <a:buNone/>
            </a:pPr>
            <a:r>
              <a:rPr lang="pl-PL" sz="2000" dirty="0" err="1" smtClean="0"/>
              <a:t>Bunkier.pl</a:t>
            </a:r>
            <a:endParaRPr lang="pl-PL" sz="2000" dirty="0" smtClean="0"/>
          </a:p>
          <a:p>
            <a:pPr>
              <a:buNone/>
            </a:pP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000" dirty="0"/>
          </a:p>
        </p:txBody>
      </p:sp>
    </p:spTree>
  </p:cSld>
  <p:clrMapOvr>
    <a:masterClrMapping/>
  </p:clrMapOvr>
  <p:transition spd="med" advClick="0" advTm="2000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Czym jest żywność ekologiczna?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2000" dirty="0" smtClean="0"/>
              <a:t>Producenci i przetwórcy żywności ekologicznej mają obowiązek oznaczenia swoich produktów certyfikatami. W Polsce na koniec 2008 stosowane są certyfikaty 11 firm.</a:t>
            </a:r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endParaRPr lang="pl-PL" sz="2000" dirty="0"/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endParaRPr lang="pl-PL" sz="2000" dirty="0"/>
          </a:p>
        </p:txBody>
      </p:sp>
      <p:pic>
        <p:nvPicPr>
          <p:cNvPr id="10" name="Obraz 9" descr="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3501008"/>
            <a:ext cx="4330700" cy="3086100"/>
          </a:xfrm>
          <a:prstGeom prst="rect">
            <a:avLst/>
          </a:prstGeom>
        </p:spPr>
      </p:pic>
    </p:spTree>
  </p:cSld>
  <p:clrMapOvr>
    <a:masterClrMapping/>
  </p:clrMapOvr>
  <p:transition spd="med" advClick="0" advTm="10000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pl-PL" dirty="0" smtClean="0"/>
              <a:t>Polski rynek żywności ekologicznej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/>
              <a:t>700 mln zł – tyle wynosi szacunkowa wartość </a:t>
            </a:r>
            <a:r>
              <a:rPr lang="pl-PL" sz="2000" dirty="0" err="1" smtClean="0"/>
              <a:t>ekorynku</a:t>
            </a:r>
            <a:r>
              <a:rPr lang="pl-PL" sz="2000" dirty="0" smtClean="0"/>
              <a:t> w Polsce. Żywność BIO sprzedawana jest 800 specjalistycznych sklepach</a:t>
            </a:r>
            <a:endParaRPr lang="pl-PL" sz="2000" dirty="0"/>
          </a:p>
        </p:txBody>
      </p:sp>
      <p:pic>
        <p:nvPicPr>
          <p:cNvPr id="4" name="Obraz 3" descr="jablka-ekologiczne-b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996952"/>
            <a:ext cx="5832648" cy="2880320"/>
          </a:xfrm>
          <a:prstGeom prst="rect">
            <a:avLst/>
          </a:prstGeom>
        </p:spPr>
      </p:pic>
    </p:spTree>
  </p:cSld>
  <p:clrMapOvr>
    <a:masterClrMapping/>
  </p:clrMapOvr>
  <p:transition spd="med" advClick="0" advTm="15000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Kanały sprzedaży żywności ekologicznej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/>
              <a:t>Na rynku działa około 800 specjalistycznych sklepów z tzw. zdrową żywnością (udział żywności ekologicznej w takich sklepach przekracza zazwyczaj 50% a w najlepszych zbliża się do 100%).</a:t>
            </a:r>
            <a:endParaRPr lang="pl-PL" sz="2000" dirty="0"/>
          </a:p>
          <a:p>
            <a:pPr>
              <a:buNone/>
            </a:pPr>
            <a:endParaRPr lang="pl-PL" sz="2000" dirty="0"/>
          </a:p>
        </p:txBody>
      </p:sp>
      <p:pic>
        <p:nvPicPr>
          <p:cNvPr id="4" name="Obraz 3" descr="022897_r0_6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250" y="3212976"/>
            <a:ext cx="5905500" cy="3456384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Oficjalne logo żywności ekologicznej</a:t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 smtClean="0"/>
              <a:t>W Unii Europejskiej obowiązuje logo (tzw. </a:t>
            </a:r>
            <a:r>
              <a:rPr lang="pl-PL" sz="2000" dirty="0" err="1" smtClean="0"/>
              <a:t>euroliść</a:t>
            </a:r>
            <a:r>
              <a:rPr lang="pl-PL" sz="2000" dirty="0" smtClean="0"/>
              <a:t>), którym oznacza się żywność pochodzącą z produkcji ekologicznej i po którym można ją rozpoznać w sklepach.</a:t>
            </a:r>
            <a:endParaRPr lang="pl-PL" sz="2000" dirty="0"/>
          </a:p>
        </p:txBody>
      </p:sp>
      <p:pic>
        <p:nvPicPr>
          <p:cNvPr id="4" name="Obraz 3" descr="gwarancja_logo_pozi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68960"/>
            <a:ext cx="9144000" cy="3456384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Nowe jedzenie w szkołach nie smakuje dzieciom.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pl-PL" sz="2000" dirty="0" smtClean="0"/>
              <a:t>Nowe przepisy – odwieczny problem. Dziecko nie zje, jeśli mu nie smakuje. A odkąd resort zdrowia restrykcyjnie określił normy żywienia w szkołach – obowiązują od 1 września - nietkniętych obiadów jest coraz więcej.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Obraz 3" descr="cadf45d48360e36d1e4213e11b884b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3933056"/>
            <a:ext cx="5544616" cy="2520280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13023297_1735762100041599_189900217_n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899593" y="1473263"/>
            <a:ext cx="7776864" cy="4261135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Piramida zdrowego odżywiania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3"/>
            <a:ext cx="7992888" cy="4176464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Jedz codziennie różne produkty z każdej grupy uwzględnionej w piramidzie.</a:t>
            </a:r>
          </a:p>
          <a:p>
            <a:r>
              <a:rPr lang="pl-PL" dirty="0" smtClean="0"/>
              <a:t>Bądź codziennie aktywny fizycznie - ruch korzystnie wpływa na sprawność i prawidłową sylwetkę.</a:t>
            </a:r>
          </a:p>
          <a:p>
            <a:r>
              <a:rPr lang="pl-PL" dirty="0" smtClean="0"/>
              <a:t>Źródłem energii w twojej diecie powinny być głównie produkty znajdujące się w podstawie piramidy (na dole).</a:t>
            </a:r>
          </a:p>
        </p:txBody>
      </p:sp>
      <p:pic>
        <p:nvPicPr>
          <p:cNvPr id="4" name="Obraz 3" descr="blan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57712" y="3414712"/>
            <a:ext cx="28575" cy="28575"/>
          </a:xfrm>
          <a:prstGeom prst="rect">
            <a:avLst/>
          </a:prstGeom>
        </p:spPr>
      </p:pic>
      <p:pic>
        <p:nvPicPr>
          <p:cNvPr id="5" name="Obraz 4" descr="blan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57712" y="3414712"/>
            <a:ext cx="28575" cy="28575"/>
          </a:xfrm>
          <a:prstGeom prst="rect">
            <a:avLst/>
          </a:prstGeom>
        </p:spPr>
      </p:pic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Zobacz, jak szprycują owoce chemią!</a:t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Obraz 3" descr="635370517324962929.jpg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7584" y="1484784"/>
            <a:ext cx="7344816" cy="4558828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075240" cy="4608511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pl-PL" dirty="0" smtClean="0"/>
          </a:p>
          <a:p>
            <a:pPr fontAlgn="base"/>
            <a:r>
              <a:rPr lang="pl-PL" sz="2000" dirty="0" smtClean="0"/>
              <a:t>Olbrzymie baseny z chemikaliami i natryski z ostrymi środkami konserwującymi – taką właśnie kąpiel przechodzą owoce i warzywa, zanim z zagranicy dotrą do Polski. </a:t>
            </a:r>
            <a:endParaRPr lang="pl-PL" dirty="0"/>
          </a:p>
        </p:txBody>
      </p:sp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Żywność ekologiczna na naszych stołach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dirty="0"/>
          </a:p>
        </p:txBody>
      </p:sp>
      <p:pic>
        <p:nvPicPr>
          <p:cNvPr id="4" name="Obraz 3" descr="warzywa-owoce.jpg"/>
          <p:cNvPicPr>
            <a:picLocks noChangeAspect="1"/>
          </p:cNvPicPr>
          <p:nvPr/>
        </p:nvPicPr>
        <p:blipFill>
          <a:blip r:embed="rId2" cstate="print">
            <a:lum bright="20000"/>
          </a:blip>
          <a:stretch>
            <a:fillRect/>
          </a:stretch>
        </p:blipFill>
        <p:spPr>
          <a:xfrm>
            <a:off x="611560" y="1678566"/>
            <a:ext cx="8025034" cy="3838666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Jak pokazują różne dane Polacy coraz częściej sięgają po żywność ekologiczną. Według statystyk resortu rolnictwa w ciągu ostatnich 10 lat liczba gospodarstw produkujących żywność bez chemii wzrosła z 3,8 tysięcy do ponad 26,5 tysiąca. </a:t>
            </a:r>
            <a:endParaRPr lang="pl-PL" sz="2400" dirty="0"/>
          </a:p>
        </p:txBody>
      </p:sp>
    </p:spTree>
  </p:cSld>
  <p:clrMapOvr>
    <a:masterClrMapping/>
  </p:clrMapOvr>
  <p:transition spd="med" advClick="0" advTm="20000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574</Words>
  <Application>Microsoft Office PowerPoint</Application>
  <PresentationFormat>Pokaz na ekranie (4:3)</PresentationFormat>
  <Paragraphs>49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Żywność ekologiczna</vt:lpstr>
      <vt:lpstr>Czym jest żywność ekologiczna?</vt:lpstr>
      <vt:lpstr>Polski rynek żywności ekologicznej</vt:lpstr>
      <vt:lpstr>Kanały sprzedaży żywności ekologicznej</vt:lpstr>
      <vt:lpstr>Oficjalne logo żywności ekologicznej </vt:lpstr>
      <vt:lpstr>Nowe jedzenie w szkołach nie smakuje dzieciom. </vt:lpstr>
      <vt:lpstr>Piramida zdrowego odżywiania</vt:lpstr>
      <vt:lpstr>Zobacz, jak szprycują owoce chemią! </vt:lpstr>
      <vt:lpstr>Żywność ekologiczna na naszych stołach </vt:lpstr>
      <vt:lpstr>Skąd się bierze ekologiczne jedzenie i dlaczego jest takie drogie? </vt:lpstr>
      <vt:lpstr>Dlaczego warto kupować żywność ekologiczną? </vt:lpstr>
      <vt:lpstr>Dlaczego ekolgiczna żywność jest droga?</vt:lpstr>
      <vt:lpstr>Dlaczego warto jeść eko żywność</vt:lpstr>
      <vt:lpstr>Przeciwnicy eko żywności</vt:lpstr>
      <vt:lpstr>Czy ekologiczna żywność może zaszkodzić?  </vt:lpstr>
      <vt:lpstr>Źródła: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LorakG</dc:creator>
  <cp:lastModifiedBy>Kuba</cp:lastModifiedBy>
  <cp:revision>44</cp:revision>
  <dcterms:created xsi:type="dcterms:W3CDTF">2016-04-09T14:06:12Z</dcterms:created>
  <dcterms:modified xsi:type="dcterms:W3CDTF">2016-04-24T15:15:21Z</dcterms:modified>
</cp:coreProperties>
</file>