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DE6C8-AB1D-4204-BC9C-3366B0BF0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8426" y="889820"/>
            <a:ext cx="9989574" cy="3598606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7B9009-EE50-4EE5-B6EB-CD6EC83D3F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8426" y="4488426"/>
            <a:ext cx="6991776" cy="1302774"/>
          </a:xfrm>
        </p:spPr>
        <p:txBody>
          <a:bodyPr anchor="b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C8667E-058A-436F-B8EA-5B3A99D43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3/13/2021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80305-1AD7-482D-BFFD-6CDB83AB3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5762A1-52E9-402D-B65E-DF193E44C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306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359C1-C098-4BF4-A55D-782F4E606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343C7E-1E8B-4D38-9B81-1AA2A8978E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A70B00-53AE-4D3F-91BE-A8D789ED9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3/13/2021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47FC7-8124-4F70-A849-B6BCC5189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7CEBE4-50DC-47DB-B699-CCC024336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100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418279-D3B8-4C6A-AB74-9DE3777712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42322" y="997974"/>
            <a:ext cx="2349043" cy="4984956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8F733C-9309-4197-BACA-207CDC893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997973"/>
            <a:ext cx="8404122" cy="498495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ACD4D0-5BE6-412D-B08B-5DFFD5935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3/13/2021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21651-B786-4A39-A10F-F5231D0A2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04D2D-9379-40DE-9F45-3004BE54F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533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87CA6-BFD9-4CB1-8892-F6B062E82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DA8C3-9C0C-4E52-9A62-E4DB159E6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3EC35-E02F-41FF-9232-F90692A90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3/13/2021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D13D38-5DF1-443B-8A12-71E834FDC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E644A-4A37-4757-9809-5B035E287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819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6578B-CD85-4BF1-A729-E8E8079B5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383" y="1709738"/>
            <a:ext cx="10632067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8448C1-C13F-4826-8347-EEB00A664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3" y="4589463"/>
            <a:ext cx="1063206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06546A-957F-4C4D-9744-1177AD258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3/13/2021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B149C-CC63-4E3A-A83D-EF637EB51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B94775-7982-41EC-B584-D51224D38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192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E4BD8-507D-48E4-A624-F16A741C3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12793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A07E4-3A39-457C-A059-7DFB6039D9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15383" y="2128684"/>
            <a:ext cx="5304417" cy="384441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141E17-47CE-4A78-B0FA-0E9786DA67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28684"/>
            <a:ext cx="5219700" cy="384441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F02C13-D3ED-4044-9716-F29D79A18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3/13/2021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F334AD-FB29-4355-B5CF-85E61B4F3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5AA154-790C-4774-9C21-8C543E733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430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7DD35-7673-4F88-86B0-634883B5E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87" y="929148"/>
            <a:ext cx="10640005" cy="76154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C820D7-3E0B-47C6-A583-C4C839C5A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4" y="1681163"/>
            <a:ext cx="5282192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839A7B-97D5-400F-B802-A0FF28FE9F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5384" y="2505075"/>
            <a:ext cx="5282192" cy="342377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E0ECA2-DBF1-4681-9DFA-93AFD1B371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0EBBBB-517F-4ED7-9E51-CF0F7590B4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237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11B5C7-1E37-478F-B4B0-C7202FFE4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3/13/2021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53F7EF-507C-4CB3-86C5-8B34FFFC1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E3DEA6-E4EB-4C2A-8B4F-55EC965B6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415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32964-A933-4B98-A141-A4B316DAF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684C9D-23DA-42B0-9DD3-7592F72E8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3/13/2021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BF8F05-876F-49D8-AE30-5BB2A91EC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3D20DA-9260-4577-BB51-789570A24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482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2C1F24-E0A1-45A7-8EF5-92CD97993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3/13/2021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021C19-210E-46B0-9036-5D8AECC92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880FEF-487E-44DF-8615-DF2210419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518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568EE-74C8-43A6-90BC-2DDD965CF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426" y="781665"/>
            <a:ext cx="4093599" cy="122345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C35AC-CAE3-48CF-A3E4-A075C9FDD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9D03EA-5FAD-4609-A2B8-624E426847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8258" y="2315497"/>
            <a:ext cx="4093599" cy="35534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58D2EA-2191-4216-B64D-067BDFE12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3/13/2021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042128-DAB4-481C-BEE6-3523E8E88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50E382-C500-4A4C-A7C6-43860383A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801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FE98B-EACF-4251-A8AF-0D9EDD17C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342" y="1066800"/>
            <a:ext cx="4103431" cy="131752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05F473-761A-4002-AF70-9FF878D013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66800"/>
            <a:ext cx="6172200" cy="4794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0C2E6A-F834-4540-BB00-E13CB45DC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342" y="2552700"/>
            <a:ext cx="4103431" cy="33162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C38EAB-AD63-415C-B263-BA1D8FBE3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3/13/2021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2E5541-B6DE-45E8-BCFE-0DFC4F574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B78D45-289B-46AF-8CB9-E6150BEA1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257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A362AC-B59F-4AC7-B279-57DDD5336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6042DB-75BD-4EC1-B6D9-8A72EF940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0635" y="2293126"/>
            <a:ext cx="10691265" cy="3636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D1378-7C96-4079-B44C-3D86B46575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fld id="{2F3E8B1C-86EF-43CF-8304-249481088644}" type="datetimeFigureOut">
              <a:rPr lang="en-US" smtClean="0"/>
              <a:pPr/>
              <a:t>3/13/2021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9B6B78-577F-43F5-BAEE-BF72484C98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C75B8-AF8F-4D8A-9B3D-D1951A64BA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/>
                </a:solidFill>
              </a:defRPr>
            </a:lvl1pPr>
          </a:lstStyle>
          <a:p>
            <a:fld id="{C3DB2ADC-AF19-4574-8C10-79B5B04FCA27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64F9B95-9045-48D2-B9F3-2927E98F54AA}"/>
              </a:ext>
            </a:extLst>
          </p:cNvPr>
          <p:cNvCxnSpPr>
            <a:cxnSpLocks/>
          </p:cNvCxnSpPr>
          <p:nvPr/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85AA86F-6A4D-4BCB-A045-D992CDC2959B}"/>
              </a:ext>
            </a:extLst>
          </p:cNvPr>
          <p:cNvCxnSpPr>
            <a:cxnSpLocks/>
          </p:cNvCxnSpPr>
          <p:nvPr/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3289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14" r:id="rId5"/>
    <p:sldLayoutId id="2147483719" r:id="rId6"/>
    <p:sldLayoutId id="2147483715" r:id="rId7"/>
    <p:sldLayoutId id="2147483716" r:id="rId8"/>
    <p:sldLayoutId id="2147483717" r:id="rId9"/>
    <p:sldLayoutId id="2147483718" r:id="rId10"/>
    <p:sldLayoutId id="2147483720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 cap="all" spc="3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l.wikipedia.org/wiki/Leonhard_Euler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8">
            <a:extLst>
              <a:ext uri="{FF2B5EF4-FFF2-40B4-BE49-F238E27FC236}">
                <a16:creationId xmlns:a16="http://schemas.microsoft.com/office/drawing/2014/main" id="{33E93247-6229-44AB-A550-739E971E6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D7CCF6BA-0B60-4EA5-AF29-7C8BB91054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678" y="1222736"/>
            <a:ext cx="5227171" cy="3871143"/>
          </a:xfrm>
        </p:spPr>
        <p:txBody>
          <a:bodyPr>
            <a:normAutofit fontScale="90000"/>
          </a:bodyPr>
          <a:lstStyle/>
          <a:p>
            <a:pPr algn="ctr"/>
            <a:r>
              <a:rPr lang="pl-PL" sz="7200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14 marzec</a:t>
            </a:r>
            <a:br>
              <a:rPr lang="pl-PL" dirty="0">
                <a:latin typeface="+mn-lt"/>
              </a:rPr>
            </a:br>
            <a:br>
              <a:rPr lang="pl-PL" dirty="0">
                <a:latin typeface="+mn-lt"/>
              </a:rPr>
            </a:br>
            <a:r>
              <a:rPr lang="pl-PL" sz="4800" b="1" dirty="0">
                <a:latin typeface="+mn-lt"/>
              </a:rPr>
              <a:t>święto liczby pi</a:t>
            </a:r>
            <a:endParaRPr lang="pl-PL" b="1" dirty="0">
              <a:latin typeface="+mn-lt"/>
            </a:endParaRPr>
          </a:p>
        </p:txBody>
      </p:sp>
      <p:cxnSp>
        <p:nvCxnSpPr>
          <p:cNvPr id="16" name="Straight Connector 10">
            <a:extLst>
              <a:ext uri="{FF2B5EF4-FFF2-40B4-BE49-F238E27FC236}">
                <a16:creationId xmlns:a16="http://schemas.microsoft.com/office/drawing/2014/main" id="{EE2E603F-4A95-4FE8-BB06-211DFD75DB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49149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2">
            <a:extLst>
              <a:ext uri="{FF2B5EF4-FFF2-40B4-BE49-F238E27FC236}">
                <a16:creationId xmlns:a16="http://schemas.microsoft.com/office/drawing/2014/main" id="{D7CC41EB-2D81-4303-9171-6401B388BA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6134100"/>
            <a:ext cx="49149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3">
            <a:extLst>
              <a:ext uri="{FF2B5EF4-FFF2-40B4-BE49-F238E27FC236}">
                <a16:creationId xmlns:a16="http://schemas.microsoft.com/office/drawing/2014/main" id="{5D0DE22F-15CC-4284-9B45-715AB30CD5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11" r="8611"/>
          <a:stretch/>
        </p:blipFill>
        <p:spPr>
          <a:xfrm>
            <a:off x="6515100" y="10"/>
            <a:ext cx="5676900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9823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67E8CDF0-84AD-414E-843B-5B2E1395B190}"/>
              </a:ext>
            </a:extLst>
          </p:cNvPr>
          <p:cNvSpPr txBox="1"/>
          <p:nvPr/>
        </p:nvSpPr>
        <p:spPr>
          <a:xfrm>
            <a:off x="816746" y="887767"/>
            <a:ext cx="10555549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000" i="1" dirty="0">
                <a:solidFill>
                  <a:srgbClr val="000000"/>
                </a:solidFill>
                <a:effectLst/>
                <a:latin typeface="Open Sans"/>
              </a:rPr>
              <a:t>KILKA SŁÓW O LICZBIE PI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pl-PL" sz="2000" i="1" dirty="0">
              <a:solidFill>
                <a:srgbClr val="000000"/>
              </a:solidFill>
              <a:latin typeface="Open Sans"/>
            </a:endParaRPr>
          </a:p>
          <a:p>
            <a:pPr marL="342900" indent="-342900" algn="ctr">
              <a:buFont typeface="Wingdings" panose="05000000000000000000" pitchFamily="2" charset="2"/>
              <a:buChar char="§"/>
            </a:pPr>
            <a:r>
              <a:rPr lang="pl-PL" sz="2000" i="1" dirty="0">
                <a:solidFill>
                  <a:srgbClr val="000000"/>
                </a:solidFill>
                <a:effectLst/>
                <a:latin typeface="Open Sans"/>
              </a:rPr>
              <a:t> </a:t>
            </a:r>
            <a:r>
              <a:rPr lang="pl-PL" sz="3600" b="1" dirty="0">
                <a:solidFill>
                  <a:schemeClr val="accent5">
                    <a:lumMod val="75000"/>
                  </a:schemeClr>
                </a:solidFill>
                <a:effectLst/>
                <a:latin typeface="Corbel Light" panose="020B0303020204020204" pitchFamily="34" charset="0"/>
              </a:rPr>
              <a:t>LICZBA PI</a:t>
            </a:r>
            <a:r>
              <a:rPr lang="pl-PL" sz="3200" b="1" dirty="0">
                <a:effectLst/>
                <a:latin typeface="Corbel Light" panose="020B0303020204020204" pitchFamily="34" charset="0"/>
              </a:rPr>
              <a:t>-</a:t>
            </a:r>
            <a:r>
              <a:rPr lang="pl-PL" sz="3200" b="1" dirty="0">
                <a:solidFill>
                  <a:schemeClr val="accent5">
                    <a:lumMod val="75000"/>
                  </a:schemeClr>
                </a:solidFill>
                <a:effectLst/>
                <a:latin typeface="Corbel Light" panose="020B0303020204020204" pitchFamily="34" charset="0"/>
              </a:rPr>
              <a:t> </a:t>
            </a:r>
            <a:r>
              <a:rPr lang="pl-PL" sz="2800" b="1" dirty="0">
                <a:solidFill>
                  <a:srgbClr val="000000"/>
                </a:solidFill>
                <a:effectLst/>
                <a:latin typeface="Corbel Light" panose="020B0303020204020204" pitchFamily="34" charset="0"/>
              </a:rPr>
              <a:t>Stosunek obwodu koła do jego średnicy jest liczbą stałą oznaczaną symbolem π (czytaj: pi) równą w przybliżeniu 3,14.</a:t>
            </a:r>
          </a:p>
          <a:p>
            <a:pPr marL="457200" indent="-457200" algn="ctr">
              <a:buFont typeface="Wingdings" panose="05000000000000000000" pitchFamily="2" charset="2"/>
              <a:buChar char="§"/>
            </a:pPr>
            <a:endParaRPr lang="pl-PL" sz="2800" b="1" dirty="0">
              <a:solidFill>
                <a:srgbClr val="000000"/>
              </a:solidFill>
              <a:latin typeface="Corbel Light" panose="020B0303020204020204" pitchFamily="34" charset="0"/>
            </a:endParaRPr>
          </a:p>
          <a:p>
            <a:pPr marL="457200" indent="-457200" algn="ctr">
              <a:buFont typeface="Wingdings" panose="05000000000000000000" pitchFamily="2" charset="2"/>
              <a:buChar char="§"/>
            </a:pPr>
            <a:r>
              <a:rPr lang="pl-PL" sz="2800" b="1" i="0" dirty="0">
                <a:solidFill>
                  <a:srgbClr val="000000"/>
                </a:solidFill>
                <a:effectLst/>
                <a:latin typeface="Corbel Light" panose="020B0303020204020204" pitchFamily="34" charset="0"/>
              </a:rPr>
              <a:t>Liczba Pi (π) jest liczbą niewymierną tzn. Pi nie ma skończonego lub okresowego rozwinięcia dziesiętnego.</a:t>
            </a:r>
          </a:p>
          <a:p>
            <a:pPr marL="457200" indent="-457200" algn="ctr">
              <a:buFont typeface="Wingdings" panose="05000000000000000000" pitchFamily="2" charset="2"/>
              <a:buChar char="§"/>
            </a:pPr>
            <a:endParaRPr lang="pl-PL" sz="2800" b="1" i="0" dirty="0">
              <a:solidFill>
                <a:srgbClr val="000000"/>
              </a:solidFill>
              <a:effectLst/>
              <a:latin typeface="Corbel Light" panose="020B0303020204020204" pitchFamily="34" charset="0"/>
            </a:endParaRPr>
          </a:p>
          <a:p>
            <a:pPr marL="457200" indent="-457200" algn="ctr">
              <a:buFont typeface="Wingdings" panose="05000000000000000000" pitchFamily="2" charset="2"/>
              <a:buChar char="§"/>
            </a:pPr>
            <a:r>
              <a:rPr lang="pl-PL" sz="2800" b="1" i="0" dirty="0">
                <a:solidFill>
                  <a:srgbClr val="000000"/>
                </a:solidFill>
                <a:effectLst/>
                <a:latin typeface="Corbel Light" panose="020B0303020204020204" pitchFamily="34" charset="0"/>
              </a:rPr>
              <a:t> Rozwinięcie dziesiętne liczby Pi do dziesiątego miejsca po przecinku:</a:t>
            </a:r>
            <a:br>
              <a:rPr lang="pl-PL" sz="2800" b="1" dirty="0">
                <a:latin typeface="Corbel Light" panose="020B0303020204020204" pitchFamily="34" charset="0"/>
              </a:rPr>
            </a:br>
            <a:r>
              <a:rPr lang="pl-PL" sz="2800" b="1" i="0" dirty="0">
                <a:solidFill>
                  <a:srgbClr val="000000"/>
                </a:solidFill>
                <a:effectLst/>
                <a:latin typeface="Corbel Light" panose="020B0303020204020204" pitchFamily="34" charset="0"/>
              </a:rPr>
              <a:t>π ≈ 3,14159 26535 89793 23846 26433 83279 …</a:t>
            </a:r>
            <a:endParaRPr lang="pl-PL" sz="2800" b="1" dirty="0">
              <a:latin typeface="Corbel Light" panose="020B03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59268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011DD071-B79B-4307-889B-0772727C5EE3}"/>
              </a:ext>
            </a:extLst>
          </p:cNvPr>
          <p:cNvSpPr txBox="1"/>
          <p:nvPr/>
        </p:nvSpPr>
        <p:spPr>
          <a:xfrm>
            <a:off x="798990" y="905522"/>
            <a:ext cx="10546672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000" i="1" dirty="0">
                <a:solidFill>
                  <a:srgbClr val="000000"/>
                </a:solidFill>
                <a:effectLst/>
                <a:latin typeface="Open Sans"/>
              </a:rPr>
              <a:t>   O HISTORII LICZBY PI</a:t>
            </a:r>
          </a:p>
          <a:p>
            <a:pPr algn="ctr"/>
            <a:endParaRPr lang="pl-PL" sz="3600" b="1" dirty="0">
              <a:solidFill>
                <a:srgbClr val="000000"/>
              </a:solidFill>
              <a:latin typeface="Corbel Light" panose="020B0303020204020204" pitchFamily="34" charset="0"/>
            </a:endParaRPr>
          </a:p>
          <a:p>
            <a:pPr algn="ctr"/>
            <a:r>
              <a:rPr lang="pl-PL" sz="2000" b="1" i="0" dirty="0">
                <a:solidFill>
                  <a:srgbClr val="000000"/>
                </a:solidFill>
                <a:effectLst/>
                <a:latin typeface="Corbel Light" panose="020B0303020204020204" pitchFamily="34" charset="0"/>
              </a:rPr>
              <a:t>Jako pierwszy wartość liczby Pi, z dokładnością do dwóch miejsc po przecinku, obliczył najprawdopodobniej Archimedes w III w. p.n.e. Jednak odkryli ją ci, którzy wymyślili koło, czyli Sumerowie. Informacje o Pi znajdują się też w Piśmie Świętym, bo liczba ta pojawia się przy okazji budowy świątyni Salomona. Pi badali również Egipcjanie, którzy podawali, że jest to 16/9 podniesione do kwadratu, co było już dosyć dokładnym przybliżeniem tej liczby.</a:t>
            </a:r>
          </a:p>
          <a:p>
            <a:pPr algn="ctr"/>
            <a:r>
              <a:rPr lang="pl-PL" sz="2000" b="1" i="0" dirty="0">
                <a:solidFill>
                  <a:srgbClr val="000000"/>
                </a:solidFill>
                <a:effectLst/>
                <a:latin typeface="Corbel Light" panose="020B0303020204020204" pitchFamily="34" charset="0"/>
              </a:rPr>
              <a:t>Na początku XVII w. niemiecki matematyk Ludolph van Ceulen, podał jej rozwinięcie z dokładnością do 35 miejsc po przecinku. Po śmierci uczonego liczbę Pi wyryto na jego nagrobku i właśnie dzięki niemu liczba Pi bywa nazywana "ludolfiną". Pod koniec XIX wieku brytyjski matematyk amator William </a:t>
            </a:r>
            <a:r>
              <a:rPr lang="pl-PL" sz="2000" b="1" i="0" dirty="0" err="1">
                <a:solidFill>
                  <a:srgbClr val="000000"/>
                </a:solidFill>
                <a:effectLst/>
                <a:latin typeface="Corbel Light" panose="020B0303020204020204" pitchFamily="34" charset="0"/>
              </a:rPr>
              <a:t>Shanks</a:t>
            </a:r>
            <a:r>
              <a:rPr lang="pl-PL" sz="2000" b="1" i="0" dirty="0">
                <a:solidFill>
                  <a:srgbClr val="000000"/>
                </a:solidFill>
                <a:effectLst/>
                <a:latin typeface="Corbel Light" panose="020B0303020204020204" pitchFamily="34" charset="0"/>
              </a:rPr>
              <a:t> obliczył wartość liczby Pi z dokładnością do 707 miejsc po przecinku. Ponieważ obliczenia prowadził ręcznie, osiągnięcie to zajęło mu 15 lat.</a:t>
            </a:r>
          </a:p>
        </p:txBody>
      </p:sp>
    </p:spTree>
    <p:extLst>
      <p:ext uri="{BB962C8B-B14F-4D97-AF65-F5344CB8AC3E}">
        <p14:creationId xmlns:p14="http://schemas.microsoft.com/office/powerpoint/2010/main" val="3122008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41DCC38B-7C95-4881-83AB-DA2EDC44E765}"/>
              </a:ext>
            </a:extLst>
          </p:cNvPr>
          <p:cNvSpPr txBox="1"/>
          <p:nvPr/>
        </p:nvSpPr>
        <p:spPr>
          <a:xfrm>
            <a:off x="831542" y="896645"/>
            <a:ext cx="1052891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000" i="1" dirty="0">
                <a:solidFill>
                  <a:srgbClr val="000000"/>
                </a:solidFill>
                <a:effectLst/>
                <a:latin typeface="Open Sans"/>
              </a:rPr>
              <a:t>Oznaczenia liczby </a:t>
            </a:r>
            <a:r>
              <a:rPr lang="el-GR" sz="4400" i="1" dirty="0">
                <a:solidFill>
                  <a:srgbClr val="000000"/>
                </a:solidFill>
                <a:effectLst/>
                <a:latin typeface="Open Sans"/>
              </a:rPr>
              <a:t>π</a:t>
            </a:r>
            <a:endParaRPr lang="pl-PL" sz="4400" i="1" dirty="0">
              <a:solidFill>
                <a:srgbClr val="000000"/>
              </a:solidFill>
              <a:effectLst/>
              <a:latin typeface="Open Sans"/>
            </a:endParaRPr>
          </a:p>
          <a:p>
            <a:pPr algn="ctr"/>
            <a:endParaRPr lang="pl-PL" sz="2800" b="0" i="0" dirty="0">
              <a:solidFill>
                <a:srgbClr val="202122"/>
              </a:solidFill>
              <a:effectLst/>
              <a:latin typeface="Corbel Light" panose="020B0303020204020204" pitchFamily="34" charset="0"/>
            </a:endParaRPr>
          </a:p>
          <a:p>
            <a:pPr marL="457200" indent="-457200" algn="ctr">
              <a:buFont typeface="Wingdings" panose="05000000000000000000" pitchFamily="2" charset="2"/>
              <a:buChar char="§"/>
            </a:pPr>
            <a:r>
              <a:rPr lang="pl-PL" sz="2400" b="0" i="0" dirty="0">
                <a:solidFill>
                  <a:srgbClr val="202122"/>
                </a:solidFill>
                <a:effectLst/>
                <a:latin typeface="Corbel Light" panose="020B0303020204020204" pitchFamily="34" charset="0"/>
              </a:rPr>
              <a:t>Symbol </a:t>
            </a:r>
            <a:r>
              <a:rPr lang="el-GR" sz="2400" b="0" i="0" dirty="0">
                <a:solidFill>
                  <a:srgbClr val="202122"/>
                </a:solidFill>
                <a:effectLst/>
                <a:latin typeface="Corbel Light" panose="020B0303020204020204" pitchFamily="34" charset="0"/>
              </a:rPr>
              <a:t>π </a:t>
            </a:r>
            <a:r>
              <a:rPr lang="pl-PL" sz="2400" b="0" i="0" dirty="0">
                <a:solidFill>
                  <a:srgbClr val="202122"/>
                </a:solidFill>
                <a:effectLst/>
                <a:latin typeface="Corbel Light" panose="020B0303020204020204" pitchFamily="34" charset="0"/>
              </a:rPr>
              <a:t>wprowadził walijski matematyk i pisarz William Jones w monografii </a:t>
            </a:r>
            <a:r>
              <a:rPr lang="pl-PL" sz="2400" b="0" i="1" dirty="0">
                <a:solidFill>
                  <a:srgbClr val="202122"/>
                </a:solidFill>
                <a:effectLst/>
                <a:latin typeface="Corbel Light" panose="020B0303020204020204" pitchFamily="34" charset="0"/>
              </a:rPr>
              <a:t>Synopsis Palmariorum Matheseos</a:t>
            </a:r>
            <a:r>
              <a:rPr lang="pl-PL" sz="2400" b="0" i="0" dirty="0">
                <a:solidFill>
                  <a:srgbClr val="202122"/>
                </a:solidFill>
                <a:effectLst/>
                <a:latin typeface="Corbel Light" panose="020B0303020204020204" pitchFamily="34" charset="0"/>
              </a:rPr>
              <a:t> w 1706. </a:t>
            </a:r>
            <a:r>
              <a:rPr lang="el-GR" sz="2400" b="0" i="0" dirty="0">
                <a:solidFill>
                  <a:srgbClr val="202122"/>
                </a:solidFill>
                <a:effectLst/>
                <a:latin typeface="Corbel Light" panose="020B0303020204020204" pitchFamily="34" charset="0"/>
              </a:rPr>
              <a:t>π </a:t>
            </a:r>
            <a:r>
              <a:rPr lang="pl-PL" sz="2400" b="0" i="0" dirty="0">
                <a:solidFill>
                  <a:srgbClr val="202122"/>
                </a:solidFill>
                <a:effectLst/>
                <a:latin typeface="Corbel Light" panose="020B0303020204020204" pitchFamily="34" charset="0"/>
              </a:rPr>
              <a:t>jest pierwszą literą greckiego słowa </a:t>
            </a:r>
            <a:r>
              <a:rPr lang="el-GR" sz="2400" b="0" i="1" dirty="0">
                <a:solidFill>
                  <a:srgbClr val="202122"/>
                </a:solidFill>
                <a:effectLst/>
                <a:latin typeface="Corbel Light" panose="020B0303020204020204" pitchFamily="34" charset="0"/>
              </a:rPr>
              <a:t>περίμετρον</a:t>
            </a:r>
            <a:r>
              <a:rPr lang="el-GR" sz="2400" b="0" i="0" dirty="0">
                <a:solidFill>
                  <a:srgbClr val="202122"/>
                </a:solidFill>
                <a:effectLst/>
                <a:latin typeface="Corbel Light" panose="020B0303020204020204" pitchFamily="34" charset="0"/>
              </a:rPr>
              <a:t> – </a:t>
            </a:r>
            <a:r>
              <a:rPr lang="pl-PL" sz="2400" b="0" i="1" dirty="0">
                <a:solidFill>
                  <a:srgbClr val="202122"/>
                </a:solidFill>
                <a:effectLst/>
                <a:latin typeface="Corbel Light" panose="020B0303020204020204" pitchFamily="34" charset="0"/>
              </a:rPr>
              <a:t>perimetron</a:t>
            </a:r>
            <a:r>
              <a:rPr lang="pl-PL" sz="2400" b="0" i="0" dirty="0">
                <a:solidFill>
                  <a:srgbClr val="202122"/>
                </a:solidFill>
                <a:effectLst/>
                <a:latin typeface="Corbel Light" panose="020B0303020204020204" pitchFamily="34" charset="0"/>
              </a:rPr>
              <a:t>, czyli obwód.</a:t>
            </a:r>
          </a:p>
          <a:p>
            <a:pPr marL="457200" indent="-457200" algn="ctr">
              <a:buFont typeface="Wingdings" panose="05000000000000000000" pitchFamily="2" charset="2"/>
              <a:buChar char="§"/>
            </a:pPr>
            <a:endParaRPr lang="pl-PL" sz="2400" b="0" i="0" dirty="0">
              <a:solidFill>
                <a:srgbClr val="202122"/>
              </a:solidFill>
              <a:effectLst/>
              <a:latin typeface="Corbel Light" panose="020B0303020204020204" pitchFamily="34" charset="0"/>
            </a:endParaRPr>
          </a:p>
          <a:p>
            <a:pPr marL="457200" indent="-457200" algn="ctr">
              <a:buFont typeface="Wingdings" panose="05000000000000000000" pitchFamily="2" charset="2"/>
              <a:buChar char="§"/>
            </a:pPr>
            <a:r>
              <a:rPr lang="pl-PL" sz="2400" b="0" i="0" dirty="0">
                <a:solidFill>
                  <a:srgbClr val="202122"/>
                </a:solidFill>
                <a:effectLst/>
                <a:latin typeface="Corbel Light" panose="020B0303020204020204" pitchFamily="34" charset="0"/>
              </a:rPr>
              <a:t>Ostatecznie uznanie dla oznaczenia π nastąpiło po wydaniu przez </a:t>
            </a:r>
            <a:r>
              <a:rPr lang="pl-PL" sz="2400" dirty="0">
                <a:latin typeface="Corbel Light" panose="020B0303020204020204" pitchFamily="34" charset="0"/>
              </a:rPr>
              <a:t>Leonarda</a:t>
            </a:r>
            <a:r>
              <a:rPr lang="pl-PL" sz="2400" b="0" i="0" u="none" strike="noStrike" dirty="0">
                <a:solidFill>
                  <a:srgbClr val="0645AD"/>
                </a:solidFill>
                <a:effectLst/>
                <a:latin typeface="Corbel Light" panose="020B0303020204020204" pitchFamily="34" charset="0"/>
                <a:hlinkClick r:id="rId2" tooltip="Leonhard Euler"/>
              </a:rPr>
              <a:t> </a:t>
            </a:r>
            <a:r>
              <a:rPr lang="pl-PL" sz="2400" b="0" i="0" u="none" strike="noStrike" dirty="0">
                <a:effectLst/>
                <a:latin typeface="Corbel Light" panose="020B0303020204020204" pitchFamily="34" charset="0"/>
              </a:rPr>
              <a:t>Eulera</a:t>
            </a:r>
            <a:r>
              <a:rPr lang="pl-PL" sz="2400" b="0" i="0" dirty="0">
                <a:solidFill>
                  <a:srgbClr val="202122"/>
                </a:solidFill>
                <a:effectLst/>
                <a:latin typeface="Corbel Light" panose="020B0303020204020204" pitchFamily="34" charset="0"/>
              </a:rPr>
              <a:t> w 1737 roku dzieła </a:t>
            </a:r>
            <a:r>
              <a:rPr lang="pl-PL" sz="2400" b="0" i="1" dirty="0">
                <a:solidFill>
                  <a:srgbClr val="202122"/>
                </a:solidFill>
                <a:effectLst/>
                <a:latin typeface="Corbel Light" panose="020B0303020204020204" pitchFamily="34" charset="0"/>
              </a:rPr>
              <a:t>Analiza</a:t>
            </a:r>
            <a:r>
              <a:rPr lang="pl-PL" sz="2400" b="0" i="0" dirty="0">
                <a:solidFill>
                  <a:srgbClr val="202122"/>
                </a:solidFill>
                <a:effectLst/>
                <a:latin typeface="Corbel Light" panose="020B0303020204020204" pitchFamily="34" charset="0"/>
              </a:rPr>
              <a:t>. Euler używał tego oznaczenia również w </a:t>
            </a:r>
            <a:r>
              <a:rPr lang="pl-PL" sz="2400" b="0" i="1" dirty="0">
                <a:solidFill>
                  <a:srgbClr val="202122"/>
                </a:solidFill>
                <a:effectLst/>
                <a:latin typeface="Corbel Light" panose="020B0303020204020204" pitchFamily="34" charset="0"/>
              </a:rPr>
              <a:t>Introductio in Analysin Infinitorum</a:t>
            </a:r>
            <a:r>
              <a:rPr lang="pl-PL" sz="2400" b="0" i="0" dirty="0">
                <a:solidFill>
                  <a:srgbClr val="202122"/>
                </a:solidFill>
                <a:effectLst/>
                <a:latin typeface="Corbel Light" panose="020B0303020204020204" pitchFamily="34" charset="0"/>
              </a:rPr>
              <a:t> (1748). Prawdopodobnie znaczący wpływ na popularyzację symbolu π miało jego pojawienie się w </a:t>
            </a:r>
            <a:r>
              <a:rPr lang="pl-PL" sz="2400" b="0" i="1" dirty="0">
                <a:solidFill>
                  <a:srgbClr val="202122"/>
                </a:solidFill>
                <a:effectLst/>
                <a:latin typeface="Corbel Light" panose="020B0303020204020204" pitchFamily="34" charset="0"/>
              </a:rPr>
              <a:t>Mathematical Tables</a:t>
            </a:r>
            <a:r>
              <a:rPr lang="pl-PL" sz="2400" b="0" i="0" dirty="0">
                <a:solidFill>
                  <a:srgbClr val="202122"/>
                </a:solidFill>
                <a:effectLst/>
                <a:latin typeface="Corbel Light" panose="020B0303020204020204" pitchFamily="34" charset="0"/>
              </a:rPr>
              <a:t> (1742) Henry’ego Sherwina. </a:t>
            </a:r>
            <a:endParaRPr lang="el-GR" sz="2400" i="1" dirty="0">
              <a:solidFill>
                <a:srgbClr val="000000"/>
              </a:solidFill>
              <a:effectLst/>
              <a:latin typeface="Corbel Light" panose="020B03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3102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FA91FFAE-59BB-4EA5-898D-04B80C9CE0FE}"/>
              </a:ext>
            </a:extLst>
          </p:cNvPr>
          <p:cNvSpPr txBox="1"/>
          <p:nvPr/>
        </p:nvSpPr>
        <p:spPr>
          <a:xfrm>
            <a:off x="798990" y="923278"/>
            <a:ext cx="105733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000" i="1" dirty="0">
                <a:latin typeface="Open Sans"/>
              </a:rPr>
              <a:t>WZORY KTÓRE ZAWIERAJĄ LICZBE PI </a:t>
            </a:r>
          </a:p>
          <a:p>
            <a:pPr algn="ctr"/>
            <a:endParaRPr lang="pl-PL" sz="3200" i="1" dirty="0">
              <a:latin typeface="Corbel Light" panose="020B0303020204020204" pitchFamily="34" charset="0"/>
            </a:endParaRPr>
          </a:p>
        </p:txBody>
      </p:sp>
      <p:pic>
        <p:nvPicPr>
          <p:cNvPr id="2054" name="Picture 6">
            <a:extLst>
              <a:ext uri="{FF2B5EF4-FFF2-40B4-BE49-F238E27FC236}">
                <a16:creationId xmlns:a16="http://schemas.microsoft.com/office/drawing/2014/main" id="{049FC9D7-B5B5-4B33-BA6C-41FB2558F0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494" y="2357943"/>
            <a:ext cx="1361428" cy="1459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pole tekstowe 8">
            <a:extLst>
              <a:ext uri="{FF2B5EF4-FFF2-40B4-BE49-F238E27FC236}">
                <a16:creationId xmlns:a16="http://schemas.microsoft.com/office/drawing/2014/main" id="{00BF874E-D1B6-46D0-8357-07EB75E49A01}"/>
              </a:ext>
            </a:extLst>
          </p:cNvPr>
          <p:cNvSpPr txBox="1"/>
          <p:nvPr/>
        </p:nvSpPr>
        <p:spPr>
          <a:xfrm>
            <a:off x="2035206" y="2494768"/>
            <a:ext cx="3531093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pl-PL" b="1" dirty="0">
                <a:solidFill>
                  <a:srgbClr val="333300"/>
                </a:solidFill>
                <a:effectLst/>
                <a:latin typeface="Corbel Light" panose="020B0303020204020204" pitchFamily="34" charset="0"/>
              </a:rPr>
              <a:t>Pole koła     </a:t>
            </a:r>
            <a:r>
              <a:rPr lang="pl-PL" b="1" i="1" dirty="0">
                <a:effectLst/>
                <a:latin typeface="Corbel Light" panose="020B0303020204020204" pitchFamily="34" charset="0"/>
              </a:rPr>
              <a:t>P</a:t>
            </a:r>
            <a:r>
              <a:rPr lang="pl-PL" b="1" dirty="0">
                <a:effectLst/>
                <a:latin typeface="Corbel Light" panose="020B0303020204020204" pitchFamily="34" charset="0"/>
              </a:rPr>
              <a:t> = π</a:t>
            </a:r>
            <a:r>
              <a:rPr lang="pl-PL" b="1" i="1" dirty="0">
                <a:effectLst/>
                <a:latin typeface="Corbel Light" panose="020B0303020204020204" pitchFamily="34" charset="0"/>
              </a:rPr>
              <a:t>r</a:t>
            </a:r>
            <a:r>
              <a:rPr lang="pl-PL" b="1" baseline="30000" dirty="0">
                <a:effectLst/>
                <a:latin typeface="Corbel Light" panose="020B0303020204020204" pitchFamily="34" charset="0"/>
              </a:rPr>
              <a:t>2</a:t>
            </a:r>
            <a:endParaRPr lang="pl-PL" b="1" baseline="30000" dirty="0">
              <a:latin typeface="Corbel Light" panose="020B0303020204020204" pitchFamily="34" charset="0"/>
            </a:endParaRPr>
          </a:p>
          <a:p>
            <a:pPr algn="l"/>
            <a:endParaRPr lang="pl-PL" b="1" dirty="0">
              <a:solidFill>
                <a:srgbClr val="333300"/>
              </a:solidFill>
              <a:effectLst/>
              <a:latin typeface="Corbel Light" panose="020B0303020204020204" pitchFamily="34" charset="0"/>
            </a:endParaRPr>
          </a:p>
          <a:p>
            <a:pPr algn="l"/>
            <a:r>
              <a:rPr lang="pl-PL" b="1" dirty="0">
                <a:effectLst/>
                <a:latin typeface="Corbel Light" panose="020B0303020204020204" pitchFamily="34" charset="0"/>
              </a:rPr>
              <a:t>Długość okręgu     </a:t>
            </a:r>
            <a:r>
              <a:rPr lang="pl-PL" b="1" i="1" dirty="0">
                <a:effectLst/>
                <a:latin typeface="Corbel Light" panose="020B0303020204020204" pitchFamily="34" charset="0"/>
              </a:rPr>
              <a:t>L</a:t>
            </a:r>
            <a:r>
              <a:rPr lang="pl-PL" b="1" dirty="0">
                <a:effectLst/>
                <a:latin typeface="Corbel Light" panose="020B0303020204020204" pitchFamily="34" charset="0"/>
              </a:rPr>
              <a:t> = 2π</a:t>
            </a:r>
            <a:r>
              <a:rPr lang="pl-PL" b="1" i="1" dirty="0">
                <a:effectLst/>
                <a:latin typeface="Corbel Light" panose="020B0303020204020204" pitchFamily="34" charset="0"/>
              </a:rPr>
              <a:t>r</a:t>
            </a:r>
            <a:endParaRPr lang="pl-PL" b="1" i="1" dirty="0">
              <a:latin typeface="Corbel Light" panose="020B0303020204020204" pitchFamily="34" charset="0"/>
            </a:endParaRPr>
          </a:p>
          <a:p>
            <a:pPr algn="l"/>
            <a:endParaRPr lang="pl-PL" b="1" dirty="0">
              <a:solidFill>
                <a:srgbClr val="333300"/>
              </a:solidFill>
              <a:effectLst/>
              <a:latin typeface="Corbel Light" panose="020B0303020204020204" pitchFamily="34" charset="0"/>
            </a:endParaRPr>
          </a:p>
          <a:p>
            <a:pPr algn="l"/>
            <a:r>
              <a:rPr lang="pl-PL" b="1" dirty="0">
                <a:effectLst/>
                <a:latin typeface="Corbel Light" panose="020B0303020204020204" pitchFamily="34" charset="0"/>
              </a:rPr>
              <a:t>Długość łuku     l = α/360°2πr</a:t>
            </a:r>
          </a:p>
          <a:p>
            <a:pPr algn="l"/>
            <a:endParaRPr lang="pl-PL" b="1" dirty="0">
              <a:solidFill>
                <a:srgbClr val="333300"/>
              </a:solidFill>
              <a:effectLst/>
              <a:latin typeface="Corbel Light" panose="020B0303020204020204" pitchFamily="34" charset="0"/>
            </a:endParaRPr>
          </a:p>
          <a:p>
            <a:pPr algn="l"/>
            <a:r>
              <a:rPr lang="pl-PL" b="1" dirty="0">
                <a:solidFill>
                  <a:srgbClr val="333300"/>
                </a:solidFill>
                <a:effectLst/>
                <a:latin typeface="Corbel Light" panose="020B0303020204020204" pitchFamily="34" charset="0"/>
              </a:rPr>
              <a:t>Pole wycinka koła o kącie środkowym α     </a:t>
            </a:r>
            <a:r>
              <a:rPr lang="pl-PL" b="1" dirty="0">
                <a:effectLst/>
                <a:latin typeface="Corbel Light" panose="020B0303020204020204" pitchFamily="34" charset="0"/>
              </a:rPr>
              <a:t>P</a:t>
            </a:r>
            <a:r>
              <a:rPr lang="pl-PL" b="1" baseline="-25000" dirty="0">
                <a:effectLst/>
                <a:latin typeface="Corbel Light" panose="020B0303020204020204" pitchFamily="34" charset="0"/>
              </a:rPr>
              <a:t>w</a:t>
            </a:r>
            <a:r>
              <a:rPr lang="pl-PL" b="1" dirty="0">
                <a:effectLst/>
                <a:latin typeface="Corbel Light" panose="020B0303020204020204" pitchFamily="34" charset="0"/>
              </a:rPr>
              <a:t> = α/360°πr</a:t>
            </a:r>
            <a:r>
              <a:rPr lang="pl-PL" b="1" baseline="30000" dirty="0">
                <a:effectLst/>
                <a:latin typeface="Corbel Light" panose="020B0303020204020204" pitchFamily="34" charset="0"/>
              </a:rPr>
              <a:t>2</a:t>
            </a:r>
            <a:endParaRPr lang="pl-PL" b="1" dirty="0">
              <a:effectLst/>
              <a:latin typeface="Corbel Light" panose="020B0303020204020204" pitchFamily="34" charset="0"/>
            </a:endParaRPr>
          </a:p>
          <a:p>
            <a:br>
              <a:rPr lang="pl-PL" dirty="0">
                <a:latin typeface="Corbel Light" panose="020B0303020204020204" pitchFamily="34" charset="0"/>
              </a:rPr>
            </a:br>
            <a:endParaRPr lang="pl-PL" dirty="0">
              <a:latin typeface="Corbel Light" panose="020B0303020204020204" pitchFamily="34" charset="0"/>
            </a:endParaRP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EFB171ED-E3C5-4095-80D3-87E0B810B092}"/>
              </a:ext>
            </a:extLst>
          </p:cNvPr>
          <p:cNvSpPr txBox="1"/>
          <p:nvPr/>
        </p:nvSpPr>
        <p:spPr>
          <a:xfrm>
            <a:off x="594804" y="1803031"/>
            <a:ext cx="41192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sz="2400" b="1" dirty="0">
                <a:solidFill>
                  <a:schemeClr val="accent4">
                    <a:lumMod val="50000"/>
                  </a:schemeClr>
                </a:solidFill>
                <a:latin typeface="Corbel Light" panose="020B0303020204020204" pitchFamily="34" charset="0"/>
              </a:rPr>
              <a:t>KOŁO I OKRĘG</a:t>
            </a:r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DFDF70D7-2E82-4526-A626-A036AB990092}"/>
              </a:ext>
            </a:extLst>
          </p:cNvPr>
          <p:cNvSpPr txBox="1"/>
          <p:nvPr/>
        </p:nvSpPr>
        <p:spPr>
          <a:xfrm>
            <a:off x="5832629" y="1803031"/>
            <a:ext cx="28230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sz="2400" b="1" dirty="0">
                <a:solidFill>
                  <a:schemeClr val="accent4">
                    <a:lumMod val="50000"/>
                  </a:schemeClr>
                </a:solidFill>
                <a:latin typeface="Corbel Light" panose="020B0303020204020204" pitchFamily="34" charset="0"/>
              </a:rPr>
              <a:t>WALEC</a:t>
            </a:r>
          </a:p>
        </p:txBody>
      </p:sp>
      <p:pic>
        <p:nvPicPr>
          <p:cNvPr id="2056" name="Picture 8">
            <a:extLst>
              <a:ext uri="{FF2B5EF4-FFF2-40B4-BE49-F238E27FC236}">
                <a16:creationId xmlns:a16="http://schemas.microsoft.com/office/drawing/2014/main" id="{078D5B60-23D3-46E0-A9F0-879BC6D9E1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8536" y="2309058"/>
            <a:ext cx="1361428" cy="1184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pole tekstowe 14">
            <a:extLst>
              <a:ext uri="{FF2B5EF4-FFF2-40B4-BE49-F238E27FC236}">
                <a16:creationId xmlns:a16="http://schemas.microsoft.com/office/drawing/2014/main" id="{37B28604-7126-4274-9001-5A047BEC3713}"/>
              </a:ext>
            </a:extLst>
          </p:cNvPr>
          <p:cNvSpPr txBox="1"/>
          <p:nvPr/>
        </p:nvSpPr>
        <p:spPr>
          <a:xfrm>
            <a:off x="8063143" y="2569699"/>
            <a:ext cx="2421385" cy="21646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ts val="1560"/>
              </a:lnSpc>
            </a:pPr>
            <a:r>
              <a:rPr lang="pl-PL" sz="1800" b="1" i="0" dirty="0">
                <a:solidFill>
                  <a:srgbClr val="333300"/>
                </a:solidFill>
                <a:effectLst/>
                <a:latin typeface="Corbel Light" panose="020B0303020204020204" pitchFamily="34" charset="0"/>
              </a:rPr>
              <a:t>Pole powierzchni bocznej     </a:t>
            </a:r>
            <a:r>
              <a:rPr lang="pl-PL" sz="1800" b="1" i="1" dirty="0">
                <a:solidFill>
                  <a:srgbClr val="000000"/>
                </a:solidFill>
                <a:effectLst/>
                <a:latin typeface="Corbel Light" panose="020B0303020204020204" pitchFamily="34" charset="0"/>
              </a:rPr>
              <a:t>P</a:t>
            </a:r>
            <a:r>
              <a:rPr lang="pl-PL" sz="1800" b="1" i="1" baseline="-25000" dirty="0">
                <a:solidFill>
                  <a:srgbClr val="000000"/>
                </a:solidFill>
                <a:effectLst/>
                <a:latin typeface="Corbel Light" panose="020B0303020204020204" pitchFamily="34" charset="0"/>
              </a:rPr>
              <a:t>b</a:t>
            </a:r>
            <a:r>
              <a:rPr lang="pl-PL" sz="1800" b="1" i="0" dirty="0">
                <a:solidFill>
                  <a:srgbClr val="000000"/>
                </a:solidFill>
                <a:effectLst/>
                <a:latin typeface="Corbel Light" panose="020B0303020204020204" pitchFamily="34" charset="0"/>
              </a:rPr>
              <a:t> = 2π</a:t>
            </a:r>
            <a:r>
              <a:rPr lang="pl-PL" sz="1800" b="1" i="1" dirty="0" err="1">
                <a:solidFill>
                  <a:srgbClr val="000000"/>
                </a:solidFill>
                <a:effectLst/>
                <a:latin typeface="Corbel Light" panose="020B0303020204020204" pitchFamily="34" charset="0"/>
              </a:rPr>
              <a:t>rh</a:t>
            </a:r>
            <a:endParaRPr lang="pl-PL" b="1" i="0" dirty="0">
              <a:solidFill>
                <a:srgbClr val="000000"/>
              </a:solidFill>
              <a:effectLst/>
              <a:latin typeface="Corbel Light" panose="020B0303020204020204" pitchFamily="34" charset="0"/>
            </a:endParaRPr>
          </a:p>
          <a:p>
            <a:pPr algn="l"/>
            <a:endParaRPr lang="pl-PL" sz="1800" b="1" dirty="0">
              <a:solidFill>
                <a:srgbClr val="000000"/>
              </a:solidFill>
              <a:latin typeface="Corbel Light" panose="020B0303020204020204" pitchFamily="34" charset="0"/>
            </a:endParaRPr>
          </a:p>
          <a:p>
            <a:pPr algn="l"/>
            <a:r>
              <a:rPr lang="pl-PL" sz="1800" b="1" i="0" dirty="0">
                <a:solidFill>
                  <a:srgbClr val="333300"/>
                </a:solidFill>
                <a:effectLst/>
                <a:latin typeface="Corbel Light" panose="020B0303020204020204" pitchFamily="34" charset="0"/>
              </a:rPr>
              <a:t> Pole powierzchni całkowitej</a:t>
            </a:r>
          </a:p>
          <a:p>
            <a:pPr algn="l"/>
            <a:r>
              <a:rPr lang="pl-PL" sz="1800" b="1" i="1" dirty="0">
                <a:solidFill>
                  <a:srgbClr val="000000"/>
                </a:solidFill>
                <a:effectLst/>
                <a:latin typeface="Corbel Light" panose="020B0303020204020204" pitchFamily="34" charset="0"/>
              </a:rPr>
              <a:t>P</a:t>
            </a:r>
            <a:r>
              <a:rPr lang="pl-PL" sz="1800" b="1" i="1" baseline="-25000" dirty="0">
                <a:solidFill>
                  <a:srgbClr val="000000"/>
                </a:solidFill>
                <a:effectLst/>
                <a:latin typeface="Corbel Light" panose="020B0303020204020204" pitchFamily="34" charset="0"/>
              </a:rPr>
              <a:t>c</a:t>
            </a:r>
            <a:r>
              <a:rPr lang="pl-PL" sz="1800" b="1" i="0" dirty="0">
                <a:solidFill>
                  <a:srgbClr val="000000"/>
                </a:solidFill>
                <a:effectLst/>
                <a:latin typeface="Corbel Light" panose="020B0303020204020204" pitchFamily="34" charset="0"/>
              </a:rPr>
              <a:t> = 2π</a:t>
            </a:r>
            <a:r>
              <a:rPr lang="pl-PL" sz="1800" b="1" i="1" dirty="0">
                <a:solidFill>
                  <a:srgbClr val="000000"/>
                </a:solidFill>
                <a:effectLst/>
                <a:latin typeface="Corbel Light" panose="020B0303020204020204" pitchFamily="34" charset="0"/>
              </a:rPr>
              <a:t>r</a:t>
            </a:r>
            <a:r>
              <a:rPr lang="pl-PL" sz="1800" b="1" i="0" dirty="0">
                <a:solidFill>
                  <a:srgbClr val="000000"/>
                </a:solidFill>
                <a:effectLst/>
                <a:latin typeface="Corbel Light" panose="020B0303020204020204" pitchFamily="34" charset="0"/>
              </a:rPr>
              <a:t>(</a:t>
            </a:r>
            <a:r>
              <a:rPr lang="pl-PL" sz="1800" b="1" i="1" dirty="0">
                <a:solidFill>
                  <a:srgbClr val="000000"/>
                </a:solidFill>
                <a:effectLst/>
                <a:latin typeface="Corbel Light" panose="020B0303020204020204" pitchFamily="34" charset="0"/>
              </a:rPr>
              <a:t>r</a:t>
            </a:r>
            <a:r>
              <a:rPr lang="pl-PL" sz="1800" b="1" i="0" dirty="0">
                <a:solidFill>
                  <a:srgbClr val="000000"/>
                </a:solidFill>
                <a:effectLst/>
                <a:latin typeface="Corbel Light" panose="020B0303020204020204" pitchFamily="34" charset="0"/>
              </a:rPr>
              <a:t> + </a:t>
            </a:r>
            <a:r>
              <a:rPr lang="pl-PL" sz="1800" b="1" i="1" dirty="0">
                <a:solidFill>
                  <a:srgbClr val="000000"/>
                </a:solidFill>
                <a:effectLst/>
                <a:latin typeface="Corbel Light" panose="020B0303020204020204" pitchFamily="34" charset="0"/>
              </a:rPr>
              <a:t>h</a:t>
            </a:r>
            <a:r>
              <a:rPr lang="pl-PL" sz="1800" b="1" i="0" dirty="0">
                <a:solidFill>
                  <a:srgbClr val="000000"/>
                </a:solidFill>
                <a:effectLst/>
                <a:latin typeface="Corbel Light" panose="020B0303020204020204" pitchFamily="34" charset="0"/>
              </a:rPr>
              <a:t>) </a:t>
            </a:r>
            <a:endParaRPr lang="pl-PL" b="1" i="0" dirty="0">
              <a:solidFill>
                <a:srgbClr val="000000"/>
              </a:solidFill>
              <a:effectLst/>
              <a:latin typeface="Corbel Light" panose="020B0303020204020204" pitchFamily="34" charset="0"/>
            </a:endParaRPr>
          </a:p>
          <a:p>
            <a:pPr algn="l"/>
            <a:br>
              <a:rPr lang="pl-PL" b="1" i="0" dirty="0">
                <a:solidFill>
                  <a:srgbClr val="000000"/>
                </a:solidFill>
                <a:effectLst/>
                <a:latin typeface="Corbel Light" panose="020B0303020204020204" pitchFamily="34" charset="0"/>
              </a:rPr>
            </a:br>
            <a:r>
              <a:rPr lang="pl-PL" sz="1800" b="1" i="0" dirty="0">
                <a:solidFill>
                  <a:srgbClr val="000000"/>
                </a:solidFill>
                <a:effectLst/>
                <a:latin typeface="Corbel Light" panose="020B0303020204020204" pitchFamily="34" charset="0"/>
              </a:rPr>
              <a:t> Objętość     </a:t>
            </a:r>
            <a:r>
              <a:rPr lang="pl-PL" sz="1800" b="1" i="1" dirty="0">
                <a:solidFill>
                  <a:srgbClr val="000000"/>
                </a:solidFill>
                <a:effectLst/>
                <a:latin typeface="Corbel Light" panose="020B0303020204020204" pitchFamily="34" charset="0"/>
              </a:rPr>
              <a:t>V</a:t>
            </a:r>
            <a:r>
              <a:rPr lang="pl-PL" sz="1800" b="1" i="0" dirty="0">
                <a:solidFill>
                  <a:srgbClr val="000000"/>
                </a:solidFill>
                <a:effectLst/>
                <a:latin typeface="Corbel Light" panose="020B0303020204020204" pitchFamily="34" charset="0"/>
              </a:rPr>
              <a:t> = π</a:t>
            </a:r>
            <a:r>
              <a:rPr lang="pl-PL" sz="1800" b="1" i="1" dirty="0">
                <a:solidFill>
                  <a:srgbClr val="000000"/>
                </a:solidFill>
                <a:effectLst/>
                <a:latin typeface="Corbel Light" panose="020B0303020204020204" pitchFamily="34" charset="0"/>
              </a:rPr>
              <a:t>r</a:t>
            </a:r>
            <a:r>
              <a:rPr lang="pl-PL" sz="1800" b="1" i="0" baseline="30000" dirty="0">
                <a:solidFill>
                  <a:srgbClr val="000000"/>
                </a:solidFill>
                <a:effectLst/>
                <a:latin typeface="Corbel Light" panose="020B0303020204020204" pitchFamily="34" charset="0"/>
              </a:rPr>
              <a:t>2</a:t>
            </a:r>
            <a:r>
              <a:rPr lang="pl-PL" sz="1800" b="1" i="1" dirty="0">
                <a:solidFill>
                  <a:srgbClr val="000000"/>
                </a:solidFill>
                <a:effectLst/>
                <a:latin typeface="Corbel Light" panose="020B0303020204020204" pitchFamily="34" charset="0"/>
              </a:rPr>
              <a:t>h</a:t>
            </a:r>
            <a:endParaRPr lang="pl-PL" b="1" i="0" dirty="0">
              <a:solidFill>
                <a:srgbClr val="000000"/>
              </a:solidFill>
              <a:effectLst/>
              <a:latin typeface="Corbel Light" panose="020B03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9980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>
            <a:extLst>
              <a:ext uri="{FF2B5EF4-FFF2-40B4-BE49-F238E27FC236}">
                <a16:creationId xmlns:a16="http://schemas.microsoft.com/office/drawing/2014/main" id="{510FDD16-92D5-4461-A9D2-7A6483E37C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105" y="1693137"/>
            <a:ext cx="2095500" cy="2228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ole tekstowe 2">
            <a:extLst>
              <a:ext uri="{FF2B5EF4-FFF2-40B4-BE49-F238E27FC236}">
                <a16:creationId xmlns:a16="http://schemas.microsoft.com/office/drawing/2014/main" id="{5038C910-6D57-43B0-83CC-B1CC9B8A5A48}"/>
              </a:ext>
            </a:extLst>
          </p:cNvPr>
          <p:cNvSpPr txBox="1"/>
          <p:nvPr/>
        </p:nvSpPr>
        <p:spPr>
          <a:xfrm>
            <a:off x="905522" y="991802"/>
            <a:ext cx="3355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sz="2400" b="1" dirty="0">
                <a:solidFill>
                  <a:schemeClr val="accent4">
                    <a:lumMod val="50000"/>
                  </a:schemeClr>
                </a:solidFill>
                <a:latin typeface="Corbel Light" panose="020B0303020204020204" pitchFamily="34" charset="0"/>
              </a:rPr>
              <a:t>STOŻEK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21B579C1-BD4B-4563-9EAE-B0016BDEF5D2}"/>
              </a:ext>
            </a:extLst>
          </p:cNvPr>
          <p:cNvSpPr txBox="1"/>
          <p:nvPr/>
        </p:nvSpPr>
        <p:spPr>
          <a:xfrm>
            <a:off x="2509605" y="2174861"/>
            <a:ext cx="3355760" cy="30675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pl-PL" sz="1800" b="0" i="0" dirty="0">
                <a:solidFill>
                  <a:srgbClr val="333300"/>
                </a:solidFill>
                <a:effectLst/>
                <a:latin typeface="'trebuchet ms', sans-serif"/>
              </a:rPr>
              <a:t> </a:t>
            </a:r>
            <a:r>
              <a:rPr lang="pl-PL" sz="2000" b="1" i="0" dirty="0">
                <a:solidFill>
                  <a:srgbClr val="000000"/>
                </a:solidFill>
                <a:effectLst/>
                <a:latin typeface="Corbel Light" panose="020B0303020204020204" pitchFamily="34" charset="0"/>
              </a:rPr>
              <a:t>Pole powierzchni bocznej</a:t>
            </a:r>
            <a:r>
              <a:rPr lang="pl-PL" sz="2000" b="1" i="0" dirty="0">
                <a:solidFill>
                  <a:srgbClr val="333300"/>
                </a:solidFill>
                <a:effectLst/>
                <a:latin typeface="Corbel Light" panose="020B0303020204020204" pitchFamily="34" charset="0"/>
              </a:rPr>
              <a:t>    </a:t>
            </a:r>
            <a:r>
              <a:rPr lang="pl-PL" sz="2000" b="1" i="0" dirty="0">
                <a:solidFill>
                  <a:srgbClr val="000000"/>
                </a:solidFill>
                <a:effectLst/>
                <a:latin typeface="Corbel Light" panose="020B0303020204020204" pitchFamily="34" charset="0"/>
              </a:rPr>
              <a:t> </a:t>
            </a:r>
          </a:p>
          <a:p>
            <a:pPr algn="l"/>
            <a:r>
              <a:rPr lang="pl-PL" sz="2000" b="1" i="0" dirty="0">
                <a:solidFill>
                  <a:srgbClr val="000000"/>
                </a:solidFill>
                <a:effectLst/>
                <a:latin typeface="Corbel Light" panose="020B0303020204020204" pitchFamily="34" charset="0"/>
              </a:rPr>
              <a:t>P</a:t>
            </a:r>
            <a:r>
              <a:rPr lang="pl-PL" sz="2000" b="1" i="0" baseline="-25000" dirty="0">
                <a:solidFill>
                  <a:srgbClr val="000000"/>
                </a:solidFill>
                <a:effectLst/>
                <a:latin typeface="Corbel Light" panose="020B0303020204020204" pitchFamily="34" charset="0"/>
              </a:rPr>
              <a:t>b</a:t>
            </a:r>
            <a:r>
              <a:rPr lang="pl-PL" sz="2000" b="1" i="0" dirty="0">
                <a:solidFill>
                  <a:srgbClr val="000000"/>
                </a:solidFill>
                <a:effectLst/>
                <a:latin typeface="Corbel Light" panose="020B0303020204020204" pitchFamily="34" charset="0"/>
              </a:rPr>
              <a:t> = π</a:t>
            </a:r>
            <a:r>
              <a:rPr lang="pl-PL" sz="2000" b="1" i="0" dirty="0" err="1">
                <a:solidFill>
                  <a:srgbClr val="000000"/>
                </a:solidFill>
                <a:effectLst/>
                <a:latin typeface="Corbel Light" panose="020B0303020204020204" pitchFamily="34" charset="0"/>
              </a:rPr>
              <a:t>rl</a:t>
            </a:r>
            <a:r>
              <a:rPr lang="pl-PL" sz="2000" b="1" i="0" dirty="0">
                <a:solidFill>
                  <a:srgbClr val="000000"/>
                </a:solidFill>
                <a:effectLst/>
                <a:latin typeface="Corbel Light" panose="020B0303020204020204" pitchFamily="34" charset="0"/>
              </a:rPr>
              <a:t> </a:t>
            </a:r>
          </a:p>
          <a:p>
            <a:pPr algn="l"/>
            <a:endParaRPr lang="pl-PL" sz="2000" b="1" dirty="0">
              <a:solidFill>
                <a:srgbClr val="000000"/>
              </a:solidFill>
              <a:latin typeface="Corbel Light" panose="020B0303020204020204" pitchFamily="34" charset="0"/>
            </a:endParaRPr>
          </a:p>
          <a:p>
            <a:pPr algn="l"/>
            <a:r>
              <a:rPr lang="pl-PL" sz="2000" b="1" i="0" dirty="0">
                <a:solidFill>
                  <a:srgbClr val="333300"/>
                </a:solidFill>
                <a:effectLst/>
                <a:latin typeface="Corbel Light" panose="020B0303020204020204" pitchFamily="34" charset="0"/>
              </a:rPr>
              <a:t> </a:t>
            </a:r>
            <a:r>
              <a:rPr lang="pl-PL" sz="2000" b="1" i="0" dirty="0">
                <a:solidFill>
                  <a:srgbClr val="000000"/>
                </a:solidFill>
                <a:effectLst/>
                <a:latin typeface="Corbel Light" panose="020B0303020204020204" pitchFamily="34" charset="0"/>
              </a:rPr>
              <a:t>Pole powierzchni całkowitej</a:t>
            </a:r>
            <a:r>
              <a:rPr lang="pl-PL" sz="2000" b="1" i="0" dirty="0">
                <a:solidFill>
                  <a:srgbClr val="333300"/>
                </a:solidFill>
                <a:effectLst/>
                <a:latin typeface="Corbel Light" panose="020B0303020204020204" pitchFamily="34" charset="0"/>
              </a:rPr>
              <a:t>  </a:t>
            </a:r>
          </a:p>
          <a:p>
            <a:pPr algn="l"/>
            <a:r>
              <a:rPr lang="pl-PL" sz="2000" b="1" i="0" dirty="0">
                <a:solidFill>
                  <a:srgbClr val="000000"/>
                </a:solidFill>
                <a:effectLst/>
                <a:latin typeface="Corbel Light" panose="020B0303020204020204" pitchFamily="34" charset="0"/>
              </a:rPr>
              <a:t>P</a:t>
            </a:r>
            <a:r>
              <a:rPr lang="pl-PL" sz="2000" b="1" i="0" baseline="-25000" dirty="0">
                <a:solidFill>
                  <a:srgbClr val="000000"/>
                </a:solidFill>
                <a:effectLst/>
                <a:latin typeface="Corbel Light" panose="020B0303020204020204" pitchFamily="34" charset="0"/>
              </a:rPr>
              <a:t>c</a:t>
            </a:r>
            <a:r>
              <a:rPr lang="pl-PL" sz="2000" b="1" i="0" dirty="0">
                <a:solidFill>
                  <a:srgbClr val="000000"/>
                </a:solidFill>
                <a:effectLst/>
                <a:latin typeface="Corbel Light" panose="020B0303020204020204" pitchFamily="34" charset="0"/>
              </a:rPr>
              <a:t> = πr(r+l)</a:t>
            </a:r>
          </a:p>
          <a:p>
            <a:pPr algn="l"/>
            <a:br>
              <a:rPr lang="pl-PL" sz="2000" b="1" i="0" dirty="0">
                <a:solidFill>
                  <a:srgbClr val="000000"/>
                </a:solidFill>
                <a:effectLst/>
                <a:latin typeface="Corbel Light" panose="020B0303020204020204" pitchFamily="34" charset="0"/>
              </a:rPr>
            </a:br>
            <a:endParaRPr lang="pl-PL" sz="2000" b="1" i="0" dirty="0">
              <a:solidFill>
                <a:srgbClr val="000000"/>
              </a:solidFill>
              <a:effectLst/>
              <a:latin typeface="Corbel Light" panose="020B0303020204020204" pitchFamily="34" charset="0"/>
            </a:endParaRPr>
          </a:p>
          <a:p>
            <a:pPr algn="l">
              <a:lnSpc>
                <a:spcPts val="1560"/>
              </a:lnSpc>
            </a:pPr>
            <a:r>
              <a:rPr lang="pl-PL" sz="2000" b="1" i="0" dirty="0">
                <a:solidFill>
                  <a:srgbClr val="333300"/>
                </a:solidFill>
                <a:effectLst/>
                <a:latin typeface="Corbel Light" panose="020B0303020204020204" pitchFamily="34" charset="0"/>
              </a:rPr>
              <a:t>Objętość  </a:t>
            </a:r>
            <a:r>
              <a:rPr lang="pl-PL" sz="2000" b="1" i="0" dirty="0">
                <a:solidFill>
                  <a:srgbClr val="000000"/>
                </a:solidFill>
                <a:effectLst/>
                <a:latin typeface="Corbel Light" panose="020B0303020204020204" pitchFamily="34" charset="0"/>
              </a:rPr>
              <a:t>V = 1/3πr</a:t>
            </a:r>
            <a:r>
              <a:rPr lang="pl-PL" sz="2000" b="1" i="0" baseline="30000" dirty="0">
                <a:solidFill>
                  <a:srgbClr val="000000"/>
                </a:solidFill>
                <a:effectLst/>
                <a:latin typeface="Corbel Light" panose="020B0303020204020204" pitchFamily="34" charset="0"/>
              </a:rPr>
              <a:t>2</a:t>
            </a:r>
            <a:r>
              <a:rPr lang="pl-PL" sz="2000" b="1" i="0" dirty="0">
                <a:solidFill>
                  <a:srgbClr val="000000"/>
                </a:solidFill>
                <a:effectLst/>
                <a:latin typeface="Corbel Light" panose="020B0303020204020204" pitchFamily="34" charset="0"/>
              </a:rPr>
              <a:t>h</a:t>
            </a:r>
          </a:p>
          <a:p>
            <a:br>
              <a:rPr lang="pl-PL" sz="2000" b="1" dirty="0">
                <a:latin typeface="Corbel Light" panose="020B0303020204020204" pitchFamily="34" charset="0"/>
              </a:rPr>
            </a:br>
            <a:endParaRPr lang="pl-PL" sz="2000" b="1" dirty="0">
              <a:latin typeface="Corbel Light" panose="020B0303020204020204" pitchFamily="34" charset="0"/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38D85AA6-7283-42DB-82B0-F244312AB7A2}"/>
              </a:ext>
            </a:extLst>
          </p:cNvPr>
          <p:cNvSpPr txBox="1"/>
          <p:nvPr/>
        </p:nvSpPr>
        <p:spPr>
          <a:xfrm>
            <a:off x="6933460" y="1037968"/>
            <a:ext cx="23969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sz="2400" dirty="0">
                <a:solidFill>
                  <a:schemeClr val="accent4">
                    <a:lumMod val="50000"/>
                  </a:schemeClr>
                </a:solidFill>
                <a:latin typeface="Corbel Light" panose="020B0303020204020204" pitchFamily="34" charset="0"/>
              </a:rPr>
              <a:t>KULA</a:t>
            </a:r>
          </a:p>
        </p:txBody>
      </p:sp>
      <p:pic>
        <p:nvPicPr>
          <p:cNvPr id="3078" name="Picture 6">
            <a:extLst>
              <a:ext uri="{FF2B5EF4-FFF2-40B4-BE49-F238E27FC236}">
                <a16:creationId xmlns:a16="http://schemas.microsoft.com/office/drawing/2014/main" id="{3C89FD03-D135-451E-AEA7-ED95A3A9F8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7247" y="1799670"/>
            <a:ext cx="2247900" cy="2228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pole tekstowe 10">
            <a:extLst>
              <a:ext uri="{FF2B5EF4-FFF2-40B4-BE49-F238E27FC236}">
                <a16:creationId xmlns:a16="http://schemas.microsoft.com/office/drawing/2014/main" id="{A9015172-0872-4247-A95D-F99534006709}"/>
              </a:ext>
            </a:extLst>
          </p:cNvPr>
          <p:cNvSpPr txBox="1"/>
          <p:nvPr/>
        </p:nvSpPr>
        <p:spPr>
          <a:xfrm>
            <a:off x="8579350" y="2174861"/>
            <a:ext cx="3433439" cy="16722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ts val="1560"/>
              </a:lnSpc>
            </a:pPr>
            <a:r>
              <a:rPr lang="pl-PL" sz="2000" b="1" i="0" dirty="0">
                <a:solidFill>
                  <a:srgbClr val="333300"/>
                </a:solidFill>
                <a:effectLst/>
                <a:latin typeface="Corbel Light" panose="020B0303020204020204" pitchFamily="34" charset="0"/>
              </a:rPr>
              <a:t>Pole powierzchni całkowitej</a:t>
            </a:r>
          </a:p>
          <a:p>
            <a:pPr algn="l">
              <a:lnSpc>
                <a:spcPts val="1560"/>
              </a:lnSpc>
            </a:pPr>
            <a:r>
              <a:rPr lang="pl-PL" sz="2000" b="1" i="0" dirty="0">
                <a:solidFill>
                  <a:srgbClr val="333300"/>
                </a:solidFill>
                <a:effectLst/>
                <a:latin typeface="Corbel Light" panose="020B0303020204020204" pitchFamily="34" charset="0"/>
              </a:rPr>
              <a:t>   </a:t>
            </a:r>
            <a:r>
              <a:rPr lang="pl-PL" sz="2000" b="1" i="0" dirty="0">
                <a:solidFill>
                  <a:srgbClr val="000000"/>
                </a:solidFill>
                <a:effectLst/>
                <a:latin typeface="Corbel Light" panose="020B0303020204020204" pitchFamily="34" charset="0"/>
              </a:rPr>
              <a:t>P = 4πr</a:t>
            </a:r>
            <a:r>
              <a:rPr lang="pl-PL" sz="2000" b="1" i="0" baseline="30000" dirty="0">
                <a:solidFill>
                  <a:srgbClr val="000000"/>
                </a:solidFill>
                <a:effectLst/>
                <a:latin typeface="Corbel Light" panose="020B0303020204020204" pitchFamily="34" charset="0"/>
              </a:rPr>
              <a:t>2</a:t>
            </a:r>
            <a:endParaRPr lang="pl-PL" sz="2000" b="1" i="0" dirty="0">
              <a:solidFill>
                <a:srgbClr val="000000"/>
              </a:solidFill>
              <a:effectLst/>
              <a:latin typeface="Corbel Light" panose="020B0303020204020204" pitchFamily="34" charset="0"/>
            </a:endParaRPr>
          </a:p>
          <a:p>
            <a:pPr algn="l"/>
            <a:br>
              <a:rPr lang="pl-PL" sz="2000" b="1" i="0" dirty="0">
                <a:solidFill>
                  <a:srgbClr val="000000"/>
                </a:solidFill>
                <a:effectLst/>
                <a:latin typeface="Corbel Light" panose="020B0303020204020204" pitchFamily="34" charset="0"/>
              </a:rPr>
            </a:br>
            <a:r>
              <a:rPr lang="pl-PL" sz="2000" b="1" i="0" dirty="0">
                <a:solidFill>
                  <a:srgbClr val="333300"/>
                </a:solidFill>
                <a:effectLst/>
                <a:latin typeface="Corbel Light" panose="020B0303020204020204" pitchFamily="34" charset="0"/>
              </a:rPr>
              <a:t> Objętość    </a:t>
            </a:r>
            <a:r>
              <a:rPr lang="pl-PL" sz="2000" b="1" i="0" dirty="0">
                <a:solidFill>
                  <a:srgbClr val="000000"/>
                </a:solidFill>
                <a:effectLst/>
                <a:latin typeface="Corbel Light" panose="020B0303020204020204" pitchFamily="34" charset="0"/>
              </a:rPr>
              <a:t>V = 4/3πr</a:t>
            </a:r>
            <a:r>
              <a:rPr lang="pl-PL" sz="2000" b="1" i="0" baseline="30000" dirty="0">
                <a:solidFill>
                  <a:srgbClr val="000000"/>
                </a:solidFill>
                <a:effectLst/>
                <a:latin typeface="Corbel Light" panose="020B0303020204020204" pitchFamily="34" charset="0"/>
              </a:rPr>
              <a:t>3</a:t>
            </a:r>
            <a:endParaRPr lang="pl-PL" sz="2000" b="1" i="0" dirty="0">
              <a:solidFill>
                <a:srgbClr val="000000"/>
              </a:solidFill>
              <a:effectLst/>
              <a:latin typeface="Corbel Light" panose="020B0303020204020204" pitchFamily="34" charset="0"/>
            </a:endParaRPr>
          </a:p>
          <a:p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71263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E831F92D-4D50-4B9B-8EB1-A5FE70DEF2FD}"/>
              </a:ext>
            </a:extLst>
          </p:cNvPr>
          <p:cNvSpPr txBox="1"/>
          <p:nvPr/>
        </p:nvSpPr>
        <p:spPr>
          <a:xfrm>
            <a:off x="798990" y="861134"/>
            <a:ext cx="10537794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Font typeface="Wingdings" panose="05000000000000000000" pitchFamily="2" charset="2"/>
              <a:buChar char="§"/>
            </a:pPr>
            <a:r>
              <a:rPr lang="pl-PL" sz="2400" b="1" i="0" dirty="0">
                <a:solidFill>
                  <a:srgbClr val="000000"/>
                </a:solidFill>
                <a:effectLst/>
                <a:latin typeface="Corbel Light" panose="020B0303020204020204" pitchFamily="34" charset="0"/>
              </a:rPr>
              <a:t>Liczbę π znajdujemy nie tylko w czystej matematyce. Jest obecna również w mechanice radio- i teletechnice (wszędzie tam, gdzie występują drgania), w rachunkach wytrzymałościowych, statyce i akustyce. Spotykamy ją w różnych zjawiskach fizycznych a nawet kosmologicznych.</a:t>
            </a:r>
          </a:p>
          <a:p>
            <a:pPr marL="342900" indent="-342900" algn="ctr">
              <a:buFont typeface="Wingdings" panose="05000000000000000000" pitchFamily="2" charset="2"/>
              <a:buChar char="§"/>
            </a:pPr>
            <a:endParaRPr lang="pl-PL" sz="2400" b="1" i="0" dirty="0">
              <a:solidFill>
                <a:srgbClr val="000000"/>
              </a:solidFill>
              <a:effectLst/>
              <a:latin typeface="Corbel Light" panose="020B0303020204020204" pitchFamily="34" charset="0"/>
            </a:endParaRPr>
          </a:p>
          <a:p>
            <a:pPr marL="342900" indent="-342900" algn="ctr">
              <a:buFont typeface="Wingdings" panose="05000000000000000000" pitchFamily="2" charset="2"/>
              <a:buChar char="§"/>
            </a:pPr>
            <a:r>
              <a:rPr lang="pl-PL" sz="2400" b="1" i="0" dirty="0">
                <a:solidFill>
                  <a:srgbClr val="000000"/>
                </a:solidFill>
                <a:effectLst/>
                <a:latin typeface="Corbel Light" panose="020B0303020204020204" pitchFamily="34" charset="0"/>
              </a:rPr>
              <a:t>A na ziemi liczba π jest związana z rzekami, które posiadają meandry i zakola. Jeśli porównamy odległość pomiędzy źródłem i ujściem a rzeczywistą długością rzeki z jej wszystkimi meandrami, to okaże się, że ten stosunek jest bliski 3,14. Im bardziej teren jest płaski, tym ten stosunek jest bliższy π. Najlepszym tego przykładem jest Amazonka.</a:t>
            </a:r>
          </a:p>
          <a:p>
            <a:pPr marL="342900" indent="-342900" algn="ctr">
              <a:buFont typeface="Wingdings" panose="05000000000000000000" pitchFamily="2" charset="2"/>
              <a:buChar char="§"/>
            </a:pPr>
            <a:endParaRPr lang="pl-PL" sz="2400" b="1" i="0" dirty="0">
              <a:solidFill>
                <a:srgbClr val="000000"/>
              </a:solidFill>
              <a:effectLst/>
              <a:latin typeface="Corbel Light" panose="020B0303020204020204" pitchFamily="34" charset="0"/>
            </a:endParaRPr>
          </a:p>
          <a:p>
            <a:pPr marL="342900" indent="-342900" algn="ctr">
              <a:buFont typeface="Wingdings" panose="05000000000000000000" pitchFamily="2" charset="2"/>
              <a:buChar char="§"/>
            </a:pPr>
            <a:r>
              <a:rPr lang="pl-PL" sz="2400" b="1" i="0" dirty="0">
                <a:solidFill>
                  <a:srgbClr val="000000"/>
                </a:solidFill>
                <a:effectLst/>
                <a:latin typeface="Corbel Light" panose="020B0303020204020204" pitchFamily="34" charset="0"/>
              </a:rPr>
              <a:t>Egipskie piramidy, również uwidaczniają znaczenie liczby Pi. Długość obwodu piramidy podzielona przez podwójną jej wysokość daje 3,14159, a najbardziej dziwi fakt, iż ówcześni budowniczowie nie znali pojęcia koła.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08020474"/>
      </p:ext>
    </p:extLst>
  </p:cSld>
  <p:clrMapOvr>
    <a:masterClrMapping/>
  </p:clrMapOvr>
</p:sld>
</file>

<file path=ppt/theme/theme1.xml><?xml version="1.0" encoding="utf-8"?>
<a:theme xmlns:a="http://schemas.openxmlformats.org/drawingml/2006/main" name="ChronicleVTI">
  <a:themeElements>
    <a:clrScheme name="AnalogousFromDarkSeedLeftStep">
      <a:dk1>
        <a:srgbClr val="000000"/>
      </a:dk1>
      <a:lt1>
        <a:srgbClr val="FFFFFF"/>
      </a:lt1>
      <a:dk2>
        <a:srgbClr val="1B2430"/>
      </a:dk2>
      <a:lt2>
        <a:srgbClr val="F0F3F1"/>
      </a:lt2>
      <a:accent1>
        <a:srgbClr val="C34DAB"/>
      </a:accent1>
      <a:accent2>
        <a:srgbClr val="983BB1"/>
      </a:accent2>
      <a:accent3>
        <a:srgbClr val="794DC3"/>
      </a:accent3>
      <a:accent4>
        <a:srgbClr val="4045B3"/>
      </a:accent4>
      <a:accent5>
        <a:srgbClr val="4D83C3"/>
      </a:accent5>
      <a:accent6>
        <a:srgbClr val="3BA3B1"/>
      </a:accent6>
      <a:hlink>
        <a:srgbClr val="3F65BF"/>
      </a:hlink>
      <a:folHlink>
        <a:srgbClr val="7F7F7F"/>
      </a:folHlink>
    </a:clrScheme>
    <a:fontScheme name="Univers Calisto">
      <a:majorFont>
        <a:latin typeface="Univers Condensed"/>
        <a:ea typeface=""/>
        <a:cs typeface=""/>
      </a:majorFont>
      <a:minorFont>
        <a:latin typeface="Calisto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ronicleVTI" id="{508E4D90-5116-4BF0-876B-3F422DD1F65F}" vid="{AA21DC3D-92A8-43A4-8358-ED428371CD5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569</Words>
  <Application>Microsoft Office PowerPoint</Application>
  <PresentationFormat>Panoramiczny</PresentationFormat>
  <Paragraphs>52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5" baseType="lpstr">
      <vt:lpstr>Arial</vt:lpstr>
      <vt:lpstr>Calisto MT</vt:lpstr>
      <vt:lpstr>Corbel Light</vt:lpstr>
      <vt:lpstr>Open Sans</vt:lpstr>
      <vt:lpstr>'trebuchet ms', sans-serif</vt:lpstr>
      <vt:lpstr>Univers Condensed</vt:lpstr>
      <vt:lpstr>Wingdings</vt:lpstr>
      <vt:lpstr>ChronicleVTI</vt:lpstr>
      <vt:lpstr>14 marzec  święto liczby pi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14 marzec  święto liczby pi</dc:title>
  <dc:creator>Krzysztof Lemańczyk</dc:creator>
  <cp:lastModifiedBy>Krzysztof Lemańczyk</cp:lastModifiedBy>
  <cp:revision>5</cp:revision>
  <dcterms:created xsi:type="dcterms:W3CDTF">2021-03-13T12:17:18Z</dcterms:created>
  <dcterms:modified xsi:type="dcterms:W3CDTF">2021-03-13T12:53:15Z</dcterms:modified>
</cp:coreProperties>
</file>