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58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pitchFamily="2" charset="0"/>
      <p:regular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307DED-403E-4656-A27C-439189C2A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FD5E5-15A0-4C13-A0AF-015CDDEF2F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246BEA-757B-43CB-8734-78A92B927533}" type="datetimeFigureOut">
              <a:rPr lang="en-GB"/>
              <a:pPr>
                <a:defRPr/>
              </a:pPr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327-6982-446D-8171-3CB4A0098B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DACF-88FD-4090-84F1-23605CDF70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D3576C7-D927-4BAD-A194-1C3898C13D4E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77E10E-8E72-4489-874A-34D469B56A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E3D44-FB14-44F5-B7D1-D79DCF8733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89A76-6EB6-4AC4-A20D-3029CF49DBCC}" type="datetimeFigureOut">
              <a:rPr lang="en-GB"/>
              <a:pPr>
                <a:defRPr/>
              </a:pPr>
              <a:t>08/03/2021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B93DAA-3ADB-45DD-84D6-44B6181A99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C8BCD3-D242-4F48-BFBE-8E98A7FB5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75230-389F-4E78-831B-8D291D240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B2D81-655E-4B6D-93DD-ABC2D4689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A88E4C5-E700-4EA8-BE84-6A7407E4114C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5655E90-F0B0-4BCA-B8E0-29FB3409F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9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1A48AAA-7560-4F49-8FD4-0CE60FDD28B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E51711-1BA6-487B-BDB5-9803D29C9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A9A4DE3-F403-42C6-AEC9-D9F9A2E102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62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8315D6C-BF9A-4D8A-B28F-472ADD0B8AC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B7B0F1C-A44F-49E7-A138-C642363C72E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2220F0-961C-4955-9EFC-B80ABEF7E8B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93F70-62C4-47F0-9F83-77C477E7552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70A4E42-522B-409B-9FC6-2C9BDD8EBCB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144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8F30CB3-6C67-446B-827F-F5B8022BA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4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6AE684-96AE-4EA3-9DAC-CB5FDBF9B1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FE6CB8-A56A-4E06-B73A-135D73F05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1413BD74-9FEB-411E-8597-3407A1CAD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DE3E81-AA63-4344-A04B-68C65D98D9F0}"/>
              </a:ext>
            </a:extLst>
          </p:cNvPr>
          <p:cNvSpPr/>
          <p:nvPr/>
        </p:nvSpPr>
        <p:spPr>
          <a:xfrm>
            <a:off x="658813" y="2016125"/>
            <a:ext cx="4799012" cy="917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Dziewczyny i kobiety nie zawsze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traktowane są w taki sam sposób,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jak chłopcy i mężczyźni.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id="{A46A9B27-9985-40FF-902F-FF96BA05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  <a:cs typeface="Twinkl" pitchFamily="2" charset="0"/>
              </a:rPr>
              <a:t>Mi</a:t>
            </a:r>
            <a:r>
              <a:rPr lang="pl-PL" altLang="en-US" sz="3600">
                <a:latin typeface="Twinkl" pitchFamily="2" charset="0"/>
                <a:cs typeface="Twinkl" pitchFamily="2" charset="0"/>
              </a:rPr>
              <a:t>ędzynarodowy Dzień Kobiet</a:t>
            </a:r>
            <a:endParaRPr lang="en-GB" altLang="en-US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98BC23-4E4E-483E-9081-6150176BE780}"/>
              </a:ext>
            </a:extLst>
          </p:cNvPr>
          <p:cNvSpPr/>
          <p:nvPr/>
        </p:nvSpPr>
        <p:spPr>
          <a:xfrm>
            <a:off x="658813" y="3081338"/>
            <a:ext cx="4873625" cy="698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 przeszłości kobiety traktowane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były o wiele inaczej.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EF7361-3C0D-4005-8D4D-6C32A9081A67}"/>
              </a:ext>
            </a:extLst>
          </p:cNvPr>
          <p:cNvSpPr/>
          <p:nvPr/>
        </p:nvSpPr>
        <p:spPr>
          <a:xfrm>
            <a:off x="658813" y="3927475"/>
            <a:ext cx="4873625" cy="6937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Wierzono, że mężczyźni</a:t>
            </a:r>
          </a:p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są ważniejsi od kobiet.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FFF3CC-35A8-4193-8CD7-E76CC6C271F0}"/>
              </a:ext>
            </a:extLst>
          </p:cNvPr>
          <p:cNvSpPr/>
          <p:nvPr/>
        </p:nvSpPr>
        <p:spPr>
          <a:xfrm>
            <a:off x="658813" y="4768850"/>
            <a:ext cx="4799012" cy="9191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Mimo że sytuacja kobiet uległa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poprawie, nadal nie są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traktowane na równi z mężczyznami.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47" name="Picture 1">
            <a:extLst>
              <a:ext uri="{FF2B5EF4-FFF2-40B4-BE49-F238E27FC236}">
                <a16:creationId xmlns:a16="http://schemas.microsoft.com/office/drawing/2014/main" id="{83B20FD3-1BF9-4344-B6FB-0F86E834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693863"/>
            <a:ext cx="34036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0C53FE88-F13C-425F-8178-5B2D8081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3600">
                <a:latin typeface="Twinkl" pitchFamily="2" charset="0"/>
                <a:cs typeface="Twinkl" pitchFamily="2" charset="0"/>
              </a:rPr>
              <a:t>W przeszłości</a:t>
            </a:r>
            <a:endParaRPr lang="en-GB" alt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73AD6-E05D-407A-82EC-F17CA5ED091C}"/>
              </a:ext>
            </a:extLst>
          </p:cNvPr>
          <p:cNvSpPr>
            <a:spLocks/>
          </p:cNvSpPr>
          <p:nvPr/>
        </p:nvSpPr>
        <p:spPr bwMode="auto">
          <a:xfrm>
            <a:off x="877888" y="1216025"/>
            <a:ext cx="7362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chemeClr val="tx1"/>
                </a:solidFill>
              </a:rPr>
              <a:t>Kobiety nie zawsze były w stanie decydować za siebie.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chemeClr val="tx1"/>
                </a:solidFill>
              </a:rPr>
              <a:t>W przeszłości kobietom często nie można było:</a:t>
            </a:r>
            <a:endParaRPr lang="en-GB" altLang="pl-PL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870C75-D29B-4094-8E2D-CBCBF4051464}"/>
              </a:ext>
            </a:extLst>
          </p:cNvPr>
          <p:cNvSpPr/>
          <p:nvPr/>
        </p:nvSpPr>
        <p:spPr>
          <a:xfrm>
            <a:off x="2135188" y="2063750"/>
            <a:ext cx="4873625" cy="552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rgbClr val="000000"/>
                </a:solidFill>
                <a:cs typeface="Twinkl" pitchFamily="2" charset="0"/>
              </a:rPr>
              <a:t>Iść do szkoły lub na uniwersytet</a:t>
            </a:r>
            <a:endParaRPr lang="en-GB" altLang="pl-PL">
              <a:solidFill>
                <a:srgbClr val="000000"/>
              </a:solidFill>
              <a:cs typeface="Twinkl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2AF6CFB-3FAA-401E-8CC8-5F48950F8541}"/>
              </a:ext>
            </a:extLst>
          </p:cNvPr>
          <p:cNvSpPr/>
          <p:nvPr/>
        </p:nvSpPr>
        <p:spPr>
          <a:xfrm>
            <a:off x="2135188" y="2774950"/>
            <a:ext cx="4873625" cy="5540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rgbClr val="000000"/>
                </a:solidFill>
                <a:cs typeface="Twinkl" pitchFamily="2" charset="0"/>
              </a:rPr>
              <a:t>Wybrać swojego męża</a:t>
            </a:r>
            <a:endParaRPr lang="en-GB" altLang="pl-PL">
              <a:solidFill>
                <a:srgbClr val="000000"/>
              </a:solidFill>
              <a:cs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DCD36C-48F7-4570-8943-BE9FB07B08D1}"/>
              </a:ext>
            </a:extLst>
          </p:cNvPr>
          <p:cNvSpPr/>
          <p:nvPr/>
        </p:nvSpPr>
        <p:spPr>
          <a:xfrm>
            <a:off x="2135188" y="3486150"/>
            <a:ext cx="4873625" cy="5540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ysClr val="windowText" lastClr="000000"/>
                </a:solidFill>
              </a:rPr>
              <a:t>Pracować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48965B-267C-4C53-9246-4CA1D0D1396E}"/>
              </a:ext>
            </a:extLst>
          </p:cNvPr>
          <p:cNvSpPr/>
          <p:nvPr/>
        </p:nvSpPr>
        <p:spPr>
          <a:xfrm>
            <a:off x="2135188" y="4197350"/>
            <a:ext cx="4873625" cy="5540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ysClr val="windowText" lastClr="000000"/>
                </a:solidFill>
              </a:rPr>
              <a:t>Głosować w wyborach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0C28CBE-9A8B-46D2-A933-0B11C2005FB1}"/>
              </a:ext>
            </a:extLst>
          </p:cNvPr>
          <p:cNvSpPr/>
          <p:nvPr/>
        </p:nvSpPr>
        <p:spPr>
          <a:xfrm>
            <a:off x="2135188" y="4908550"/>
            <a:ext cx="4873625" cy="5540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ysClr val="windowText" lastClr="000000"/>
                </a:solidFill>
              </a:rPr>
              <a:t>Decydować, ile chcą mieć dzieci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00D58A-60B8-4D63-AA78-1B1A057347CF}"/>
              </a:ext>
            </a:extLst>
          </p:cNvPr>
          <p:cNvSpPr/>
          <p:nvPr/>
        </p:nvSpPr>
        <p:spPr>
          <a:xfrm>
            <a:off x="2135188" y="5621338"/>
            <a:ext cx="4873625" cy="552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rgbClr val="000000"/>
                </a:solidFill>
                <a:cs typeface="Twinkl" pitchFamily="2" charset="0"/>
              </a:rPr>
              <a:t>Decydować o sobie i swoich rodzinach</a:t>
            </a:r>
            <a:endParaRPr lang="en-GB" altLang="pl-PL">
              <a:solidFill>
                <a:srgbClr val="000000"/>
              </a:solidFill>
              <a:cs typeface="Twinkl" pitchFamily="2" charset="0"/>
            </a:endParaRPr>
          </a:p>
        </p:txBody>
      </p:sp>
      <p:pic>
        <p:nvPicPr>
          <p:cNvPr id="11274" name="Picture 2">
            <a:extLst>
              <a:ext uri="{FF2B5EF4-FFF2-40B4-BE49-F238E27FC236}">
                <a16:creationId xmlns:a16="http://schemas.microsoft.com/office/drawing/2014/main" id="{2B8F3F3D-0314-4614-B869-54252B39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3122613"/>
            <a:ext cx="19383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>
            <a:extLst>
              <a:ext uri="{FF2B5EF4-FFF2-40B4-BE49-F238E27FC236}">
                <a16:creationId xmlns:a16="http://schemas.microsoft.com/office/drawing/2014/main" id="{589D9E7F-C314-4A06-9839-898F3963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6"/>
          <a:stretch>
            <a:fillRect/>
          </a:stretch>
        </p:blipFill>
        <p:spPr bwMode="auto">
          <a:xfrm>
            <a:off x="635000" y="3005138"/>
            <a:ext cx="1747838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F5592A96-A99D-4B87-B046-B643D773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3600">
                <a:latin typeface="Twinkl" pitchFamily="2" charset="0"/>
                <a:cs typeface="Twinkl" pitchFamily="2" charset="0"/>
              </a:rPr>
              <a:t>W przeszłości</a:t>
            </a:r>
            <a:endParaRPr lang="en-GB" altLang="en-US" sz="36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29BA1-B559-485D-A73A-3A86C5B349DC}"/>
              </a:ext>
            </a:extLst>
          </p:cNvPr>
          <p:cNvGrpSpPr>
            <a:grpSpLocks/>
          </p:cNvGrpSpPr>
          <p:nvPr/>
        </p:nvGrpSpPr>
        <p:grpSpPr bwMode="auto">
          <a:xfrm>
            <a:off x="542925" y="2146300"/>
            <a:ext cx="6196013" cy="1627188"/>
            <a:chOff x="813902" y="2405714"/>
            <a:chExt cx="6195100" cy="16274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2298EE-CA8C-4AD4-B903-72FA12D744FA}"/>
                </a:ext>
              </a:extLst>
            </p:cNvPr>
            <p:cNvSpPr/>
            <p:nvPr/>
          </p:nvSpPr>
          <p:spPr>
            <a:xfrm>
              <a:off x="813902" y="2405714"/>
              <a:ext cx="1626948" cy="16274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E70B76D-4846-4420-9677-72D33441D185}"/>
                </a:ext>
              </a:extLst>
            </p:cNvPr>
            <p:cNvSpPr/>
            <p:nvPr/>
          </p:nvSpPr>
          <p:spPr>
            <a:xfrm>
              <a:off x="2134507" y="2735970"/>
              <a:ext cx="4874495" cy="96695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pl-PL" altLang="pl-PL">
                  <a:cs typeface="Twinkl" pitchFamily="2" charset="0"/>
                </a:rPr>
                <a:t>W niektórych kulturach uważano,</a:t>
              </a:r>
            </a:p>
            <a:p>
              <a:pPr algn="ctr" eaLnBrk="1" hangingPunct="1"/>
              <a:r>
                <a:rPr lang="pl-PL" altLang="pl-PL">
                  <a:cs typeface="Twinkl" pitchFamily="2" charset="0"/>
                </a:rPr>
                <a:t>że chłopy są mądrzejsi od dziewczynek.</a:t>
              </a:r>
              <a:endParaRPr lang="en-GB" altLang="pl-PL">
                <a:cs typeface="Twinkl" pitchFamily="2" charset="0"/>
              </a:endParaRPr>
            </a:p>
          </p:txBody>
        </p:sp>
        <p:pic>
          <p:nvPicPr>
            <p:cNvPr id="12308" name="Picture 6">
              <a:extLst>
                <a:ext uri="{FF2B5EF4-FFF2-40B4-BE49-F238E27FC236}">
                  <a16:creationId xmlns:a16="http://schemas.microsoft.com/office/drawing/2014/main" id="{53CEB91E-32C5-44EC-8673-3083DBE7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010" y="2518140"/>
              <a:ext cx="860625" cy="138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2032C6-C5FF-475D-9BE9-B7F74D652D88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952500"/>
            <a:ext cx="6373812" cy="1627188"/>
            <a:chOff x="2078373" y="1180751"/>
            <a:chExt cx="6373707" cy="162746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B3AC97D-B10D-480E-92E0-4A5734B810BE}"/>
                </a:ext>
              </a:extLst>
            </p:cNvPr>
            <p:cNvSpPr/>
            <p:nvPr/>
          </p:nvSpPr>
          <p:spPr>
            <a:xfrm>
              <a:off x="2078373" y="1668197"/>
              <a:ext cx="4987843" cy="76530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pl-PL" altLang="pl-PL">
                  <a:cs typeface="Twinkl" pitchFamily="2" charset="0"/>
                </a:rPr>
                <a:t>Chłopcy uważali byli za</a:t>
              </a:r>
              <a:br>
                <a:rPr lang="pl-PL" altLang="pl-PL">
                  <a:cs typeface="Twinkl" pitchFamily="2" charset="0"/>
                </a:rPr>
              </a:br>
              <a:r>
                <a:rPr lang="pl-PL" altLang="pl-PL">
                  <a:cs typeface="Twinkl" pitchFamily="2" charset="0"/>
                </a:rPr>
                <a:t>ważniejszych od dziewczynek.</a:t>
              </a:r>
              <a:endParaRPr lang="en-GB" altLang="pl-PL">
                <a:cs typeface="Twinkl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F77251-CD11-48B2-8214-CF3CD575F118}"/>
                </a:ext>
              </a:extLst>
            </p:cNvPr>
            <p:cNvSpPr/>
            <p:nvPr/>
          </p:nvSpPr>
          <p:spPr>
            <a:xfrm>
              <a:off x="6824920" y="1180751"/>
              <a:ext cx="1627160" cy="162746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5" name="Picture 1">
              <a:extLst>
                <a:ext uri="{FF2B5EF4-FFF2-40B4-BE49-F238E27FC236}">
                  <a16:creationId xmlns:a16="http://schemas.microsoft.com/office/drawing/2014/main" id="{DAD6909E-CF82-401E-9894-E6014DF4D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505" y="1296382"/>
              <a:ext cx="1138633" cy="1308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7E5E48-8422-4A4A-B979-66F4571168D9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3338513"/>
            <a:ext cx="6234113" cy="1627187"/>
            <a:chOff x="2134998" y="3636944"/>
            <a:chExt cx="6233551" cy="1627464"/>
          </a:xfrm>
        </p:grpSpPr>
        <p:grpSp>
          <p:nvGrpSpPr>
            <p:cNvPr id="12299" name="Group 28">
              <a:extLst>
                <a:ext uri="{FF2B5EF4-FFF2-40B4-BE49-F238E27FC236}">
                  <a16:creationId xmlns:a16="http://schemas.microsoft.com/office/drawing/2014/main" id="{B471EEC4-111D-45F4-863D-A8CDA57E5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4998" y="3636944"/>
              <a:ext cx="6233192" cy="1627464"/>
              <a:chOff x="2134998" y="3636944"/>
              <a:chExt cx="6233192" cy="162746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8BBC154-5966-4DAE-A4A3-4E680E76C4E5}"/>
                  </a:ext>
                </a:extLst>
              </p:cNvPr>
              <p:cNvSpPr/>
              <p:nvPr/>
            </p:nvSpPr>
            <p:spPr>
              <a:xfrm>
                <a:off x="6741508" y="3636944"/>
                <a:ext cx="1627041" cy="16274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F64B931-F67D-4930-B56F-9A4297047644}"/>
                  </a:ext>
                </a:extLst>
              </p:cNvPr>
              <p:cNvSpPr/>
              <p:nvPr/>
            </p:nvSpPr>
            <p:spPr>
              <a:xfrm>
                <a:off x="2134998" y="3965612"/>
                <a:ext cx="4874773" cy="88438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pl-PL" altLang="pl-PL">
                    <a:cs typeface="Twinkl" pitchFamily="2" charset="0"/>
                  </a:rPr>
                  <a:t>Od wielu kobiet oczekiwano, że</a:t>
                </a:r>
                <a:br>
                  <a:rPr lang="pl-PL" altLang="pl-PL">
                    <a:cs typeface="Twinkl" pitchFamily="2" charset="0"/>
                  </a:rPr>
                </a:br>
                <a:r>
                  <a:rPr lang="pl-PL" altLang="pl-PL">
                    <a:cs typeface="Twinkl" pitchFamily="2" charset="0"/>
                  </a:rPr>
                  <a:t>wezmą ślub i będą mieć dzieci.</a:t>
                </a:r>
                <a:endParaRPr lang="en-GB" altLang="pl-PL">
                  <a:cs typeface="Twinkl" pitchFamily="2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82064E-AA21-4623-A3D8-6C02D9598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3" t="-2431" r="5845" b="42473"/>
            <a:stretch/>
          </p:blipFill>
          <p:spPr>
            <a:xfrm>
              <a:off x="6740726" y="3636944"/>
              <a:ext cx="1627823" cy="1627464"/>
            </a:xfrm>
            <a:prstGeom prst="ellipse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B84F91-7F9D-48DA-B7D1-34D3CE068EAB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4530725"/>
            <a:ext cx="6153150" cy="1636713"/>
            <a:chOff x="856016" y="4858662"/>
            <a:chExt cx="6152986" cy="1636673"/>
          </a:xfrm>
        </p:grpSpPr>
        <p:grpSp>
          <p:nvGrpSpPr>
            <p:cNvPr id="12295" name="Group 26">
              <a:extLst>
                <a:ext uri="{FF2B5EF4-FFF2-40B4-BE49-F238E27FC236}">
                  <a16:creationId xmlns:a16="http://schemas.microsoft.com/office/drawing/2014/main" id="{737E054A-1046-4CCF-B30D-E3D7F67D8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016" y="4858662"/>
              <a:ext cx="6152986" cy="1627464"/>
              <a:chOff x="856016" y="4858662"/>
              <a:chExt cx="6152986" cy="162746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E3598EA-C740-48C6-A66D-949643F08D7A}"/>
                  </a:ext>
                </a:extLst>
              </p:cNvPr>
              <p:cNvSpPr/>
              <p:nvPr/>
            </p:nvSpPr>
            <p:spPr>
              <a:xfrm>
                <a:off x="856016" y="4858662"/>
                <a:ext cx="1627144" cy="162714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F3E132A-10C5-42FA-9CAC-A99CE5BDFC54}"/>
                  </a:ext>
                </a:extLst>
              </p:cNvPr>
              <p:cNvSpPr/>
              <p:nvPr/>
            </p:nvSpPr>
            <p:spPr>
              <a:xfrm>
                <a:off x="2135507" y="5179329"/>
                <a:ext cx="4873495" cy="98581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pl-PL" altLang="pl-PL">
                    <a:cs typeface="Twinkl" pitchFamily="2" charset="0"/>
                  </a:rPr>
                  <a:t>Kobiety nie mogły wykonywać</a:t>
                </a:r>
                <a:br>
                  <a:rPr lang="pl-PL" altLang="pl-PL">
                    <a:cs typeface="Twinkl" pitchFamily="2" charset="0"/>
                  </a:rPr>
                </a:br>
                <a:r>
                  <a:rPr lang="pl-PL" altLang="pl-PL">
                    <a:cs typeface="Twinkl" pitchFamily="2" charset="0"/>
                  </a:rPr>
                  <a:t>pewnych zawodów, które uważane</a:t>
                </a:r>
                <a:br>
                  <a:rPr lang="pl-PL" altLang="pl-PL">
                    <a:cs typeface="Twinkl" pitchFamily="2" charset="0"/>
                  </a:rPr>
                </a:br>
                <a:r>
                  <a:rPr lang="pl-PL" altLang="pl-PL">
                    <a:cs typeface="Twinkl" pitchFamily="2" charset="0"/>
                  </a:rPr>
                  <a:t>były za zawody „męskie”.</a:t>
                </a:r>
                <a:endParaRPr lang="en-GB" altLang="pl-PL">
                  <a:cs typeface="Twinkl" pitchFamily="2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44308D6-FF6D-4219-9074-FED951FE2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902" t="-3593" r="-24786" b="50302"/>
            <a:stretch/>
          </p:blipFill>
          <p:spPr>
            <a:xfrm>
              <a:off x="872435" y="4867871"/>
              <a:ext cx="1585709" cy="1627464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CA157DF6-2E19-4DFC-BAF6-4F45655D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3600">
                <a:latin typeface="Twinkl" pitchFamily="2" charset="0"/>
                <a:cs typeface="Twinkl" pitchFamily="2" charset="0"/>
              </a:rPr>
              <a:t>Czy coś się zmieniło?</a:t>
            </a:r>
            <a:endParaRPr lang="en-GB" altLang="en-US" sz="360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F2EE69B-6600-4C46-8F4F-667DFF670E24}"/>
              </a:ext>
            </a:extLst>
          </p:cNvPr>
          <p:cNvSpPr/>
          <p:nvPr/>
        </p:nvSpPr>
        <p:spPr>
          <a:xfrm>
            <a:off x="1404938" y="1455738"/>
            <a:ext cx="6334125" cy="657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cs typeface="Twinkl" pitchFamily="2" charset="0"/>
              </a:rPr>
              <a:t>Wielu ludzi walczyło o poprawę sytuacji kobiet.</a:t>
            </a:r>
            <a:endParaRPr lang="en-GB" altLang="pl-PL">
              <a:cs typeface="Twinkl" pitchFamily="2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E43B91F-4552-49C2-BB48-B9F86C043FDA}"/>
              </a:ext>
            </a:extLst>
          </p:cNvPr>
          <p:cNvSpPr/>
          <p:nvPr/>
        </p:nvSpPr>
        <p:spPr>
          <a:xfrm>
            <a:off x="987425" y="3944938"/>
            <a:ext cx="7169150" cy="657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cs typeface="Twinkl" pitchFamily="2" charset="0"/>
              </a:rPr>
              <a:t>Sufrażystki walczyły o to, by kobiety</a:t>
            </a:r>
            <a:br>
              <a:rPr lang="pl-PL" altLang="pl-PL">
                <a:cs typeface="Twinkl" pitchFamily="2" charset="0"/>
              </a:rPr>
            </a:br>
            <a:r>
              <a:rPr lang="pl-PL" altLang="pl-PL">
                <a:cs typeface="Twinkl" pitchFamily="2" charset="0"/>
              </a:rPr>
              <a:t>miały prawo głosować w wyborach.</a:t>
            </a:r>
            <a:endParaRPr lang="en-GB" altLang="pl-PL">
              <a:cs typeface="Twinkl" pitchFamily="2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4B977E9-FA69-48D0-8338-760DC4A036D7}"/>
              </a:ext>
            </a:extLst>
          </p:cNvPr>
          <p:cNvSpPr/>
          <p:nvPr/>
        </p:nvSpPr>
        <p:spPr>
          <a:xfrm>
            <a:off x="987425" y="5440363"/>
            <a:ext cx="7169150" cy="703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Wielu ludzi zrozumiało teraz, że kobiety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oraz mężczyźni są sobie równi.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126A6ED-2BE3-4EEA-8931-96D788DF96D9}"/>
              </a:ext>
            </a:extLst>
          </p:cNvPr>
          <p:cNvSpPr/>
          <p:nvPr/>
        </p:nvSpPr>
        <p:spPr>
          <a:xfrm>
            <a:off x="987425" y="4692650"/>
            <a:ext cx="7169150" cy="657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Wiele praw zostało uchwalonych, aby upewnić się,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że kobiety będą traktowane na równi z mężczyznami.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4" name="middle">
            <a:extLst>
              <a:ext uri="{FF2B5EF4-FFF2-40B4-BE49-F238E27FC236}">
                <a16:creationId xmlns:a16="http://schemas.microsoft.com/office/drawing/2014/main" id="{F71CACEF-001B-477A-9ED2-6F22C29826FF}"/>
              </a:ext>
            </a:extLst>
          </p:cNvPr>
          <p:cNvGrpSpPr>
            <a:grpSpLocks/>
          </p:cNvGrpSpPr>
          <p:nvPr/>
        </p:nvGrpSpPr>
        <p:grpSpPr bwMode="auto">
          <a:xfrm>
            <a:off x="3730625" y="2203450"/>
            <a:ext cx="1627188" cy="1641475"/>
            <a:chOff x="3730791" y="2203885"/>
            <a:chExt cx="1627464" cy="1641052"/>
          </a:xfrm>
        </p:grpSpPr>
        <p:sp>
          <p:nvSpPr>
            <p:cNvPr id="49" name="middle">
              <a:extLst>
                <a:ext uri="{FF2B5EF4-FFF2-40B4-BE49-F238E27FC236}">
                  <a16:creationId xmlns:a16="http://schemas.microsoft.com/office/drawing/2014/main" id="{B3BB9EF1-3FDD-43F2-9459-91D2505F053F}"/>
                </a:ext>
              </a:extLst>
            </p:cNvPr>
            <p:cNvSpPr/>
            <p:nvPr/>
          </p:nvSpPr>
          <p:spPr>
            <a:xfrm>
              <a:off x="3730791" y="2218169"/>
              <a:ext cx="1627464" cy="16267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1" name="middle pic">
              <a:extLst>
                <a:ext uri="{FF2B5EF4-FFF2-40B4-BE49-F238E27FC236}">
                  <a16:creationId xmlns:a16="http://schemas.microsoft.com/office/drawing/2014/main" id="{79048F48-16B0-4573-B980-32FCB475F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66" t="-5077" r="-30466" b="28450"/>
            <a:stretch/>
          </p:blipFill>
          <p:spPr>
            <a:xfrm>
              <a:off x="3730791" y="2203885"/>
              <a:ext cx="1627463" cy="1641052"/>
            </a:xfrm>
            <a:prstGeom prst="ellipse">
              <a:avLst/>
            </a:prstGeom>
          </p:spPr>
        </p:pic>
      </p:grpSp>
      <p:grpSp>
        <p:nvGrpSpPr>
          <p:cNvPr id="55" name="Right">
            <a:extLst>
              <a:ext uri="{FF2B5EF4-FFF2-40B4-BE49-F238E27FC236}">
                <a16:creationId xmlns:a16="http://schemas.microsoft.com/office/drawing/2014/main" id="{0B8C6988-D4C1-494B-BE79-9CB0E1603D85}"/>
              </a:ext>
            </a:extLst>
          </p:cNvPr>
          <p:cNvGrpSpPr>
            <a:grpSpLocks/>
          </p:cNvGrpSpPr>
          <p:nvPr/>
        </p:nvGrpSpPr>
        <p:grpSpPr bwMode="auto">
          <a:xfrm>
            <a:off x="5537200" y="2212975"/>
            <a:ext cx="1627188" cy="1631950"/>
            <a:chOff x="5537619" y="2212304"/>
            <a:chExt cx="1627465" cy="1632633"/>
          </a:xfrm>
        </p:grpSpPr>
        <p:sp>
          <p:nvSpPr>
            <p:cNvPr id="46" name="right">
              <a:extLst>
                <a:ext uri="{FF2B5EF4-FFF2-40B4-BE49-F238E27FC236}">
                  <a16:creationId xmlns:a16="http://schemas.microsoft.com/office/drawing/2014/main" id="{4A25D11C-649D-4D16-B60D-2914030B6F0E}"/>
                </a:ext>
              </a:extLst>
            </p:cNvPr>
            <p:cNvSpPr/>
            <p:nvPr/>
          </p:nvSpPr>
          <p:spPr>
            <a:xfrm>
              <a:off x="5537619" y="2217069"/>
              <a:ext cx="1627465" cy="16278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3" name="right pic">
              <a:extLst>
                <a:ext uri="{FF2B5EF4-FFF2-40B4-BE49-F238E27FC236}">
                  <a16:creationId xmlns:a16="http://schemas.microsoft.com/office/drawing/2014/main" id="{1B755601-2D5E-4E98-A038-A4219A7F3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174" t="-1873" r="-42174" b="28956"/>
            <a:stretch/>
          </p:blipFill>
          <p:spPr>
            <a:xfrm>
              <a:off x="5537619" y="2212304"/>
              <a:ext cx="1627465" cy="1632633"/>
            </a:xfrm>
            <a:prstGeom prst="ellipse">
              <a:avLst/>
            </a:prstGeom>
          </p:spPr>
        </p:pic>
      </p:grpSp>
      <p:grpSp>
        <p:nvGrpSpPr>
          <p:cNvPr id="53" name="left">
            <a:extLst>
              <a:ext uri="{FF2B5EF4-FFF2-40B4-BE49-F238E27FC236}">
                <a16:creationId xmlns:a16="http://schemas.microsoft.com/office/drawing/2014/main" id="{FE3A6657-C099-4CAF-900D-D506C8C6CC3E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212975"/>
            <a:ext cx="1627187" cy="1631950"/>
            <a:chOff x="1978915" y="2212304"/>
            <a:chExt cx="1627465" cy="1632633"/>
          </a:xfrm>
        </p:grpSpPr>
        <p:sp>
          <p:nvSpPr>
            <p:cNvPr id="48" name="left">
              <a:extLst>
                <a:ext uri="{FF2B5EF4-FFF2-40B4-BE49-F238E27FC236}">
                  <a16:creationId xmlns:a16="http://schemas.microsoft.com/office/drawing/2014/main" id="{159C9607-C927-4E4B-954B-7A0FA1239B6A}"/>
                </a:ext>
              </a:extLst>
            </p:cNvPr>
            <p:cNvSpPr/>
            <p:nvPr/>
          </p:nvSpPr>
          <p:spPr>
            <a:xfrm>
              <a:off x="1978915" y="2217069"/>
              <a:ext cx="1627465" cy="16278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4" name="left pic">
              <a:extLst>
                <a:ext uri="{FF2B5EF4-FFF2-40B4-BE49-F238E27FC236}">
                  <a16:creationId xmlns:a16="http://schemas.microsoft.com/office/drawing/2014/main" id="{DC298B47-2750-47C6-B908-79BC833C1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169" t="-1720" r="-40119" b="40730"/>
            <a:stretch/>
          </p:blipFill>
          <p:spPr>
            <a:xfrm>
              <a:off x="1978915" y="2212304"/>
              <a:ext cx="1627465" cy="1632633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0" grpId="0" animBg="1"/>
      <p:bldP spid="52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73D4A75C-5C01-4846-8BB5-DB80DF80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pl-PL" altLang="en-US" sz="3600">
                <a:latin typeface="Twinkl" pitchFamily="2" charset="0"/>
                <a:cs typeface="Twinkl" pitchFamily="2" charset="0"/>
              </a:rPr>
              <a:t>Co się zmieniło?</a:t>
            </a:r>
            <a:endParaRPr lang="en-GB" altLang="en-US" sz="36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9484DD-212F-4FBF-BA37-1674ACF19BFC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1211263"/>
            <a:ext cx="6176963" cy="1627187"/>
            <a:chOff x="2327946" y="1001154"/>
            <a:chExt cx="6175902" cy="1627464"/>
          </a:xfrm>
        </p:grpSpPr>
        <p:grpSp>
          <p:nvGrpSpPr>
            <p:cNvPr id="14357" name="Group 21">
              <a:extLst>
                <a:ext uri="{FF2B5EF4-FFF2-40B4-BE49-F238E27FC236}">
                  <a16:creationId xmlns:a16="http://schemas.microsoft.com/office/drawing/2014/main" id="{DE168F91-2A6B-4759-8F2E-061AA55B0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7946" y="1001154"/>
              <a:ext cx="6175902" cy="1627464"/>
              <a:chOff x="2078374" y="1256502"/>
              <a:chExt cx="6175902" cy="1627464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EC901E6-CB2E-40B7-AB96-C808B9D3DDDF}"/>
                  </a:ext>
                </a:extLst>
              </p:cNvPr>
              <p:cNvSpPr/>
              <p:nvPr/>
            </p:nvSpPr>
            <p:spPr>
              <a:xfrm>
                <a:off x="2078374" y="1669322"/>
                <a:ext cx="4790252" cy="76371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pl-PL" altLang="pl-PL">
                    <a:cs typeface="Twinkl" pitchFamily="2" charset="0"/>
                  </a:rPr>
                  <a:t>Kobiety mogą wykonywać każdy zawód.</a:t>
                </a:r>
                <a:endParaRPr lang="en-GB" altLang="pl-PL">
                  <a:cs typeface="Twinkl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9973AC7-2212-4657-8B22-3604C169052D}"/>
                  </a:ext>
                </a:extLst>
              </p:cNvPr>
              <p:cNvSpPr/>
              <p:nvPr/>
            </p:nvSpPr>
            <p:spPr>
              <a:xfrm>
                <a:off x="6627367" y="1256502"/>
                <a:ext cx="1626909" cy="16274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grpSp>
          <p:nvGrpSpPr>
            <p:cNvPr id="14358" name="Group 10">
              <a:extLst>
                <a:ext uri="{FF2B5EF4-FFF2-40B4-BE49-F238E27FC236}">
                  <a16:creationId xmlns:a16="http://schemas.microsoft.com/office/drawing/2014/main" id="{7BDFFC83-A82E-462F-B44C-70AD14E99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7284" y="1119485"/>
              <a:ext cx="1057801" cy="1354254"/>
              <a:chOff x="2170552" y="0"/>
              <a:chExt cx="5386326" cy="6895868"/>
            </a:xfrm>
          </p:grpSpPr>
          <p:pic>
            <p:nvPicPr>
              <p:cNvPr id="14359" name="Picture 2">
                <a:extLst>
                  <a:ext uri="{FF2B5EF4-FFF2-40B4-BE49-F238E27FC236}">
                    <a16:creationId xmlns:a16="http://schemas.microsoft.com/office/drawing/2014/main" id="{3334C8B0-F19F-4AB2-A0EC-100570D4F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8539" y="0"/>
                <a:ext cx="3258339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0" name="Picture 4">
                <a:extLst>
                  <a:ext uri="{FF2B5EF4-FFF2-40B4-BE49-F238E27FC236}">
                    <a16:creationId xmlns:a16="http://schemas.microsoft.com/office/drawing/2014/main" id="{E3AD8243-96B1-44B9-BB0A-CA25A6A2B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307" y="0"/>
                <a:ext cx="2583385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1" name="Picture 5">
                <a:extLst>
                  <a:ext uri="{FF2B5EF4-FFF2-40B4-BE49-F238E27FC236}">
                    <a16:creationId xmlns:a16="http://schemas.microsoft.com/office/drawing/2014/main" id="{072FD4EA-E4AF-4F11-802F-0CEBD9D61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0552" y="37868"/>
                <a:ext cx="219175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CBE55-22F2-436F-9789-334C891C508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300288"/>
            <a:ext cx="6194425" cy="1628775"/>
            <a:chOff x="923421" y="2120022"/>
            <a:chExt cx="6195100" cy="1627464"/>
          </a:xfrm>
        </p:grpSpPr>
        <p:grpSp>
          <p:nvGrpSpPr>
            <p:cNvPr id="14353" name="Group 22">
              <a:extLst>
                <a:ext uri="{FF2B5EF4-FFF2-40B4-BE49-F238E27FC236}">
                  <a16:creationId xmlns:a16="http://schemas.microsoft.com/office/drawing/2014/main" id="{E9D0C5B6-1C19-43C0-A510-3CD021527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3421" y="2120022"/>
              <a:ext cx="6195100" cy="1627464"/>
              <a:chOff x="813902" y="2405714"/>
              <a:chExt cx="6195100" cy="162746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AF2EE5C-8B85-4251-8E86-67FB347C5FA2}"/>
                  </a:ext>
                </a:extLst>
              </p:cNvPr>
              <p:cNvSpPr/>
              <p:nvPr/>
            </p:nvSpPr>
            <p:spPr>
              <a:xfrm>
                <a:off x="813902" y="2405714"/>
                <a:ext cx="1627365" cy="16274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3E5FAF2-6491-4CB4-8E48-F581356EEDFE}"/>
                  </a:ext>
                </a:extLst>
              </p:cNvPr>
              <p:cNvSpPr/>
              <p:nvPr/>
            </p:nvSpPr>
            <p:spPr>
              <a:xfrm>
                <a:off x="2134846" y="2735648"/>
                <a:ext cx="4874156" cy="9675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pl-PL" altLang="pl-PL">
                    <a:cs typeface="Twinkl" pitchFamily="2" charset="0"/>
                  </a:rPr>
                  <a:t>Kobiety mogą głosować w wyborach.</a:t>
                </a:r>
                <a:endParaRPr lang="en-GB" altLang="pl-PL">
                  <a:cs typeface="Twinkl" pitchFamily="2" charset="0"/>
                </a:endParaRPr>
              </a:p>
            </p:txBody>
          </p:sp>
        </p:grpSp>
        <p:pic>
          <p:nvPicPr>
            <p:cNvPr id="14354" name="Picture 11">
              <a:extLst>
                <a:ext uri="{FF2B5EF4-FFF2-40B4-BE49-F238E27FC236}">
                  <a16:creationId xmlns:a16="http://schemas.microsoft.com/office/drawing/2014/main" id="{F98F28E7-7A09-4AB9-8E0B-7A3720B30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362" y="2422594"/>
              <a:ext cx="1147581" cy="101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6730D4-B09B-4355-8BA3-A9AF87E206D9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3471863"/>
            <a:ext cx="6234113" cy="1627187"/>
            <a:chOff x="2327945" y="3338181"/>
            <a:chExt cx="6233192" cy="1627464"/>
          </a:xfrm>
        </p:grpSpPr>
        <p:grpSp>
          <p:nvGrpSpPr>
            <p:cNvPr id="14347" name="Group 28">
              <a:extLst>
                <a:ext uri="{FF2B5EF4-FFF2-40B4-BE49-F238E27FC236}">
                  <a16:creationId xmlns:a16="http://schemas.microsoft.com/office/drawing/2014/main" id="{F86214C5-09A7-4B4D-8F7D-7AF5C2B10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7945" y="3338181"/>
              <a:ext cx="6233192" cy="1627464"/>
              <a:chOff x="2134998" y="3636944"/>
              <a:chExt cx="6233192" cy="162746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0C9D63-B7A7-47FE-8C08-430FB5A0D27C}"/>
                  </a:ext>
                </a:extLst>
              </p:cNvPr>
              <p:cNvSpPr/>
              <p:nvPr/>
            </p:nvSpPr>
            <p:spPr>
              <a:xfrm>
                <a:off x="6741242" y="3636944"/>
                <a:ext cx="1626948" cy="16274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FF210F2-4DCD-4669-8F7D-5E0D4FE15F70}"/>
                  </a:ext>
                </a:extLst>
              </p:cNvPr>
              <p:cNvSpPr/>
              <p:nvPr/>
            </p:nvSpPr>
            <p:spPr>
              <a:xfrm>
                <a:off x="2134998" y="3965612"/>
                <a:ext cx="4874493" cy="88438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pl-PL" altLang="pl-PL">
                    <a:cs typeface="Twinkl" pitchFamily="2" charset="0"/>
                  </a:rPr>
                  <a:t>Kobiety mają prawo do edukacji.</a:t>
                </a:r>
                <a:endParaRPr lang="en-GB" altLang="pl-PL">
                  <a:cs typeface="Twinkl" pitchFamily="2" charset="0"/>
                </a:endParaRPr>
              </a:p>
            </p:txBody>
          </p:sp>
        </p:grpSp>
        <p:pic>
          <p:nvPicPr>
            <p:cNvPr id="14348" name="Picture 23">
              <a:extLst>
                <a:ext uri="{FF2B5EF4-FFF2-40B4-BE49-F238E27FC236}">
                  <a16:creationId xmlns:a16="http://schemas.microsoft.com/office/drawing/2014/main" id="{5253E9AA-DE57-43DB-92A7-CFAE6EEEA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070" y="3463215"/>
              <a:ext cx="398765" cy="122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>
              <a:extLst>
                <a:ext uri="{FF2B5EF4-FFF2-40B4-BE49-F238E27FC236}">
                  <a16:creationId xmlns:a16="http://schemas.microsoft.com/office/drawing/2014/main" id="{9897EDA1-7F10-4579-A0DA-4658C4DED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913" y="3463215"/>
              <a:ext cx="353655" cy="127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2">
              <a:extLst>
                <a:ext uri="{FF2B5EF4-FFF2-40B4-BE49-F238E27FC236}">
                  <a16:creationId xmlns:a16="http://schemas.microsoft.com/office/drawing/2014/main" id="{7A344B8D-A997-47E5-B1DA-31D6FE842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741" y="3580364"/>
              <a:ext cx="581449" cy="127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B44709-E83F-422A-8EC0-FF1745B16A88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4570413"/>
            <a:ext cx="6151562" cy="1627187"/>
            <a:chOff x="969267" y="4436547"/>
            <a:chExt cx="6152986" cy="1627464"/>
          </a:xfrm>
        </p:grpSpPr>
        <p:grpSp>
          <p:nvGrpSpPr>
            <p:cNvPr id="14343" name="Group 26">
              <a:extLst>
                <a:ext uri="{FF2B5EF4-FFF2-40B4-BE49-F238E27FC236}">
                  <a16:creationId xmlns:a16="http://schemas.microsoft.com/office/drawing/2014/main" id="{46DADE3E-CA15-40A8-984A-EE3E25FED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9267" y="4436547"/>
              <a:ext cx="6152986" cy="1627464"/>
              <a:chOff x="856016" y="4858662"/>
              <a:chExt cx="6152986" cy="162746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CBB8530-9B72-4B41-B54E-F481BB79350B}"/>
                  </a:ext>
                </a:extLst>
              </p:cNvPr>
              <p:cNvSpPr/>
              <p:nvPr/>
            </p:nvSpPr>
            <p:spPr>
              <a:xfrm>
                <a:off x="856016" y="4858662"/>
                <a:ext cx="1627564" cy="162746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2945276-26CC-48B8-8FD7-E4362AC00048}"/>
                  </a:ext>
                </a:extLst>
              </p:cNvPr>
              <p:cNvSpPr/>
              <p:nvPr/>
            </p:nvSpPr>
            <p:spPr>
              <a:xfrm>
                <a:off x="2134249" y="5179392"/>
                <a:ext cx="4874753" cy="98600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pl-PL" altLang="pl-PL">
                    <a:cs typeface="Twinkl" pitchFamily="2" charset="0"/>
                  </a:rPr>
                  <a:t>Kobiety mogą podejmować własne decyzje</a:t>
                </a:r>
                <a:br>
                  <a:rPr lang="pl-PL" altLang="pl-PL">
                    <a:cs typeface="Twinkl" pitchFamily="2" charset="0"/>
                  </a:rPr>
                </a:br>
                <a:r>
                  <a:rPr lang="pl-PL" altLang="pl-PL">
                    <a:cs typeface="Twinkl" pitchFamily="2" charset="0"/>
                  </a:rPr>
                  <a:t>o sobie i swojej rodzinie.</a:t>
                </a:r>
                <a:endParaRPr lang="en-GB" altLang="pl-PL">
                  <a:cs typeface="Twinkl" pitchFamily="2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C8D3D9A-71AB-4D16-AE6F-527ADE0A9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42" t="-3511" r="-22291" b="6616"/>
            <a:stretch/>
          </p:blipFill>
          <p:spPr>
            <a:xfrm>
              <a:off x="969267" y="4436547"/>
              <a:ext cx="1585350" cy="1627463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DA85E2C6-E7D9-460B-BB1C-832FD47A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216025"/>
          </a:xfrm>
        </p:spPr>
        <p:txBody>
          <a:bodyPr/>
          <a:lstStyle/>
          <a:p>
            <a:pPr algn="ctr" eaLnBrk="1" hangingPunct="1"/>
            <a:r>
              <a:rPr lang="pl-PL" altLang="en-US" sz="3600">
                <a:latin typeface="Twinkl" pitchFamily="2" charset="0"/>
                <a:cs typeface="Twinkl" pitchFamily="2" charset="0"/>
              </a:rPr>
              <a:t>Dlaczego obchodzimy</a:t>
            </a:r>
            <a:br>
              <a:rPr lang="pl-PL" altLang="en-US" sz="3600">
                <a:latin typeface="Twinkl" pitchFamily="2" charset="0"/>
                <a:cs typeface="Twinkl" pitchFamily="2" charset="0"/>
              </a:rPr>
            </a:br>
            <a:r>
              <a:rPr lang="pl-PL" altLang="en-US" sz="3600">
                <a:latin typeface="Twinkl" pitchFamily="2" charset="0"/>
                <a:cs typeface="Twinkl" pitchFamily="2" charset="0"/>
              </a:rPr>
              <a:t>Międzynarodowy Dzień Kobiet?</a:t>
            </a:r>
            <a:endParaRPr lang="en-GB" altLang="en-US" sz="36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D201BB-62EE-4562-A745-C14A1EF9EA3A}"/>
              </a:ext>
            </a:extLst>
          </p:cNvPr>
          <p:cNvSpPr/>
          <p:nvPr/>
        </p:nvSpPr>
        <p:spPr>
          <a:xfrm>
            <a:off x="658813" y="1881188"/>
            <a:ext cx="6323012" cy="5540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cs typeface="Twinkl" pitchFamily="2" charset="0"/>
              </a:rPr>
              <a:t>Święto kobiet obchodzone jest 8 marca każdego roku.</a:t>
            </a:r>
            <a:endParaRPr lang="en-GB" altLang="pl-PL">
              <a:cs typeface="Twinkl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3E46FFF-6456-4D62-8DB8-A4FE9D370380}"/>
              </a:ext>
            </a:extLst>
          </p:cNvPr>
          <p:cNvSpPr/>
          <p:nvPr/>
        </p:nvSpPr>
        <p:spPr>
          <a:xfrm>
            <a:off x="658813" y="2622550"/>
            <a:ext cx="6523037" cy="9667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Pamiętamy o silnych kobietach z przeszłości,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które dokonały niesamowitych czynów, aby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pomóc poprawić sytuację kobiet.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3DEC029-8D32-45C1-B33D-67618368A3EE}"/>
              </a:ext>
            </a:extLst>
          </p:cNvPr>
          <p:cNvSpPr/>
          <p:nvPr/>
        </p:nvSpPr>
        <p:spPr>
          <a:xfrm>
            <a:off x="658813" y="3702050"/>
            <a:ext cx="6108700" cy="7270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Wiele kobiet nadal nie jest traktowane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na równi z mężczyznami.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EBD82BB-E706-45B5-8276-1720953A29B8}"/>
              </a:ext>
            </a:extLst>
          </p:cNvPr>
          <p:cNvSpPr/>
          <p:nvPr/>
        </p:nvSpPr>
        <p:spPr>
          <a:xfrm>
            <a:off x="658813" y="4530725"/>
            <a:ext cx="6108700" cy="420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cs typeface="Twinkl" pitchFamily="2" charset="0"/>
              </a:rPr>
              <a:t>Niektóre dziewczynki nadal nie mogą iść do szkoły.</a:t>
            </a:r>
            <a:endParaRPr lang="en-GB" altLang="pl-PL">
              <a:cs typeface="Twinkl" pitchFamily="2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D1BF02E-449F-4AFE-89E8-472F347DD9D4}"/>
              </a:ext>
            </a:extLst>
          </p:cNvPr>
          <p:cNvSpPr/>
          <p:nvPr/>
        </p:nvSpPr>
        <p:spPr>
          <a:xfrm>
            <a:off x="658813" y="5065713"/>
            <a:ext cx="6108700" cy="4206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cs typeface="Twinkl" pitchFamily="2" charset="0"/>
              </a:rPr>
              <a:t>Niektóre kobiety wciąż nie mogą poślubić, kogo chcą.</a:t>
            </a:r>
            <a:endParaRPr lang="en-GB" altLang="pl-PL">
              <a:cs typeface="Twinkl" pitchFamily="2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179DBB8-F03D-42A9-9FA2-737DB8A31310}"/>
              </a:ext>
            </a:extLst>
          </p:cNvPr>
          <p:cNvSpPr/>
          <p:nvPr/>
        </p:nvSpPr>
        <p:spPr>
          <a:xfrm>
            <a:off x="658813" y="5600700"/>
            <a:ext cx="6113462" cy="647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pl-PL" altLang="pl-PL">
                <a:cs typeface="Twinkl" pitchFamily="2" charset="0"/>
              </a:rPr>
              <a:t>Niektóre kobiety mają taką samą pracę,</a:t>
            </a:r>
            <a:br>
              <a:rPr lang="pl-PL" altLang="pl-PL">
                <a:cs typeface="Twinkl" pitchFamily="2" charset="0"/>
              </a:rPr>
            </a:br>
            <a:r>
              <a:rPr lang="pl-PL" altLang="pl-PL">
                <a:cs typeface="Twinkl" pitchFamily="2" charset="0"/>
              </a:rPr>
              <a:t>jak mężczyźni, ale zarabiają mniej pieniędzy.</a:t>
            </a:r>
            <a:endParaRPr lang="en-GB" altLang="pl-PL">
              <a:cs typeface="Twinkl" pitchFamily="2" charset="0"/>
            </a:endParaRPr>
          </a:p>
        </p:txBody>
      </p:sp>
      <p:pic>
        <p:nvPicPr>
          <p:cNvPr id="15369" name="Picture 14">
            <a:extLst>
              <a:ext uri="{FF2B5EF4-FFF2-40B4-BE49-F238E27FC236}">
                <a16:creationId xmlns:a16="http://schemas.microsoft.com/office/drawing/2014/main" id="{7C14574E-DB2B-4C18-A038-16B2ED06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781175"/>
            <a:ext cx="147796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9">
            <a:extLst>
              <a:ext uri="{FF2B5EF4-FFF2-40B4-BE49-F238E27FC236}">
                <a16:creationId xmlns:a16="http://schemas.microsoft.com/office/drawing/2014/main" id="{03686262-D27B-42AC-9A4C-29B06D173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759075"/>
            <a:ext cx="11588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4E07AC1-1AF3-4F44-AD63-D88C00AB54C7}"/>
              </a:ext>
            </a:extLst>
          </p:cNvPr>
          <p:cNvSpPr/>
          <p:nvPr/>
        </p:nvSpPr>
        <p:spPr>
          <a:xfrm>
            <a:off x="3135313" y="3702050"/>
            <a:ext cx="2863850" cy="2566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Świętujemy Międzynarodowy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Dzień Kobiet, aby wspierać te kobiety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przypominać o tym,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że kobiety są równie silne, mądre i ważne, jak mężczyźni.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id="{68AA72EF-BA28-4976-84A2-F3C6C65B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216025"/>
          </a:xfrm>
        </p:spPr>
        <p:txBody>
          <a:bodyPr/>
          <a:lstStyle/>
          <a:p>
            <a:pPr algn="ctr" eaLnBrk="1" hangingPunct="1"/>
            <a:r>
              <a:rPr lang="pl-PL" altLang="en-US" sz="3600">
                <a:latin typeface="Twinkl" pitchFamily="2" charset="0"/>
                <a:cs typeface="Twinkl" pitchFamily="2" charset="0"/>
              </a:rPr>
              <a:t>Międzynarodowy Dzień Kobiet</a:t>
            </a:r>
            <a:endParaRPr lang="en-GB" altLang="en-US" sz="36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D8BCDB7-1C03-492B-94C3-6FAEAD1AE385}"/>
              </a:ext>
            </a:extLst>
          </p:cNvPr>
          <p:cNvSpPr/>
          <p:nvPr/>
        </p:nvSpPr>
        <p:spPr>
          <a:xfrm>
            <a:off x="723900" y="1431925"/>
            <a:ext cx="7686675" cy="10033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Międzynarodowy Dzień Kobiet istnieje po to, aby przypomnieć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wszystkim, że chociaż kobiety mają teraz więcej praw,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nadal nie są traktowane na równi z mężczyznami.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389" name="Picture 10">
            <a:extLst>
              <a:ext uri="{FF2B5EF4-FFF2-40B4-BE49-F238E27FC236}">
                <a16:creationId xmlns:a16="http://schemas.microsoft.com/office/drawing/2014/main" id="{4DD62173-D5D3-4917-8279-1F2F95A9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9375"/>
            <a:ext cx="12128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6D2F4B8-A710-4E53-BCD1-0465F3D573FD}"/>
              </a:ext>
            </a:extLst>
          </p:cNvPr>
          <p:cNvSpPr/>
          <p:nvPr/>
        </p:nvSpPr>
        <p:spPr>
          <a:xfrm>
            <a:off x="2200275" y="2578100"/>
            <a:ext cx="4733925" cy="1004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Niektóre kobiety nadal muszą walczyć o to,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by ich opinie zostały wysłuchane i aby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mogły w życiu robić to, co chcą.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391" name="Picture 11">
            <a:extLst>
              <a:ext uri="{FF2B5EF4-FFF2-40B4-BE49-F238E27FC236}">
                <a16:creationId xmlns:a16="http://schemas.microsoft.com/office/drawing/2014/main" id="{B51497FA-8A56-43E0-8234-0691601DF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470275"/>
            <a:ext cx="935038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>
            <a:extLst>
              <a:ext uri="{FF2B5EF4-FFF2-40B4-BE49-F238E27FC236}">
                <a16:creationId xmlns:a16="http://schemas.microsoft.com/office/drawing/2014/main" id="{29F90D25-9099-4D26-B9BF-C5403EB8C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714625"/>
            <a:ext cx="116205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>
            <a:extLst>
              <a:ext uri="{FF2B5EF4-FFF2-40B4-BE49-F238E27FC236}">
                <a16:creationId xmlns:a16="http://schemas.microsoft.com/office/drawing/2014/main" id="{7B868ABD-65A9-419F-B44F-5D561B358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2609850"/>
            <a:ext cx="17795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>
            <a:extLst>
              <a:ext uri="{FF2B5EF4-FFF2-40B4-BE49-F238E27FC236}">
                <a16:creationId xmlns:a16="http://schemas.microsoft.com/office/drawing/2014/main" id="{5A7BF46B-F0FF-45C9-8F7A-2B91FA74A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862263"/>
            <a:ext cx="13160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>
            <a:extLst>
              <a:ext uri="{FF2B5EF4-FFF2-40B4-BE49-F238E27FC236}">
                <a16:creationId xmlns:a16="http://schemas.microsoft.com/office/drawing/2014/main" id="{EE82BE67-3AE1-46C2-9022-16BB07F97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259263"/>
            <a:ext cx="130016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5F71DBED7F0046B342005B9EB3FE5A" ma:contentTypeVersion="0" ma:contentTypeDescription="Utwórz nowy dokument." ma:contentTypeScope="" ma:versionID="4cb19b2cf33cb38f8b5d4d173bedc2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f0a4605ce4da9856928fb8c32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7D5E99-8B7D-4599-B680-1C7A4DBA36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5D70C3-6530-497C-9A7B-D73F57FB9023}"/>
</file>

<file path=customXml/itemProps3.xml><?xml version="1.0" encoding="utf-8"?>
<ds:datastoreItem xmlns:ds="http://schemas.openxmlformats.org/officeDocument/2006/customXml" ds:itemID="{79BF39EA-49B1-4306-98E1-E18F087DB177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241</TotalTime>
  <Words>235</Words>
  <Application>Microsoft Office PowerPoint</Application>
  <PresentationFormat>Pokaz na ekranie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Prezentacja programu PowerPoint</vt:lpstr>
      <vt:lpstr>Międzynarodowy Dzień Kobiet</vt:lpstr>
      <vt:lpstr>W przeszłości</vt:lpstr>
      <vt:lpstr>W przeszłości</vt:lpstr>
      <vt:lpstr>Czy coś się zmieniło?</vt:lpstr>
      <vt:lpstr>Co się zmieniło?</vt:lpstr>
      <vt:lpstr>Dlaczego obchodzimy Międzynarodowy Dzień Kobiet?</vt:lpstr>
      <vt:lpstr>Międzynarodowy Dzień Kobiet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Agnieszka Gardziel</cp:lastModifiedBy>
  <cp:revision>22</cp:revision>
  <dcterms:created xsi:type="dcterms:W3CDTF">2018-02-14T16:52:04Z</dcterms:created>
  <dcterms:modified xsi:type="dcterms:W3CDTF">2021-03-08T17:30:20Z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0x010100A25F71DBED7F0046B342005B9EB3FE5A</vt:lpwstr>
  </property>
</Properties>
</file>