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63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12E6A0-6ADA-D9F8-4539-D0C2EBDF9AE4}" v="44" dt="2021-02-19T14:10:45.905"/>
    <p1510:client id="{88B9189F-C368-4682-BF39-F3FC737F8AF5}" v="703" dt="2021-02-19T14:24:33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2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8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8">
            <a:extLst>
              <a:ext uri="{FF2B5EF4-FFF2-40B4-BE49-F238E27FC236}">
                <a16:creationId xmlns:a16="http://schemas.microsoft.com/office/drawing/2014/main" id="{BC88933B-CFB2-4662-9CA9-2C1E08385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F909EEE1-52DB-4A86-AFCE-CCE904184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2"/>
            <a:ext cx="12192000" cy="68573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869" y="1994264"/>
            <a:ext cx="6935872" cy="3922755"/>
          </a:xfrm>
        </p:spPr>
        <p:txBody>
          <a:bodyPr>
            <a:normAutofit fontScale="90000"/>
          </a:bodyPr>
          <a:lstStyle/>
          <a:p>
            <a:pPr algn="r"/>
            <a:r>
              <a:rPr lang="en-US" i="0" dirty="0" err="1">
                <a:ea typeface="+mj-lt"/>
                <a:cs typeface="+mj-lt"/>
              </a:rPr>
              <a:t>Polscy</a:t>
            </a:r>
            <a:r>
              <a:rPr lang="en-US" i="0" dirty="0">
                <a:ea typeface="+mj-lt"/>
                <a:cs typeface="+mj-lt"/>
              </a:rPr>
              <a:t> MATEMATYCY,</a:t>
            </a:r>
            <a:br>
              <a:rPr lang="en-US" i="0" dirty="0">
                <a:ea typeface="+mj-lt"/>
                <a:cs typeface="+mj-lt"/>
              </a:rPr>
            </a:br>
            <a:r>
              <a:rPr lang="en-US" i="0" dirty="0">
                <a:ea typeface="+mj-lt"/>
                <a:cs typeface="+mj-lt"/>
              </a:rPr>
              <a:t>KTÓRZY ZŁAMALI KOD ENIGMY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3790" y="1050878"/>
            <a:ext cx="6157951" cy="9433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dirty="0"/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E28F6DE4-1F1F-4D67-8CC8-0CB4F69FB1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77" r="32960"/>
          <a:stretch/>
        </p:blipFill>
        <p:spPr>
          <a:xfrm>
            <a:off x="-2573" y="10"/>
            <a:ext cx="4811317" cy="6857988"/>
          </a:xfrm>
          <a:custGeom>
            <a:avLst/>
            <a:gdLst/>
            <a:ahLst/>
            <a:cxnLst/>
            <a:rect l="l" t="t" r="r" b="b"/>
            <a:pathLst>
              <a:path w="4811317" h="6857998">
                <a:moveTo>
                  <a:pt x="0" y="0"/>
                </a:moveTo>
                <a:lnTo>
                  <a:pt x="4811317" y="0"/>
                </a:lnTo>
                <a:lnTo>
                  <a:pt x="2712446" y="6857998"/>
                </a:lnTo>
                <a:lnTo>
                  <a:pt x="0" y="6857998"/>
                </a:lnTo>
                <a:close/>
              </a:path>
            </a:pathLst>
          </a:custGeom>
        </p:spPr>
      </p:pic>
      <p:cxnSp>
        <p:nvCxnSpPr>
          <p:cNvPr id="14" name="Straight Connector 12">
            <a:extLst>
              <a:ext uri="{FF2B5EF4-FFF2-40B4-BE49-F238E27FC236}">
                <a16:creationId xmlns:a16="http://schemas.microsoft.com/office/drawing/2014/main" id="{326FE4BA-3BD1-4AB3-A3EB-39FF16D96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418764" y="0"/>
            <a:ext cx="815637" cy="685734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4">
            <a:extLst>
              <a:ext uri="{FF2B5EF4-FFF2-40B4-BE49-F238E27FC236}">
                <a16:creationId xmlns:a16="http://schemas.microsoft.com/office/drawing/2014/main" id="{CBD85EF3-E980-4EF9-BF91-C0540D302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  <a:endCxn id="15" idx="2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468380"/>
            <a:ext cx="6096000" cy="138961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90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0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95990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8F8B94-3331-4105-B879-A8753A072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7" y="4551036"/>
            <a:ext cx="4284420" cy="16871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700">
                <a:solidFill>
                  <a:schemeClr val="bg1"/>
                </a:solidFill>
              </a:rPr>
              <a:t>Kto się przyczynił do złamania kodu enigmy?</a:t>
            </a:r>
          </a:p>
        </p:txBody>
      </p:sp>
      <p:sp>
        <p:nvSpPr>
          <p:cNvPr id="29" name="Rectangle 32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6F42C1CA-CB21-41C6-BE51-40DBB8B415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161" b="14785"/>
          <a:stretch/>
        </p:blipFill>
        <p:spPr>
          <a:xfrm>
            <a:off x="1155556" y="637762"/>
            <a:ext cx="9889765" cy="3579308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4650" y="4544112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5B39A-F895-44C4-85A0-1729EB575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34649" y="4750698"/>
            <a:ext cx="4310672" cy="14638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Pod </a:t>
            </a:r>
            <a:r>
              <a:rPr lang="en-US" err="1"/>
              <a:t>koniec</a:t>
            </a:r>
            <a:r>
              <a:rPr lang="en-US"/>
              <a:t> </a:t>
            </a:r>
            <a:r>
              <a:rPr lang="en-US" err="1"/>
              <a:t>grudnia</a:t>
            </a:r>
            <a:r>
              <a:rPr lang="en-US"/>
              <a:t> 1932 </a:t>
            </a:r>
            <a:r>
              <a:rPr lang="en-US" err="1"/>
              <a:t>roku</a:t>
            </a:r>
            <a:r>
              <a:rPr lang="en-US"/>
              <a:t> </a:t>
            </a:r>
            <a:r>
              <a:rPr lang="en-US" b="1"/>
              <a:t>Marian Rejewski</a:t>
            </a:r>
            <a:r>
              <a:rPr lang="en-US"/>
              <a:t> </a:t>
            </a:r>
            <a:r>
              <a:rPr lang="en-US" err="1"/>
              <a:t>odczytał</a:t>
            </a:r>
            <a:r>
              <a:rPr lang="en-US"/>
              <a:t> </a:t>
            </a:r>
            <a:r>
              <a:rPr lang="en-US" err="1"/>
              <a:t>pierwsze</a:t>
            </a:r>
            <a:r>
              <a:rPr lang="en-US"/>
              <a:t> </a:t>
            </a:r>
            <a:r>
              <a:rPr lang="en-US" err="1"/>
              <a:t>informacje</a:t>
            </a:r>
            <a:r>
              <a:rPr lang="en-US"/>
              <a:t> </a:t>
            </a:r>
            <a:r>
              <a:rPr lang="en-US" err="1"/>
              <a:t>przesyłane</a:t>
            </a:r>
            <a:r>
              <a:rPr lang="en-US"/>
              <a:t> za </a:t>
            </a:r>
            <a:r>
              <a:rPr lang="en-US" err="1"/>
              <a:t>pośrednictwem</a:t>
            </a:r>
            <a:r>
              <a:rPr lang="en-US"/>
              <a:t> </a:t>
            </a:r>
            <a:r>
              <a:rPr lang="en-US" err="1"/>
              <a:t>niemieckiej</a:t>
            </a:r>
            <a:r>
              <a:rPr lang="en-US"/>
              <a:t> </a:t>
            </a:r>
            <a:r>
              <a:rPr lang="en-US" err="1"/>
              <a:t>maszyny</a:t>
            </a:r>
            <a:r>
              <a:rPr lang="en-US"/>
              <a:t> </a:t>
            </a:r>
            <a:r>
              <a:rPr lang="en-US" err="1"/>
              <a:t>szyfrującej</a:t>
            </a:r>
            <a:r>
              <a:rPr lang="en-US"/>
              <a:t> „Enigma”. </a:t>
            </a:r>
            <a:r>
              <a:rPr lang="en-US" err="1"/>
              <a:t>Współautorami</a:t>
            </a:r>
            <a:r>
              <a:rPr lang="en-US"/>
              <a:t> </a:t>
            </a:r>
            <a:r>
              <a:rPr lang="en-US" err="1"/>
              <a:t>złamania</a:t>
            </a:r>
            <a:r>
              <a:rPr lang="en-US"/>
              <a:t> </a:t>
            </a:r>
            <a:r>
              <a:rPr lang="en-US" err="1"/>
              <a:t>kodu</a:t>
            </a:r>
            <a:r>
              <a:rPr lang="en-US"/>
              <a:t> „</a:t>
            </a:r>
            <a:r>
              <a:rPr lang="en-US" err="1"/>
              <a:t>Enigmy</a:t>
            </a:r>
            <a:r>
              <a:rPr lang="en-US"/>
              <a:t>” </a:t>
            </a:r>
            <a:r>
              <a:rPr lang="en-US" err="1"/>
              <a:t>byli</a:t>
            </a:r>
            <a:r>
              <a:rPr lang="en-US"/>
              <a:t> </a:t>
            </a:r>
            <a:r>
              <a:rPr lang="en-US" b="1"/>
              <a:t>Jerzy </a:t>
            </a:r>
            <a:r>
              <a:rPr lang="en-US" b="1" err="1"/>
              <a:t>Różycki</a:t>
            </a:r>
            <a:r>
              <a:rPr lang="en-US"/>
              <a:t> </a:t>
            </a:r>
            <a:r>
              <a:rPr lang="en-US" err="1"/>
              <a:t>i</a:t>
            </a:r>
            <a:r>
              <a:rPr lang="en-US"/>
              <a:t> </a:t>
            </a:r>
            <a:r>
              <a:rPr lang="en-US" b="1"/>
              <a:t>Henryk </a:t>
            </a:r>
            <a:r>
              <a:rPr lang="en-US" b="1" err="1"/>
              <a:t>Zygalski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148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7987-DC7D-4D36-974F-2A8F2B7A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/>
              <a:t>Marian Rejewski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5161D-1A05-458D-9B11-4BA3B5B21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79018"/>
            <a:ext cx="5314543" cy="337592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1800">
                <a:ea typeface="+mn-lt"/>
                <a:cs typeface="+mn-lt"/>
              </a:rPr>
              <a:t>Urodził się 16 sierpnia 1905 roku w Bydgoszczy. Jego rodzicami byli kupiec Józef Rejewski i Matylda Thoms. Warto podkreślić, iż Rejewski dorastał na terenie zaboru niemieckiego, co wpływało na jego zdolności lingwistyczne i w późniejszym czasie zaowocowało przydatną umiejętnością posługiwania się językiem niemieckim. Marian kształcił się w Bydgoszczy, gdzie w 1923 roku zdał maturę w tamtejszym gimnazjum. Dzisiaj Zespół Szkół Ogólnokształcących im. C.K. Norwida podtrzymuje tradycje związane z Rejewskim, organizując chociażby konkursy matematyczne jego imienia. Po zakończeniu edukacji na poziomie średnim Rejewski zdecydował się na rozpoczęcie studiów matematycznych Na Uniwersytecie Poznańskim. W 1929 roku uzyskał tytuł magistra filozofii i matematyki </a:t>
            </a:r>
            <a:endParaRPr lang="en-US" sz="1800">
              <a:cs typeface="Calibri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7233BCB-03F3-404D-B10E-A1AC3F8DE5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879" b="23970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3136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EB8070-810B-495C-AB0F-48AD81FF7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4264" y="932688"/>
            <a:ext cx="4892040" cy="17739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Jerzy Różycki</a:t>
            </a:r>
          </a:p>
        </p:txBody>
      </p:sp>
      <p:pic>
        <p:nvPicPr>
          <p:cNvPr id="5" name="Picture 5" descr="A picture containing text, necktie, person, wearing&#10;&#10;Description automatically generated">
            <a:extLst>
              <a:ext uri="{FF2B5EF4-FFF2-40B4-BE49-F238E27FC236}">
                <a16:creationId xmlns:a16="http://schemas.microsoft.com/office/drawing/2014/main" id="{9F71095C-AD22-4E78-803A-1788F17F7B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46"/>
          <a:stretch/>
        </p:blipFill>
        <p:spPr>
          <a:xfrm>
            <a:off x="1042209" y="576072"/>
            <a:ext cx="3881142" cy="571500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AD0F4D2-80E7-4A78-82EE-BEAEE4945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417320"/>
            <a:ext cx="0" cy="40233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6ADCA-11EC-48EE-A070-A741CC372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84264" y="2898648"/>
            <a:ext cx="4892040" cy="32095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/>
              <a:t>Jerzy Witold Różycki był najmłodszym z czworga dzieci Wandy z Benitów i Zygmunta Różyckich. Urodził się 24 lipca 1909 r. w Olszanie w guberni kijowskiej. W 1918 r. wraz z rodziną uciekł z ogarniętych rewolucją terenów byłego Imperium Rosyjskiego do odrodzonej po zaborach Rzeczypospolitej. Przez kilka lat mieszkał w Wyszkowie nad Bugiem. Tu oraz w pobliskim Długosiodle Zygmunt Różycki prowadził apteki.</a:t>
            </a:r>
          </a:p>
        </p:txBody>
      </p:sp>
    </p:spTree>
    <p:extLst>
      <p:ext uri="{BB962C8B-B14F-4D97-AF65-F5344CB8AC3E}">
        <p14:creationId xmlns:p14="http://schemas.microsoft.com/office/powerpoint/2010/main" val="26373689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48F39-3A11-48D9-8E35-E657CFD44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/>
              <a:t>Henryk Zygalski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6C3DD-370E-402A-9ADD-5362D90FC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79018"/>
            <a:ext cx="5314543" cy="3375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800" dirty="0" err="1"/>
              <a:t>Zygalski</a:t>
            </a:r>
            <a:r>
              <a:rPr lang="en-US" sz="1800" dirty="0"/>
              <a:t> </a:t>
            </a:r>
            <a:r>
              <a:rPr lang="en-US" sz="1800" dirty="0" err="1"/>
              <a:t>urodził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15 </a:t>
            </a:r>
            <a:r>
              <a:rPr lang="en-US" sz="1800" dirty="0" err="1"/>
              <a:t>lipca</a:t>
            </a:r>
            <a:r>
              <a:rPr lang="en-US" sz="1800" dirty="0"/>
              <a:t> 1908 w Posen , </a:t>
            </a:r>
            <a:r>
              <a:rPr lang="en-US" sz="1800" dirty="0" err="1"/>
              <a:t>Cesarstwa</a:t>
            </a:r>
            <a:r>
              <a:rPr lang="en-US" sz="1800" dirty="0"/>
              <a:t> </a:t>
            </a:r>
            <a:r>
              <a:rPr lang="en-US" sz="1800" dirty="0" err="1"/>
              <a:t>Niemieckiego</a:t>
            </a:r>
            <a:r>
              <a:rPr lang="en-US" sz="1800" dirty="0"/>
              <a:t> (</a:t>
            </a:r>
            <a:r>
              <a:rPr lang="en-US" sz="1800" dirty="0" err="1"/>
              <a:t>obecnie</a:t>
            </a:r>
            <a:r>
              <a:rPr lang="en-US" sz="1800" dirty="0"/>
              <a:t> w </a:t>
            </a:r>
            <a:r>
              <a:rPr lang="en-US" sz="1800" dirty="0" err="1"/>
              <a:t>Poznaniu</a:t>
            </a:r>
            <a:r>
              <a:rPr lang="en-US" sz="1800" dirty="0"/>
              <a:t>, Polska ). </a:t>
            </a:r>
            <a:r>
              <a:rPr lang="en-US" sz="1800" dirty="0" err="1"/>
              <a:t>Był</a:t>
            </a:r>
            <a:r>
              <a:rPr lang="en-US" sz="1800" dirty="0"/>
              <a:t>, od </a:t>
            </a:r>
            <a:r>
              <a:rPr lang="en-US" sz="1800" dirty="0" err="1"/>
              <a:t>września</a:t>
            </a:r>
            <a:r>
              <a:rPr lang="en-US" sz="1800" dirty="0"/>
              <a:t> 1932 </a:t>
            </a:r>
            <a:r>
              <a:rPr lang="en-US" sz="1800" dirty="0" err="1"/>
              <a:t>roku</a:t>
            </a:r>
            <a:r>
              <a:rPr lang="en-US" sz="1800" dirty="0"/>
              <a:t>, </a:t>
            </a:r>
            <a:r>
              <a:rPr lang="en-US" sz="1800" dirty="0" err="1"/>
              <a:t>cywilnych</a:t>
            </a:r>
            <a:r>
              <a:rPr lang="en-US" sz="1800" dirty="0"/>
              <a:t> </a:t>
            </a:r>
            <a:r>
              <a:rPr lang="en-US" sz="1800" dirty="0" err="1"/>
              <a:t>kryptolog</a:t>
            </a:r>
            <a:r>
              <a:rPr lang="en-US" sz="1800" dirty="0"/>
              <a:t> z </a:t>
            </a:r>
            <a:r>
              <a:rPr lang="en-US" sz="1800" dirty="0" err="1"/>
              <a:t>polskiego</a:t>
            </a:r>
            <a:r>
              <a:rPr lang="en-US" sz="1800" dirty="0"/>
              <a:t> </a:t>
            </a:r>
            <a:r>
              <a:rPr lang="en-US" sz="1800" dirty="0" err="1"/>
              <a:t>Sztabu</a:t>
            </a:r>
            <a:r>
              <a:rPr lang="en-US" sz="1800" dirty="0"/>
              <a:t> </a:t>
            </a:r>
            <a:r>
              <a:rPr lang="en-US" sz="1800" dirty="0" err="1"/>
              <a:t>Generalnego</a:t>
            </a:r>
            <a:r>
              <a:rPr lang="en-US" sz="1800" dirty="0"/>
              <a:t> „s </a:t>
            </a:r>
            <a:r>
              <a:rPr lang="en-US" sz="1800" i="1" dirty="0"/>
              <a:t>Biuro </a:t>
            </a:r>
            <a:r>
              <a:rPr lang="en-US" sz="1800" i="1" dirty="0" err="1"/>
              <a:t>Szyfrów</a:t>
            </a:r>
            <a:r>
              <a:rPr lang="en-US" sz="1800" dirty="0"/>
              <a:t> (Cipher Bureau), </a:t>
            </a:r>
            <a:r>
              <a:rPr lang="en-US" sz="1800" dirty="0" err="1"/>
              <a:t>który</a:t>
            </a:r>
            <a:r>
              <a:rPr lang="en-US" sz="1800" dirty="0"/>
              <a:t> </a:t>
            </a:r>
            <a:r>
              <a:rPr lang="en-US" sz="1800" dirty="0" err="1"/>
              <a:t>mieści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w </a:t>
            </a:r>
            <a:r>
              <a:rPr lang="en-US" sz="1800" dirty="0" err="1"/>
              <a:t>Pałacu</a:t>
            </a:r>
            <a:r>
              <a:rPr lang="en-US" sz="1800" dirty="0"/>
              <a:t> </a:t>
            </a:r>
            <a:r>
              <a:rPr lang="en-US" sz="1800" dirty="0" err="1"/>
              <a:t>Saskiego</a:t>
            </a:r>
            <a:r>
              <a:rPr lang="en-US" sz="1800" dirty="0"/>
              <a:t> w Warszawie . </a:t>
            </a:r>
            <a:r>
              <a:rPr lang="en-US" sz="1800" dirty="0" err="1"/>
              <a:t>Pracował</a:t>
            </a:r>
            <a:r>
              <a:rPr lang="en-US" sz="1800" dirty="0"/>
              <a:t> tam z </a:t>
            </a:r>
            <a:r>
              <a:rPr lang="en-US" sz="1800" dirty="0" err="1"/>
              <a:t>innymi</a:t>
            </a:r>
            <a:r>
              <a:rPr lang="en-US" sz="1800" dirty="0"/>
              <a:t> </a:t>
            </a:r>
            <a:r>
              <a:rPr lang="en-US" sz="1800" dirty="0" err="1"/>
              <a:t>absolwentami</a:t>
            </a:r>
            <a:r>
              <a:rPr lang="en-US" sz="1800" dirty="0"/>
              <a:t> </a:t>
            </a:r>
            <a:r>
              <a:rPr lang="en-US" sz="1800" dirty="0" err="1"/>
              <a:t>Uniwersytetu</a:t>
            </a:r>
            <a:r>
              <a:rPr lang="en-US" sz="1800" dirty="0"/>
              <a:t> </a:t>
            </a:r>
            <a:r>
              <a:rPr lang="en-US" sz="1800" dirty="0" err="1"/>
              <a:t>Poznańskiego</a:t>
            </a:r>
            <a:r>
              <a:rPr lang="en-US" sz="1800" dirty="0"/>
              <a:t> </a:t>
            </a:r>
            <a:r>
              <a:rPr lang="en-US" sz="1800" dirty="0" err="1"/>
              <a:t>oraz</a:t>
            </a:r>
            <a:r>
              <a:rPr lang="en-US" sz="1800" dirty="0"/>
              <a:t> </a:t>
            </a:r>
            <a:r>
              <a:rPr lang="en-US" sz="1800" dirty="0" err="1"/>
              <a:t>absolwentami</a:t>
            </a:r>
            <a:r>
              <a:rPr lang="en-US" sz="1800" dirty="0"/>
              <a:t> </a:t>
            </a:r>
            <a:r>
              <a:rPr lang="en-US" sz="1800" dirty="0" err="1"/>
              <a:t>kursów</a:t>
            </a:r>
            <a:r>
              <a:rPr lang="en-US" sz="1800" dirty="0"/>
              <a:t> </a:t>
            </a:r>
            <a:r>
              <a:rPr lang="en-US" sz="1800" dirty="0" err="1"/>
              <a:t>kryptologii</a:t>
            </a:r>
            <a:r>
              <a:rPr lang="en-US" sz="1800" dirty="0"/>
              <a:t> </a:t>
            </a:r>
            <a:r>
              <a:rPr lang="en-US" sz="1800" dirty="0" err="1"/>
              <a:t>Biura</a:t>
            </a:r>
            <a:r>
              <a:rPr lang="en-US" sz="1800" dirty="0"/>
              <a:t> </a:t>
            </a:r>
            <a:r>
              <a:rPr lang="en-US" sz="1800" dirty="0" err="1"/>
              <a:t>Szyfrów</a:t>
            </a:r>
            <a:r>
              <a:rPr lang="en-US" sz="1800" dirty="0"/>
              <a:t> </a:t>
            </a:r>
            <a:r>
              <a:rPr lang="en-US" sz="1800" dirty="0" err="1"/>
              <a:t>Marianem</a:t>
            </a:r>
            <a:r>
              <a:rPr lang="en-US" sz="1800" dirty="0"/>
              <a:t> </a:t>
            </a:r>
            <a:r>
              <a:rPr lang="en-US" sz="1800" dirty="0" err="1"/>
              <a:t>Rejewskim</a:t>
            </a:r>
            <a:r>
              <a:rPr lang="en-US" sz="1800" dirty="0"/>
              <a:t> </a:t>
            </a:r>
            <a:r>
              <a:rPr lang="en-US" sz="1800" dirty="0" err="1"/>
              <a:t>i</a:t>
            </a:r>
            <a:r>
              <a:rPr lang="en-US" sz="1800" dirty="0"/>
              <a:t> </a:t>
            </a:r>
            <a:r>
              <a:rPr lang="en-US" sz="1800" dirty="0" err="1"/>
              <a:t>Jerzym</a:t>
            </a:r>
            <a:r>
              <a:rPr lang="en-US" sz="1800" dirty="0"/>
              <a:t> </a:t>
            </a:r>
            <a:r>
              <a:rPr lang="en-US" sz="1800" dirty="0" err="1"/>
              <a:t>Różyckim</a:t>
            </a:r>
            <a:r>
              <a:rPr lang="en-US" sz="1800" dirty="0"/>
              <a:t> . </a:t>
            </a:r>
            <a:r>
              <a:rPr lang="en-US" sz="1800" dirty="0" err="1"/>
              <a:t>Wspólnie</a:t>
            </a:r>
            <a:r>
              <a:rPr lang="en-US" sz="1800" dirty="0"/>
              <a:t> </a:t>
            </a:r>
            <a:r>
              <a:rPr lang="en-US" sz="1800" dirty="0" err="1"/>
              <a:t>opracowali</a:t>
            </a:r>
            <a:r>
              <a:rPr lang="en-US" sz="1800" dirty="0"/>
              <a:t> </a:t>
            </a:r>
            <a:r>
              <a:rPr lang="en-US" sz="1800" dirty="0" err="1"/>
              <a:t>metody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sprzęt</a:t>
            </a:r>
            <a:r>
              <a:rPr lang="en-US" sz="1800" dirty="0"/>
              <a:t> do </a:t>
            </a:r>
            <a:r>
              <a:rPr lang="en-US" sz="1800" dirty="0" err="1"/>
              <a:t>łamania</a:t>
            </a:r>
            <a:r>
              <a:rPr lang="en-US" sz="1800" dirty="0"/>
              <a:t> </a:t>
            </a:r>
            <a:r>
              <a:rPr lang="en-US" sz="1800" dirty="0" err="1"/>
              <a:t>wiadomości</a:t>
            </a:r>
            <a:r>
              <a:rPr lang="en-US" sz="1800" dirty="0"/>
              <a:t> </a:t>
            </a:r>
            <a:r>
              <a:rPr lang="en-US" sz="1800" dirty="0" err="1"/>
              <a:t>Enigmy</a:t>
            </a:r>
            <a:r>
              <a:rPr lang="en-US" sz="1800" dirty="0"/>
              <a:t>.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B658BF7-C168-496D-9A18-D3B8752AD6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514" r="-1" b="15013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07076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33644E-0F4E-45F3-B6F6-C39F3C507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62246"/>
            <a:ext cx="6437700" cy="261196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Dziękujemy za uwagę</a:t>
            </a:r>
          </a:p>
        </p:txBody>
      </p:sp>
    </p:spTree>
    <p:extLst>
      <p:ext uri="{BB962C8B-B14F-4D97-AF65-F5344CB8AC3E}">
        <p14:creationId xmlns:p14="http://schemas.microsoft.com/office/powerpoint/2010/main" val="4131228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6BDCA6B-3C9C-4213-A0D9-30BD5F0B0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8426302" cy="6858000"/>
          </a:xfrm>
          <a:custGeom>
            <a:avLst/>
            <a:gdLst>
              <a:gd name="connsiteX0" fmla="*/ 184095 w 8426302"/>
              <a:gd name="connsiteY0" fmla="*/ 6858000 h 6858000"/>
              <a:gd name="connsiteX1" fmla="*/ 8426302 w 8426302"/>
              <a:gd name="connsiteY1" fmla="*/ 6858000 h 6858000"/>
              <a:gd name="connsiteX2" fmla="*/ 8426302 w 8426302"/>
              <a:gd name="connsiteY2" fmla="*/ 0 h 6858000"/>
              <a:gd name="connsiteX3" fmla="*/ 2743435 w 8426302"/>
              <a:gd name="connsiteY3" fmla="*/ 0 h 6858000"/>
              <a:gd name="connsiteX4" fmla="*/ 2688451 w 8426302"/>
              <a:gd name="connsiteY4" fmla="*/ 37385 h 6858000"/>
              <a:gd name="connsiteX5" fmla="*/ 0 w 8426302"/>
              <a:gd name="connsiteY5" fmla="*/ 5321277 h 6858000"/>
              <a:gd name="connsiteX6" fmla="*/ 116943 w 8426302"/>
              <a:gd name="connsiteY6" fmla="*/ 65584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6302" h="6858000">
                <a:moveTo>
                  <a:pt x="184095" y="6858000"/>
                </a:moveTo>
                <a:lnTo>
                  <a:pt x="8426302" y="6858000"/>
                </a:lnTo>
                <a:lnTo>
                  <a:pt x="8426302" y="0"/>
                </a:lnTo>
                <a:lnTo>
                  <a:pt x="2743435" y="0"/>
                </a:lnTo>
                <a:lnTo>
                  <a:pt x="2688451" y="37385"/>
                </a:lnTo>
                <a:cubicBezTo>
                  <a:pt x="1058888" y="1225893"/>
                  <a:pt x="0" y="3149927"/>
                  <a:pt x="0" y="5321277"/>
                </a:cubicBezTo>
                <a:cubicBezTo>
                  <a:pt x="0" y="5744268"/>
                  <a:pt x="40184" y="6157873"/>
                  <a:pt x="116943" y="6558484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DA12F62-867F-4684-B28B-E085D09DC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8174932" cy="6858000"/>
          </a:xfrm>
          <a:custGeom>
            <a:avLst/>
            <a:gdLst>
              <a:gd name="connsiteX0" fmla="*/ 190266 w 8174932"/>
              <a:gd name="connsiteY0" fmla="*/ 6858000 h 6858000"/>
              <a:gd name="connsiteX1" fmla="*/ 8174932 w 8174932"/>
              <a:gd name="connsiteY1" fmla="*/ 6858000 h 6858000"/>
              <a:gd name="connsiteX2" fmla="*/ 8174932 w 8174932"/>
              <a:gd name="connsiteY2" fmla="*/ 0 h 6858000"/>
              <a:gd name="connsiteX3" fmla="*/ 2944847 w 8174932"/>
              <a:gd name="connsiteY3" fmla="*/ 0 h 6858000"/>
              <a:gd name="connsiteX4" fmla="*/ 2646373 w 8174932"/>
              <a:gd name="connsiteY4" fmla="*/ 196447 h 6858000"/>
              <a:gd name="connsiteX5" fmla="*/ 0 w 8174932"/>
              <a:gd name="connsiteY5" fmla="*/ 5321277 h 6858000"/>
              <a:gd name="connsiteX6" fmla="*/ 112445 w 8174932"/>
              <a:gd name="connsiteY6" fmla="*/ 65108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74932" h="6858000">
                <a:moveTo>
                  <a:pt x="190266" y="6858000"/>
                </a:moveTo>
                <a:lnTo>
                  <a:pt x="8174932" y="6858000"/>
                </a:lnTo>
                <a:lnTo>
                  <a:pt x="8174932" y="0"/>
                </a:lnTo>
                <a:lnTo>
                  <a:pt x="2944847" y="0"/>
                </a:lnTo>
                <a:lnTo>
                  <a:pt x="2646373" y="196447"/>
                </a:lnTo>
                <a:cubicBezTo>
                  <a:pt x="1044779" y="1335395"/>
                  <a:pt x="0" y="3206327"/>
                  <a:pt x="0" y="5321277"/>
                </a:cubicBezTo>
                <a:cubicBezTo>
                  <a:pt x="0" y="5727999"/>
                  <a:pt x="38639" y="6125696"/>
                  <a:pt x="112445" y="6510898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773B73-6127-4591-8812-FAE8B1EFE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34110"/>
            <a:ext cx="5936370" cy="34662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dirty="0" err="1">
                <a:solidFill>
                  <a:srgbClr val="FFFFFF"/>
                </a:solidFill>
              </a:rPr>
              <a:t>Źródła</a:t>
            </a:r>
            <a:endParaRPr lang="en-US" sz="7200" kern="1200" dirty="0" err="1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41DB45-8E96-4388-8EEE-4EB66DFE7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4672" y="4180354"/>
            <a:ext cx="5649289" cy="127997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Informacje                                                       Zdjęcia</a:t>
            </a:r>
          </a:p>
          <a:p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-wikipedia                                                        -Grafika Google</a:t>
            </a:r>
          </a:p>
          <a:p>
            <a:r>
              <a:rPr lang="en-US" sz="17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-sww.w.szu.pl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A5D7A2-A72B-4250-BACB-457158FCF081}"/>
              </a:ext>
            </a:extLst>
          </p:cNvPr>
          <p:cNvSpPr txBox="1"/>
          <p:nvPr/>
        </p:nvSpPr>
        <p:spPr>
          <a:xfrm>
            <a:off x="9071708" y="1940169"/>
            <a:ext cx="302650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Autotrzy prezentacji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956C35-037A-42EC-99DD-84D9C5E0ACCD}"/>
              </a:ext>
            </a:extLst>
          </p:cNvPr>
          <p:cNvSpPr txBox="1"/>
          <p:nvPr/>
        </p:nvSpPr>
        <p:spPr>
          <a:xfrm>
            <a:off x="8739554" y="2780323"/>
            <a:ext cx="296789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Liliana Hyrycz i Dawid Sikora  </a:t>
            </a:r>
          </a:p>
        </p:txBody>
      </p:sp>
    </p:spTree>
    <p:extLst>
      <p:ext uri="{BB962C8B-B14F-4D97-AF65-F5344CB8AC3E}">
        <p14:creationId xmlns:p14="http://schemas.microsoft.com/office/powerpoint/2010/main" val="2167810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AngleLinesVTI</vt:lpstr>
      <vt:lpstr>Polscy MATEMATYCY, KTÓRZY ZŁAMALI KOD ENIGMY </vt:lpstr>
      <vt:lpstr>Kto się przyczynił do złamania kodu enigmy?</vt:lpstr>
      <vt:lpstr>Marian Rejewski</vt:lpstr>
      <vt:lpstr>Jerzy Różycki</vt:lpstr>
      <vt:lpstr>Henryk Zygalski</vt:lpstr>
      <vt:lpstr>Dziękujemy za uwagę</vt:lpstr>
      <vt:lpstr>Źródła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285</cp:revision>
  <dcterms:created xsi:type="dcterms:W3CDTF">2021-02-19T13:47:52Z</dcterms:created>
  <dcterms:modified xsi:type="dcterms:W3CDTF">2021-02-19T14:26:14Z</dcterms:modified>
</cp:coreProperties>
</file>