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0032B-2385-E888-FDC2-0B8B3B7BE413}" v="168" dt="2021-02-18T11:32:05.266"/>
    <p1510:client id="{83A9C27D-2965-4175-8555-B0FC6B3E318C}" v="713" dt="2021-02-17T08:01:48.318"/>
    <p1510:client id="{F1C3309F-8217-DDDF-12CE-A5F8664911CC}" v="201" dt="2021-02-17T08:11:18.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06D8BB37-67E1-420F-B488-3DE93FA3DF1F}" type="datetimeFigureOut">
              <a:rPr lang="en-US" dirty="0"/>
              <a:t>2/18/2021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2058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B96382-B15D-466F-9E7D-0603461872B7}"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1236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8672AE-FC7B-40BA-8844-0693A2434617}"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9873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68EC8D-9508-4A2C-8FBC-4C089BA52EE5}"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4237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7A1C89-C29A-4D79-B5A1-1F424905E9A1}"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461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ECC248-0691-4AB1-BB8B-882D656FF160}" type="datetimeFigureOut">
              <a:rPr lang="en-US" dirty="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0246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E54B09-E178-460F-B46D-023FA9745608}" type="datetimeFigureOut">
              <a:rPr lang="en-US" dirty="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2901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D62E06-21B3-4A3D-A6C8-F0DFEB8AB04D}" type="datetimeFigureOut">
              <a:rPr lang="en-US" dirty="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44305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7CC01-41FD-4607-B8B1-976991065B2D}" type="datetimeFigureOut">
              <a:rPr lang="en-US" dirty="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5852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6740A7-C153-476A-BA27-5BE657EA7C21}" type="datetimeFigureOut">
              <a:rPr lang="en-US" dirty="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5141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86C2EC-F3EA-4AFE-88D7-51A6BBFDBA8B}" type="datetimeFigureOut">
              <a:rPr lang="en-US" dirty="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136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BF2EAB5F-78EB-45CA-9E26-D1BAA0AA6EEC}" type="datetimeFigureOut">
              <a:rPr lang="en-US" dirty="0"/>
              <a:t>2/18/2021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48877780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m.wikipedia.org/wiki/Enigma_machin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pl.wikipedia.org/wiki/Jerzy_R%C3%B3%C5%BCycki_(matematyk)" TargetMode="External"/><Relationship Id="rId3" Type="http://schemas.openxmlformats.org/officeDocument/2006/relationships/hyperlink" Target="https://pl.wikipedia.org/wiki/Niemcy" TargetMode="External"/><Relationship Id="rId7" Type="http://schemas.openxmlformats.org/officeDocument/2006/relationships/hyperlink" Target="https://pl.wikipedia.org/wiki/Marian_Rejewski" TargetMode="External"/><Relationship Id="rId2" Type="http://schemas.openxmlformats.org/officeDocument/2006/relationships/hyperlink" Target="https://pl.wikipedia.org/wiki/II_wojna_%C5%9Bwiatowa" TargetMode="External"/><Relationship Id="rId1" Type="http://schemas.openxmlformats.org/officeDocument/2006/relationships/slideLayout" Target="../slideLayouts/slideLayout2.xml"/><Relationship Id="rId6" Type="http://schemas.openxmlformats.org/officeDocument/2006/relationships/hyperlink" Target="https://pl.wikipedia.org/wiki/Oddzia%C5%82_II_Sztabu_Generalnego_Wojska_Polskiego" TargetMode="External"/><Relationship Id="rId5" Type="http://schemas.openxmlformats.org/officeDocument/2006/relationships/hyperlink" Target="https://pl.wikipedia.org/wiki/Biuro_Szyfr%C3%B3w" TargetMode="External"/><Relationship Id="rId4" Type="http://schemas.openxmlformats.org/officeDocument/2006/relationships/hyperlink" Target="https://pl.wikipedia.org/wiki/Pa%C5%82ac_Saski_w_Warszawie" TargetMode="External"/><Relationship Id="rId9" Type="http://schemas.openxmlformats.org/officeDocument/2006/relationships/hyperlink" Target="https://pl.wikipedia.org/wiki/Henryk_Zygalski"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pl.wikipedia.org/wiki/1980" TargetMode="External"/><Relationship Id="rId13" Type="http://schemas.openxmlformats.org/officeDocument/2006/relationships/hyperlink" Target="https://pl.wikipedia.org/wiki/Maszyna_szyfruj%C4%85ca" TargetMode="External"/><Relationship Id="rId18" Type="http://schemas.openxmlformats.org/officeDocument/2006/relationships/hyperlink" Target="https://pl.wikipedia.org/wiki/Jerzy_R%C3%B3%C5%BCycki_(matematyk)" TargetMode="External"/><Relationship Id="rId3" Type="http://schemas.openxmlformats.org/officeDocument/2006/relationships/hyperlink" Target="https://pt.wikipedia.org/wiki/Marian_Rejewski" TargetMode="External"/><Relationship Id="rId21" Type="http://schemas.openxmlformats.org/officeDocument/2006/relationships/hyperlink" Target="https://pl.wikipedia.org/wiki/Alianci_(II_wojna_%C5%9Bwiatowa)" TargetMode="External"/><Relationship Id="rId7" Type="http://schemas.openxmlformats.org/officeDocument/2006/relationships/hyperlink" Target="https://pl.wikipedia.org/wiki/13_lutego" TargetMode="External"/><Relationship Id="rId12" Type="http://schemas.openxmlformats.org/officeDocument/2006/relationships/hyperlink" Target="https://pl.wikipedia.org/wiki/Enigma" TargetMode="External"/><Relationship Id="rId17" Type="http://schemas.openxmlformats.org/officeDocument/2006/relationships/hyperlink" Target="https://pl.wikipedia.org/wiki/Henryk_Zygalski" TargetMode="External"/><Relationship Id="rId2" Type="http://schemas.openxmlformats.org/officeDocument/2006/relationships/image" Target="../media/image3.jpeg"/><Relationship Id="rId16" Type="http://schemas.openxmlformats.org/officeDocument/2006/relationships/hyperlink" Target="https://pl.wikipedia.org/wiki/Biuro_Szyfr%C3%B3w" TargetMode="External"/><Relationship Id="rId20" Type="http://schemas.openxmlformats.org/officeDocument/2006/relationships/hyperlink" Target="https://pl.wikipedia.org/wiki/II_wojna_%C5%9Bwiatowa" TargetMode="External"/><Relationship Id="rId1" Type="http://schemas.openxmlformats.org/officeDocument/2006/relationships/slideLayout" Target="../slideLayouts/slideLayout2.xml"/><Relationship Id="rId6" Type="http://schemas.openxmlformats.org/officeDocument/2006/relationships/hyperlink" Target="https://pl.wikipedia.org/wiki/Bydgoszcz" TargetMode="External"/><Relationship Id="rId11" Type="http://schemas.openxmlformats.org/officeDocument/2006/relationships/hyperlink" Target="https://pl.wikipedia.org/wiki/Kryptologia" TargetMode="External"/><Relationship Id="rId5" Type="http://schemas.openxmlformats.org/officeDocument/2006/relationships/hyperlink" Target="https://pl.wikipedia.org/wiki/1905" TargetMode="External"/><Relationship Id="rId15" Type="http://schemas.openxmlformats.org/officeDocument/2006/relationships/hyperlink" Target="https://pl.wikipedia.org/wiki/Armia_Polska" TargetMode="External"/><Relationship Id="rId10" Type="http://schemas.openxmlformats.org/officeDocument/2006/relationships/hyperlink" Target="https://pl.wikipedia.org/wiki/Matematyk" TargetMode="External"/><Relationship Id="rId19" Type="http://schemas.openxmlformats.org/officeDocument/2006/relationships/hyperlink" Target="https://pl.wikipedia.org/wiki/Wielka_Brytania" TargetMode="External"/><Relationship Id="rId4" Type="http://schemas.openxmlformats.org/officeDocument/2006/relationships/hyperlink" Target="https://pl.wikipedia.org/wiki/16_sierpnia" TargetMode="External"/><Relationship Id="rId9" Type="http://schemas.openxmlformats.org/officeDocument/2006/relationships/hyperlink" Target="https://pl.wikipedia.org/wiki/Warszawa" TargetMode="External"/><Relationship Id="rId14" Type="http://schemas.openxmlformats.org/officeDocument/2006/relationships/hyperlink" Target="https://pl.wikipedia.org/wiki/III_Rzesza" TargetMode="External"/><Relationship Id="rId22"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r.wikipedia.org/wiki/1942_en_science"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Henryk_Zygalski"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vlaremoz.com/2016/05/11/nazilerin-enigma-makinesi-satista/"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AA0B-7B0A-44F7-B552-16ED02D36AAF}"/>
              </a:ext>
            </a:extLst>
          </p:cNvPr>
          <p:cNvPicPr>
            <a:picLocks noChangeAspect="1"/>
          </p:cNvPicPr>
          <p:nvPr/>
        </p:nvPicPr>
        <p:blipFill rotWithShape="1">
          <a:blip r:embed="rId2"/>
          <a:srcRect l="3038" r="6" b="6"/>
          <a:stretch/>
        </p:blipFill>
        <p:spPr>
          <a:xfrm>
            <a:off x="20" y="10"/>
            <a:ext cx="12191980" cy="6857990"/>
          </a:xfrm>
          <a:prstGeom prst="rect">
            <a:avLst/>
          </a:prstGeom>
        </p:spPr>
      </p:pic>
      <p:sp>
        <p:nvSpPr>
          <p:cNvPr id="2" name="Tytuł 1">
            <a:extLst>
              <a:ext uri="{FF2B5EF4-FFF2-40B4-BE49-F238E27FC236}">
                <a16:creationId xmlns:a16="http://schemas.microsoft.com/office/drawing/2014/main" id="{50BDE8B1-2833-4EED-99FE-52B1392D5B60}"/>
              </a:ext>
            </a:extLst>
          </p:cNvPr>
          <p:cNvSpPr>
            <a:spLocks noGrp="1"/>
          </p:cNvSpPr>
          <p:nvPr>
            <p:ph type="ctrTitle"/>
          </p:nvPr>
        </p:nvSpPr>
        <p:spPr>
          <a:xfrm>
            <a:off x="609599" y="4572000"/>
            <a:ext cx="10965141" cy="895244"/>
          </a:xfrm>
        </p:spPr>
        <p:txBody>
          <a:bodyPr>
            <a:normAutofit/>
          </a:bodyPr>
          <a:lstStyle/>
          <a:p>
            <a:r>
              <a:rPr lang="pl-PL" sz="4000">
                <a:solidFill>
                  <a:schemeClr val="tx1"/>
                </a:solidFill>
                <a:cs typeface="Calibri Light"/>
              </a:rPr>
              <a:t>Dzień nauki Polskiej </a:t>
            </a:r>
            <a:endParaRPr lang="pl-PL" sz="4000">
              <a:solidFill>
                <a:schemeClr val="tx1"/>
              </a:solidFill>
            </a:endParaRPr>
          </a:p>
        </p:txBody>
      </p:sp>
      <p:sp>
        <p:nvSpPr>
          <p:cNvPr id="3" name="Podtytuł 2">
            <a:extLst>
              <a:ext uri="{FF2B5EF4-FFF2-40B4-BE49-F238E27FC236}">
                <a16:creationId xmlns:a16="http://schemas.microsoft.com/office/drawing/2014/main" id="{B092080B-CC76-4260-A640-DD6BBB659B96}"/>
              </a:ext>
            </a:extLst>
          </p:cNvPr>
          <p:cNvSpPr>
            <a:spLocks noGrp="1"/>
          </p:cNvSpPr>
          <p:nvPr>
            <p:ph type="subTitle" idx="1"/>
          </p:nvPr>
        </p:nvSpPr>
        <p:spPr>
          <a:xfrm>
            <a:off x="609598" y="5504576"/>
            <a:ext cx="10965142" cy="447491"/>
          </a:xfrm>
        </p:spPr>
        <p:txBody>
          <a:bodyPr>
            <a:normAutofit/>
          </a:bodyPr>
          <a:lstStyle/>
          <a:p>
            <a:endParaRPr lang="pl-PL"/>
          </a:p>
        </p:txBody>
      </p:sp>
    </p:spTree>
    <p:extLst>
      <p:ext uri="{BB962C8B-B14F-4D97-AF65-F5344CB8AC3E}">
        <p14:creationId xmlns:p14="http://schemas.microsoft.com/office/powerpoint/2010/main" val="394831476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9A8F191-6B22-44DE-9153-B2C6C14AA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FD480185-D231-4D78-A317-CAA833278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41AC570F-5ADA-4B74-A794-87147FE65FDA}"/>
              </a:ext>
            </a:extLst>
          </p:cNvPr>
          <p:cNvSpPr>
            <a:spLocks noGrp="1"/>
          </p:cNvSpPr>
          <p:nvPr>
            <p:ph type="title"/>
          </p:nvPr>
        </p:nvSpPr>
        <p:spPr>
          <a:xfrm>
            <a:off x="6744929" y="758952"/>
            <a:ext cx="3935262" cy="4041648"/>
          </a:xfrm>
        </p:spPr>
        <p:txBody>
          <a:bodyPr vert="horz" lIns="91440" tIns="27432" rIns="91440" bIns="45720" rtlCol="0" anchor="b">
            <a:normAutofit/>
          </a:bodyPr>
          <a:lstStyle/>
          <a:p>
            <a:pPr>
              <a:lnSpc>
                <a:spcPct val="85000"/>
              </a:lnSpc>
            </a:pPr>
            <a:r>
              <a:rPr lang="en-US" sz="7200" b="0">
                <a:solidFill>
                  <a:schemeClr val="tx1"/>
                </a:solidFill>
              </a:rPr>
              <a:t>Enigma</a:t>
            </a:r>
          </a:p>
        </p:txBody>
      </p:sp>
      <p:sp>
        <p:nvSpPr>
          <p:cNvPr id="3" name="Symbol zastępczy zawartości 2">
            <a:extLst>
              <a:ext uri="{FF2B5EF4-FFF2-40B4-BE49-F238E27FC236}">
                <a16:creationId xmlns:a16="http://schemas.microsoft.com/office/drawing/2014/main" id="{5EFAD0B7-4CAB-4E4B-97D3-D81D354D3ABF}"/>
              </a:ext>
            </a:extLst>
          </p:cNvPr>
          <p:cNvSpPr>
            <a:spLocks noGrp="1"/>
          </p:cNvSpPr>
          <p:nvPr>
            <p:ph idx="1"/>
          </p:nvPr>
        </p:nvSpPr>
        <p:spPr>
          <a:xfrm>
            <a:off x="6729688" y="4800600"/>
            <a:ext cx="3950503" cy="1691640"/>
          </a:xfrm>
        </p:spPr>
        <p:txBody>
          <a:bodyPr vert="horz" lIns="91440" tIns="45720" rIns="91440" bIns="45720" rtlCol="0" anchor="t">
            <a:normAutofit/>
          </a:bodyPr>
          <a:lstStyle/>
          <a:p>
            <a:pPr marL="0" indent="0">
              <a:buNone/>
            </a:pPr>
            <a:r>
              <a:rPr lang="pl-PL" dirty="0"/>
              <a:t>Przenośna elektromechaniczna maszyna szyfrująca, oparta na mechanizmie obracających się wirników.</a:t>
            </a:r>
          </a:p>
        </p:txBody>
      </p:sp>
      <p:pic>
        <p:nvPicPr>
          <p:cNvPr id="4" name="Obraz 4" descr="Obraz zawierający sprzęt elektroniczny, wewnątrz&#10;&#10;Opis wygenerowany automatycznie">
            <a:extLst>
              <a:ext uri="{FF2B5EF4-FFF2-40B4-BE49-F238E27FC236}">
                <a16:creationId xmlns:a16="http://schemas.microsoft.com/office/drawing/2014/main" id="{6124BE10-0EB4-4544-98B1-F5317DAED21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652" r="5662"/>
          <a:stretch/>
        </p:blipFill>
        <p:spPr>
          <a:xfrm>
            <a:off x="452761" y="10"/>
            <a:ext cx="5643239" cy="6857990"/>
          </a:xfrm>
          <a:prstGeom prst="rect">
            <a:avLst/>
          </a:prstGeom>
        </p:spPr>
      </p:pic>
      <p:sp>
        <p:nvSpPr>
          <p:cNvPr id="5" name="pole tekstowe 4">
            <a:extLst>
              <a:ext uri="{FF2B5EF4-FFF2-40B4-BE49-F238E27FC236}">
                <a16:creationId xmlns:a16="http://schemas.microsoft.com/office/drawing/2014/main" id="{3EA722EF-DD0B-4427-8D69-2AB66592FC74}"/>
              </a:ext>
            </a:extLst>
          </p:cNvPr>
          <p:cNvSpPr txBox="1"/>
          <p:nvPr/>
        </p:nvSpPr>
        <p:spPr>
          <a:xfrm>
            <a:off x="2743800" y="6657945"/>
            <a:ext cx="335220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44428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D9BB50-D1BA-41FD-863A-3697A056FE84}"/>
              </a:ext>
            </a:extLst>
          </p:cNvPr>
          <p:cNvSpPr>
            <a:spLocks noGrp="1"/>
          </p:cNvSpPr>
          <p:nvPr>
            <p:ph type="title"/>
          </p:nvPr>
        </p:nvSpPr>
        <p:spPr/>
        <p:txBody>
          <a:bodyPr/>
          <a:lstStyle/>
          <a:p>
            <a:r>
              <a:rPr lang="pl-PL"/>
              <a:t>Enigma </a:t>
            </a:r>
          </a:p>
        </p:txBody>
      </p:sp>
      <p:sp>
        <p:nvSpPr>
          <p:cNvPr id="3" name="Symbol zastępczy zawartości 2">
            <a:extLst>
              <a:ext uri="{FF2B5EF4-FFF2-40B4-BE49-F238E27FC236}">
                <a16:creationId xmlns:a16="http://schemas.microsoft.com/office/drawing/2014/main" id="{5CC79897-C4C1-448F-A8FF-7D06E65A8112}"/>
              </a:ext>
            </a:extLst>
          </p:cNvPr>
          <p:cNvSpPr>
            <a:spLocks noGrp="1"/>
          </p:cNvSpPr>
          <p:nvPr>
            <p:ph idx="1"/>
          </p:nvPr>
        </p:nvSpPr>
        <p:spPr/>
        <p:txBody>
          <a:bodyPr vert="horz" lIns="91440" tIns="45720" rIns="91440" bIns="45720" rtlCol="0" anchor="t">
            <a:normAutofit lnSpcReduction="10000"/>
          </a:bodyPr>
          <a:lstStyle/>
          <a:p>
            <a:r>
              <a:rPr lang="pl-PL">
                <a:ea typeface="+mn-lt"/>
                <a:cs typeface="+mn-lt"/>
              </a:rPr>
              <a:t>Enigma była używana komercyjnie od lat 20. XX wieku, a później została zaadaptowana przez instytucje państwowe wielu krajów. Podczas </a:t>
            </a:r>
            <a:r>
              <a:rPr lang="pl-PL">
                <a:ea typeface="+mn-lt"/>
                <a:cs typeface="+mn-lt"/>
                <a:hlinkClick r:id="rId2"/>
              </a:rPr>
              <a:t>II wojny światowej</a:t>
            </a:r>
            <a:r>
              <a:rPr lang="pl-PL">
                <a:ea typeface="+mn-lt"/>
                <a:cs typeface="+mn-lt"/>
              </a:rPr>
              <a:t> maszyna ta była wykorzystywana głównie przez siły zbrojne oraz inne służby państwowe i wywiadowcze </a:t>
            </a:r>
            <a:r>
              <a:rPr lang="pl-PL">
                <a:ea typeface="+mn-lt"/>
                <a:cs typeface="+mn-lt"/>
                <a:hlinkClick r:id="rId3"/>
              </a:rPr>
              <a:t>Niemiec</a:t>
            </a:r>
            <a:r>
              <a:rPr lang="pl-PL">
                <a:ea typeface="+mn-lt"/>
                <a:cs typeface="+mn-lt"/>
              </a:rPr>
              <a:t>, a także innych państw. Należała do rodziny elektromechanicznych wirnikowych maszyn szyfrujących i była produkowana w wielu odmianach.</a:t>
            </a:r>
            <a:endParaRPr lang="pl-PL"/>
          </a:p>
          <a:p>
            <a:r>
              <a:rPr lang="pl-PL">
                <a:ea typeface="+mn-lt"/>
                <a:cs typeface="+mn-lt"/>
              </a:rPr>
              <a:t>Po raz pierwszy szyfrogramy zakodowane przy pomocy Enigmy udało się rozszyfrować polskim kryptologom w grudniu 1932 roku w </a:t>
            </a:r>
            <a:r>
              <a:rPr lang="pl-PL">
                <a:ea typeface="+mn-lt"/>
                <a:cs typeface="+mn-lt"/>
                <a:hlinkClick r:id="rId4"/>
              </a:rPr>
              <a:t>Pałacu Saskim</a:t>
            </a:r>
            <a:r>
              <a:rPr lang="pl-PL">
                <a:ea typeface="+mn-lt"/>
                <a:cs typeface="+mn-lt"/>
              </a:rPr>
              <a:t> w Warszawie, mieszczącym siedzibę </a:t>
            </a:r>
            <a:r>
              <a:rPr lang="pl-PL">
                <a:ea typeface="+mn-lt"/>
                <a:cs typeface="+mn-lt"/>
                <a:hlinkClick r:id="rId5"/>
              </a:rPr>
              <a:t>Biura Szyfrów</a:t>
            </a:r>
            <a:r>
              <a:rPr lang="pl-PL">
                <a:ea typeface="+mn-lt"/>
                <a:cs typeface="+mn-lt"/>
              </a:rPr>
              <a:t> </a:t>
            </a:r>
            <a:r>
              <a:rPr lang="pl-PL">
                <a:ea typeface="+mn-lt"/>
                <a:cs typeface="+mn-lt"/>
                <a:hlinkClick r:id="rId6"/>
              </a:rPr>
              <a:t>Oddziału II Sztabu Głównego Wojska Polskiego</a:t>
            </a:r>
            <a:r>
              <a:rPr lang="pl-PL">
                <a:ea typeface="+mn-lt"/>
                <a:cs typeface="+mn-lt"/>
              </a:rPr>
              <a:t>. Prace Polaków, głównie </a:t>
            </a:r>
            <a:r>
              <a:rPr lang="pl-PL">
                <a:ea typeface="+mn-lt"/>
                <a:cs typeface="+mn-lt"/>
                <a:hlinkClick r:id="rId7"/>
              </a:rPr>
              <a:t>Mariana Rejewskiego</a:t>
            </a:r>
            <a:r>
              <a:rPr lang="pl-PL">
                <a:ea typeface="+mn-lt"/>
                <a:cs typeface="+mn-lt"/>
              </a:rPr>
              <a:t>, </a:t>
            </a:r>
            <a:r>
              <a:rPr lang="pl-PL">
                <a:ea typeface="+mn-lt"/>
                <a:cs typeface="+mn-lt"/>
                <a:hlinkClick r:id="rId8"/>
              </a:rPr>
              <a:t>Jerzego Różyckiego</a:t>
            </a:r>
            <a:r>
              <a:rPr lang="pl-PL">
                <a:ea typeface="+mn-lt"/>
                <a:cs typeface="+mn-lt"/>
              </a:rPr>
              <a:t> i </a:t>
            </a:r>
            <a:r>
              <a:rPr lang="pl-PL">
                <a:ea typeface="+mn-lt"/>
                <a:cs typeface="+mn-lt"/>
                <a:hlinkClick r:id="rId9"/>
              </a:rPr>
              <a:t>Henryka Zygalskiego</a:t>
            </a:r>
            <a:r>
              <a:rPr lang="pl-PL">
                <a:ea typeface="+mn-lt"/>
                <a:cs typeface="+mn-lt"/>
              </a:rPr>
              <a:t> pozwoliły na dalsze prace nad dekodowaniem szyfrów stale unowocześnianych maszyn Enigma najpierw w Polsce, a po wybuchu II wojny światowej we Francji i Wielkiej Brytanii.</a:t>
            </a:r>
            <a:endParaRPr lang="pl-PL"/>
          </a:p>
          <a:p>
            <a:endParaRPr lang="pl-PL"/>
          </a:p>
        </p:txBody>
      </p:sp>
    </p:spTree>
    <p:extLst>
      <p:ext uri="{BB962C8B-B14F-4D97-AF65-F5344CB8AC3E}">
        <p14:creationId xmlns:p14="http://schemas.microsoft.com/office/powerpoint/2010/main" val="371546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456EEC-B8CE-4DA3-93B4-595228E736EA}"/>
              </a:ext>
            </a:extLst>
          </p:cNvPr>
          <p:cNvSpPr>
            <a:spLocks noGrp="1"/>
          </p:cNvSpPr>
          <p:nvPr>
            <p:ph type="title"/>
          </p:nvPr>
        </p:nvSpPr>
        <p:spPr>
          <a:xfrm>
            <a:off x="4965290" y="365760"/>
            <a:ext cx="5997678" cy="1325562"/>
          </a:xfrm>
        </p:spPr>
        <p:txBody>
          <a:bodyPr>
            <a:normAutofit/>
          </a:bodyPr>
          <a:lstStyle/>
          <a:p>
            <a:r>
              <a:rPr lang="pl-PL"/>
              <a:t>MARIAN REJEWSKI</a:t>
            </a:r>
          </a:p>
        </p:txBody>
      </p:sp>
      <p:pic>
        <p:nvPicPr>
          <p:cNvPr id="4" name="Obraz 4" descr="Obraz zawierający tekst, mężczyzna, osoba, ściana&#10;&#10;Opis wygenerowany automatycznie">
            <a:extLst>
              <a:ext uri="{FF2B5EF4-FFF2-40B4-BE49-F238E27FC236}">
                <a16:creationId xmlns:a16="http://schemas.microsoft.com/office/drawing/2014/main" id="{F0ADF8BC-BDBE-47FD-8608-D80BC704200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707" r="1" b="1"/>
          <a:stretch/>
        </p:blipFill>
        <p:spPr>
          <a:xfrm>
            <a:off x="20" y="-97654"/>
            <a:ext cx="4653291" cy="6955654"/>
          </a:xfrm>
          <a:prstGeom prst="rect">
            <a:avLst/>
          </a:prstGeom>
        </p:spPr>
      </p:pic>
      <p:sp>
        <p:nvSpPr>
          <p:cNvPr id="3" name="Symbol zastępczy zawartości 2">
            <a:extLst>
              <a:ext uri="{FF2B5EF4-FFF2-40B4-BE49-F238E27FC236}">
                <a16:creationId xmlns:a16="http://schemas.microsoft.com/office/drawing/2014/main" id="{B44CC5DC-DDD6-40D3-AB68-993C681B8EF4}"/>
              </a:ext>
            </a:extLst>
          </p:cNvPr>
          <p:cNvSpPr>
            <a:spLocks noGrp="1"/>
          </p:cNvSpPr>
          <p:nvPr>
            <p:ph idx="1"/>
          </p:nvPr>
        </p:nvSpPr>
        <p:spPr>
          <a:xfrm>
            <a:off x="4965290" y="1828800"/>
            <a:ext cx="6015571" cy="4351337"/>
          </a:xfrm>
        </p:spPr>
        <p:txBody>
          <a:bodyPr vert="horz" lIns="91440" tIns="45720" rIns="91440" bIns="45720" rtlCol="0">
            <a:normAutofit/>
          </a:bodyPr>
          <a:lstStyle/>
          <a:p>
            <a:r>
              <a:rPr lang="pl-PL" sz="1900">
                <a:ea typeface="+mn-lt"/>
                <a:cs typeface="+mn-lt"/>
              </a:rPr>
              <a:t>(ur. </a:t>
            </a:r>
            <a:r>
              <a:rPr lang="pl-PL" sz="1900">
                <a:ea typeface="+mn-lt"/>
                <a:cs typeface="+mn-lt"/>
                <a:hlinkClick r:id="rId4"/>
              </a:rPr>
              <a:t>16 sierpnia</a:t>
            </a:r>
            <a:r>
              <a:rPr lang="pl-PL" sz="1900">
                <a:ea typeface="+mn-lt"/>
                <a:cs typeface="+mn-lt"/>
              </a:rPr>
              <a:t> </a:t>
            </a:r>
            <a:r>
              <a:rPr lang="pl-PL" sz="1900">
                <a:ea typeface="+mn-lt"/>
                <a:cs typeface="+mn-lt"/>
                <a:hlinkClick r:id="rId5"/>
              </a:rPr>
              <a:t>1905</a:t>
            </a:r>
            <a:r>
              <a:rPr lang="pl-PL" sz="1900">
                <a:ea typeface="+mn-lt"/>
                <a:cs typeface="+mn-lt"/>
              </a:rPr>
              <a:t> w </a:t>
            </a:r>
            <a:r>
              <a:rPr lang="pl-PL" sz="1900">
                <a:ea typeface="+mn-lt"/>
                <a:cs typeface="+mn-lt"/>
                <a:hlinkClick r:id="rId6"/>
              </a:rPr>
              <a:t>Bydgoszczy</a:t>
            </a:r>
            <a:r>
              <a:rPr lang="pl-PL" sz="1900">
                <a:ea typeface="+mn-lt"/>
                <a:cs typeface="+mn-lt"/>
              </a:rPr>
              <a:t>, zm. </a:t>
            </a:r>
            <a:r>
              <a:rPr lang="pl-PL" sz="1900">
                <a:ea typeface="+mn-lt"/>
                <a:cs typeface="+mn-lt"/>
                <a:hlinkClick r:id="rId7"/>
              </a:rPr>
              <a:t>13 lutego</a:t>
            </a:r>
            <a:r>
              <a:rPr lang="pl-PL" sz="1900">
                <a:ea typeface="+mn-lt"/>
                <a:cs typeface="+mn-lt"/>
              </a:rPr>
              <a:t> </a:t>
            </a:r>
            <a:r>
              <a:rPr lang="pl-PL" sz="1900">
                <a:ea typeface="+mn-lt"/>
                <a:cs typeface="+mn-lt"/>
                <a:hlinkClick r:id="rId8"/>
              </a:rPr>
              <a:t>1980</a:t>
            </a:r>
            <a:r>
              <a:rPr lang="pl-PL" sz="1900">
                <a:ea typeface="+mn-lt"/>
                <a:cs typeface="+mn-lt"/>
              </a:rPr>
              <a:t> w </a:t>
            </a:r>
            <a:r>
              <a:rPr lang="pl-PL" sz="1900">
                <a:ea typeface="+mn-lt"/>
                <a:cs typeface="+mn-lt"/>
                <a:hlinkClick r:id="rId9"/>
              </a:rPr>
              <a:t>Warszawie</a:t>
            </a:r>
            <a:r>
              <a:rPr lang="pl-PL" sz="1900">
                <a:ea typeface="+mn-lt"/>
                <a:cs typeface="+mn-lt"/>
              </a:rPr>
              <a:t>) – polski </a:t>
            </a:r>
            <a:r>
              <a:rPr lang="pl-PL" sz="1900">
                <a:ea typeface="+mn-lt"/>
                <a:cs typeface="+mn-lt"/>
                <a:hlinkClick r:id="rId10"/>
              </a:rPr>
              <a:t>matematyk</a:t>
            </a:r>
            <a:r>
              <a:rPr lang="pl-PL" sz="1900">
                <a:ea typeface="+mn-lt"/>
                <a:cs typeface="+mn-lt"/>
              </a:rPr>
              <a:t> i </a:t>
            </a:r>
            <a:r>
              <a:rPr lang="pl-PL" sz="1900">
                <a:ea typeface="+mn-lt"/>
                <a:cs typeface="+mn-lt"/>
                <a:hlinkClick r:id="rId11"/>
              </a:rPr>
              <a:t>kryptolog</a:t>
            </a:r>
            <a:r>
              <a:rPr lang="pl-PL" sz="1900">
                <a:ea typeface="+mn-lt"/>
                <a:cs typeface="+mn-lt"/>
              </a:rPr>
              <a:t>, który w 1932 roku złamał szyfr </a:t>
            </a:r>
            <a:r>
              <a:rPr lang="pl-PL" sz="1900">
                <a:ea typeface="+mn-lt"/>
                <a:cs typeface="+mn-lt"/>
                <a:hlinkClick r:id="rId12"/>
              </a:rPr>
              <a:t>Enigmy</a:t>
            </a:r>
            <a:r>
              <a:rPr lang="pl-PL" sz="1900">
                <a:ea typeface="+mn-lt"/>
                <a:cs typeface="+mn-lt"/>
              </a:rPr>
              <a:t>, najważniejszej </a:t>
            </a:r>
            <a:r>
              <a:rPr lang="pl-PL" sz="1900">
                <a:ea typeface="+mn-lt"/>
                <a:cs typeface="+mn-lt"/>
                <a:hlinkClick r:id="rId13"/>
              </a:rPr>
              <a:t>maszyny szyfrującej</a:t>
            </a:r>
            <a:r>
              <a:rPr lang="pl-PL" sz="1900">
                <a:ea typeface="+mn-lt"/>
                <a:cs typeface="+mn-lt"/>
              </a:rPr>
              <a:t> używanej przez </a:t>
            </a:r>
            <a:r>
              <a:rPr lang="pl-PL" sz="1900">
                <a:ea typeface="+mn-lt"/>
                <a:cs typeface="+mn-lt"/>
                <a:hlinkClick r:id="rId14"/>
              </a:rPr>
              <a:t>hitlerowskie Niemcy</a:t>
            </a:r>
            <a:r>
              <a:rPr lang="pl-PL" sz="1900">
                <a:ea typeface="+mn-lt"/>
                <a:cs typeface="+mn-lt"/>
              </a:rPr>
              <a:t>, porucznik </a:t>
            </a:r>
            <a:r>
              <a:rPr lang="pl-PL" sz="1900">
                <a:ea typeface="+mn-lt"/>
                <a:cs typeface="+mn-lt"/>
                <a:hlinkClick r:id="rId15"/>
              </a:rPr>
              <a:t>Armii Polskiej w Wielkiej Brytanii</a:t>
            </a:r>
            <a:r>
              <a:rPr lang="pl-PL" sz="1900">
                <a:ea typeface="+mn-lt"/>
                <a:cs typeface="+mn-lt"/>
              </a:rPr>
              <a:t>. Sukces Rejewskiego i współpracujących z nim kryptologów z </a:t>
            </a:r>
            <a:r>
              <a:rPr lang="pl-PL" sz="1900">
                <a:ea typeface="+mn-lt"/>
                <a:cs typeface="+mn-lt"/>
                <a:hlinkClick r:id="rId16"/>
              </a:rPr>
              <a:t>Biura Szyfrów</a:t>
            </a:r>
            <a:r>
              <a:rPr lang="pl-PL" sz="1900">
                <a:ea typeface="+mn-lt"/>
                <a:cs typeface="+mn-lt"/>
              </a:rPr>
              <a:t>, między innymi </a:t>
            </a:r>
            <a:r>
              <a:rPr lang="pl-PL" sz="1900">
                <a:ea typeface="+mn-lt"/>
                <a:cs typeface="+mn-lt"/>
                <a:hlinkClick r:id="rId17"/>
              </a:rPr>
              <a:t>Henryka Zygalskiego</a:t>
            </a:r>
            <a:r>
              <a:rPr lang="pl-PL" sz="1900">
                <a:ea typeface="+mn-lt"/>
                <a:cs typeface="+mn-lt"/>
              </a:rPr>
              <a:t> i </a:t>
            </a:r>
            <a:r>
              <a:rPr lang="pl-PL" sz="1900">
                <a:ea typeface="+mn-lt"/>
                <a:cs typeface="+mn-lt"/>
                <a:hlinkClick r:id="rId18"/>
              </a:rPr>
              <a:t>Jerzego Różyckiego</a:t>
            </a:r>
            <a:r>
              <a:rPr lang="pl-PL" sz="1900">
                <a:ea typeface="+mn-lt"/>
                <a:cs typeface="+mn-lt"/>
              </a:rPr>
              <a:t>, umożliwił odczytywanie przez </a:t>
            </a:r>
            <a:r>
              <a:rPr lang="pl-PL" sz="1900">
                <a:ea typeface="+mn-lt"/>
                <a:cs typeface="+mn-lt"/>
                <a:hlinkClick r:id="rId19"/>
              </a:rPr>
              <a:t>Brytyjczyków</a:t>
            </a:r>
            <a:r>
              <a:rPr lang="pl-PL" sz="1900">
                <a:ea typeface="+mn-lt"/>
                <a:cs typeface="+mn-lt"/>
              </a:rPr>
              <a:t> zaszyfrowanej korespondencji niemieckiej podczas </a:t>
            </a:r>
            <a:r>
              <a:rPr lang="pl-PL" sz="1900">
                <a:ea typeface="+mn-lt"/>
                <a:cs typeface="+mn-lt"/>
                <a:hlinkClick r:id="rId20"/>
              </a:rPr>
              <a:t>II wojny światowej</a:t>
            </a:r>
            <a:r>
              <a:rPr lang="pl-PL" sz="1900">
                <a:ea typeface="+mn-lt"/>
                <a:cs typeface="+mn-lt"/>
              </a:rPr>
              <a:t>, przyczyniając się do wygrania wojny przez </a:t>
            </a:r>
            <a:r>
              <a:rPr lang="pl-PL" sz="1900">
                <a:ea typeface="+mn-lt"/>
                <a:cs typeface="+mn-lt"/>
                <a:hlinkClick r:id="rId21"/>
              </a:rPr>
              <a:t>aliantów</a:t>
            </a:r>
            <a:r>
              <a:rPr lang="pl-PL" sz="1900">
                <a:ea typeface="+mn-lt"/>
                <a:cs typeface="+mn-lt"/>
              </a:rPr>
              <a:t>.</a:t>
            </a:r>
            <a:endParaRPr lang="pl-PL" sz="1900"/>
          </a:p>
        </p:txBody>
      </p:sp>
      <p:sp>
        <p:nvSpPr>
          <p:cNvPr id="10" name="Rectangle 9">
            <a:extLst>
              <a:ext uri="{FF2B5EF4-FFF2-40B4-BE49-F238E27FC236}">
                <a16:creationId xmlns:a16="http://schemas.microsoft.com/office/drawing/2014/main" id="{49EBAA82-3C18-428E-9643-AC8242FED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ole tekstowe 4">
            <a:extLst>
              <a:ext uri="{FF2B5EF4-FFF2-40B4-BE49-F238E27FC236}">
                <a16:creationId xmlns:a16="http://schemas.microsoft.com/office/drawing/2014/main" id="{0FF3B3C4-5ED8-47DC-9A40-FA46363D8123}"/>
              </a:ext>
            </a:extLst>
          </p:cNvPr>
          <p:cNvSpPr txBox="1"/>
          <p:nvPr/>
        </p:nvSpPr>
        <p:spPr>
          <a:xfrm>
            <a:off x="1301111" y="6657945"/>
            <a:ext cx="335220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22">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96200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6E4FF-15DB-46A6-BC9C-3AF6770AB5D5}"/>
              </a:ext>
            </a:extLst>
          </p:cNvPr>
          <p:cNvSpPr>
            <a:spLocks noGrp="1"/>
          </p:cNvSpPr>
          <p:nvPr>
            <p:ph type="title"/>
          </p:nvPr>
        </p:nvSpPr>
        <p:spPr>
          <a:xfrm>
            <a:off x="1261872" y="262393"/>
            <a:ext cx="9692640" cy="1428929"/>
          </a:xfrm>
        </p:spPr>
        <p:txBody>
          <a:bodyPr>
            <a:normAutofit/>
          </a:bodyPr>
          <a:lstStyle/>
          <a:p>
            <a:r>
              <a:rPr lang="pl-PL"/>
              <a:t>JERZY RÓŻYCKI</a:t>
            </a:r>
          </a:p>
        </p:txBody>
      </p:sp>
      <p:sp>
        <p:nvSpPr>
          <p:cNvPr id="3" name="Symbol zastępczy zawartości 2">
            <a:extLst>
              <a:ext uri="{FF2B5EF4-FFF2-40B4-BE49-F238E27FC236}">
                <a16:creationId xmlns:a16="http://schemas.microsoft.com/office/drawing/2014/main" id="{81F64F8A-ADD9-467C-A1FC-E6AD3E047C37}"/>
              </a:ext>
            </a:extLst>
          </p:cNvPr>
          <p:cNvSpPr>
            <a:spLocks noGrp="1"/>
          </p:cNvSpPr>
          <p:nvPr>
            <p:ph idx="1"/>
          </p:nvPr>
        </p:nvSpPr>
        <p:spPr>
          <a:xfrm>
            <a:off x="1261873" y="1828800"/>
            <a:ext cx="5649579" cy="4351337"/>
          </a:xfrm>
        </p:spPr>
        <p:txBody>
          <a:bodyPr vert="horz" lIns="91440" tIns="45720" rIns="91440" bIns="45720" rtlCol="0">
            <a:normAutofit/>
          </a:bodyPr>
          <a:lstStyle/>
          <a:p>
            <a:r>
              <a:rPr lang="pl-PL" sz="1400">
                <a:ea typeface="+mn-lt"/>
                <a:cs typeface="+mn-lt"/>
              </a:rPr>
              <a:t>Jerzy Witold Różycki urodził się 24 lipca 1909 roku w Olszanie. Był czwartym i ostatnim dzieckiem Zygmunta, z zawodu aptekarza, oraz Wandy z domu Benit. Różycki odebrał pierwsze nauki w kijowskim Gimnazjum Kresowym kształcącym młodzież pochodzenia polskiego. Szkoły tej jednak nie ukończył.  1 września 1932 Jerzy Różycki został zatrudniony na pełny etat w Oddziale II Sztabu Głównego w Warszawie znajdującym się w Pałacu Saskim przy pl. Marszałka Józefa Piłsudskiego. Za swoją pracę pobierał wówczas dobrą pensję w wysokości 500 zł miesięcznie.</a:t>
            </a:r>
          </a:p>
          <a:p>
            <a:r>
              <a:rPr lang="pl-PL" sz="1400">
                <a:ea typeface="+mn-lt"/>
                <a:cs typeface="+mn-lt"/>
              </a:rPr>
              <a:t>Młody </a:t>
            </a:r>
            <a:r>
              <a:rPr lang="pl-PL" sz="1400" b="1">
                <a:ea typeface="+mn-lt"/>
                <a:cs typeface="+mn-lt"/>
              </a:rPr>
              <a:t>matematyk trafił w ten sposób do Referatu Biura Szyfrów (IV) razem z Marianem Rejewskim oraz Henrykiem Zygalskim. Od tego momentu byli niemal nierozłączni</a:t>
            </a:r>
            <a:r>
              <a:rPr lang="pl-PL" sz="1400">
                <a:ea typeface="+mn-lt"/>
                <a:cs typeface="+mn-lt"/>
              </a:rPr>
              <a:t>. Głównym zadaniem tego referatu było przechwytywanie niemieckich wiadomości radiowych i telefonicznych oraz ich rozszyfrowywanie, a także zabezpieczanie własnej łączności radiowej.</a:t>
            </a:r>
            <a:endParaRPr lang="pl-PL" sz="1400"/>
          </a:p>
          <a:p>
            <a:pPr marL="0" indent="0">
              <a:buNone/>
            </a:pPr>
            <a:endParaRPr lang="pl-PL" sz="1400"/>
          </a:p>
        </p:txBody>
      </p:sp>
      <p:pic>
        <p:nvPicPr>
          <p:cNvPr id="4" name="Obraz 4" descr="Obraz zawierający tekst, osoba, kostium, stare&#10;&#10;Opis wygenerowany automatycznie">
            <a:extLst>
              <a:ext uri="{FF2B5EF4-FFF2-40B4-BE49-F238E27FC236}">
                <a16:creationId xmlns:a16="http://schemas.microsoft.com/office/drawing/2014/main" id="{92949B11-5CBE-450D-BE46-CDD26BA6389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17579"/>
          <a:stretch/>
        </p:blipFill>
        <p:spPr>
          <a:xfrm>
            <a:off x="7449835" y="1933575"/>
            <a:ext cx="3304622" cy="3639872"/>
          </a:xfrm>
          <a:prstGeom prst="rect">
            <a:avLst/>
          </a:prstGeom>
        </p:spPr>
      </p:pic>
      <p:sp>
        <p:nvSpPr>
          <p:cNvPr id="5" name="pole tekstowe 4">
            <a:extLst>
              <a:ext uri="{FF2B5EF4-FFF2-40B4-BE49-F238E27FC236}">
                <a16:creationId xmlns:a16="http://schemas.microsoft.com/office/drawing/2014/main" id="{2BEE4F43-E9BD-46C1-B2C6-D1A3A90553F8}"/>
              </a:ext>
            </a:extLst>
          </p:cNvPr>
          <p:cNvSpPr txBox="1"/>
          <p:nvPr/>
        </p:nvSpPr>
        <p:spPr>
          <a:xfrm>
            <a:off x="8839800" y="6657945"/>
            <a:ext cx="335220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97875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9E8958-1818-45AD-BB53-E6F0A9A30354}"/>
              </a:ext>
            </a:extLst>
          </p:cNvPr>
          <p:cNvSpPr>
            <a:spLocks noGrp="1"/>
          </p:cNvSpPr>
          <p:nvPr>
            <p:ph type="title"/>
          </p:nvPr>
        </p:nvSpPr>
        <p:spPr>
          <a:xfrm>
            <a:off x="4965290" y="365760"/>
            <a:ext cx="5997678" cy="1325562"/>
          </a:xfrm>
        </p:spPr>
        <p:txBody>
          <a:bodyPr>
            <a:normAutofit/>
          </a:bodyPr>
          <a:lstStyle/>
          <a:p>
            <a:r>
              <a:rPr lang="pl-PL"/>
              <a:t>HENRYK ZYGALSKI</a:t>
            </a:r>
          </a:p>
        </p:txBody>
      </p:sp>
      <p:pic>
        <p:nvPicPr>
          <p:cNvPr id="4" name="Obraz 4" descr="Obraz zawierający osoba, mężczyzna, kostium, noszenie&#10;&#10;Opis wygenerowany automatycznie">
            <a:extLst>
              <a:ext uri="{FF2B5EF4-FFF2-40B4-BE49-F238E27FC236}">
                <a16:creationId xmlns:a16="http://schemas.microsoft.com/office/drawing/2014/main" id="{6C480A2C-4408-4282-BB44-04FEAAED0FB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346" r="1" b="1"/>
          <a:stretch/>
        </p:blipFill>
        <p:spPr>
          <a:xfrm>
            <a:off x="20" y="-97654"/>
            <a:ext cx="4653291" cy="6955654"/>
          </a:xfrm>
          <a:prstGeom prst="rect">
            <a:avLst/>
          </a:prstGeom>
        </p:spPr>
      </p:pic>
      <p:sp>
        <p:nvSpPr>
          <p:cNvPr id="3" name="Symbol zastępczy zawartości 2">
            <a:extLst>
              <a:ext uri="{FF2B5EF4-FFF2-40B4-BE49-F238E27FC236}">
                <a16:creationId xmlns:a16="http://schemas.microsoft.com/office/drawing/2014/main" id="{A1469FC0-AB09-4FE0-A41A-901804716974}"/>
              </a:ext>
            </a:extLst>
          </p:cNvPr>
          <p:cNvSpPr>
            <a:spLocks noGrp="1"/>
          </p:cNvSpPr>
          <p:nvPr>
            <p:ph idx="1"/>
          </p:nvPr>
        </p:nvSpPr>
        <p:spPr>
          <a:xfrm>
            <a:off x="4965290" y="1828800"/>
            <a:ext cx="6015571" cy="4351337"/>
          </a:xfrm>
        </p:spPr>
        <p:txBody>
          <a:bodyPr vert="horz" lIns="91440" tIns="45720" rIns="91440" bIns="45720" rtlCol="0" anchor="t">
            <a:normAutofit/>
          </a:bodyPr>
          <a:lstStyle/>
          <a:p>
            <a:r>
              <a:rPr lang="pl-PL">
                <a:ea typeface="+mn-lt"/>
                <a:cs typeface="+mn-lt"/>
              </a:rPr>
              <a:t>Urodził się 15 lipca 1908 r. w Poznaniu. Ukończył Gimnazjum św. Marii Magdaleny oraz studia na Uniwersytecie Poznańskim. Jako jeden z najzdolniejszych studentów Instytutu Matematyki, będąc na III roku, został przyjęty na specjalistyczny kurs kryptologiczny zorganizowany na polecenie Sztabu Głównego Wojska Polskiego. Po ukończeniu studiów podjął pracę na uczelni, ale jednocześnie był zatrudniony w Biurze Szyfrów – w radio kontrwywiadzie wojskowym. Kiedy latem 1932 r. została rozwiązana poznańska filia Biura Szyfrów,</a:t>
            </a:r>
            <a:endParaRPr lang="pl-PL"/>
          </a:p>
        </p:txBody>
      </p:sp>
      <p:sp>
        <p:nvSpPr>
          <p:cNvPr id="10" name="Rectangle 9">
            <a:extLst>
              <a:ext uri="{FF2B5EF4-FFF2-40B4-BE49-F238E27FC236}">
                <a16:creationId xmlns:a16="http://schemas.microsoft.com/office/drawing/2014/main" id="{49EBAA82-3C18-428E-9643-AC8242FED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ole tekstowe 4">
            <a:extLst>
              <a:ext uri="{FF2B5EF4-FFF2-40B4-BE49-F238E27FC236}">
                <a16:creationId xmlns:a16="http://schemas.microsoft.com/office/drawing/2014/main" id="{F1A3E3ED-E457-4A44-BC34-F012E884D7FB}"/>
              </a:ext>
            </a:extLst>
          </p:cNvPr>
          <p:cNvSpPr txBox="1"/>
          <p:nvPr/>
        </p:nvSpPr>
        <p:spPr>
          <a:xfrm>
            <a:off x="1301111" y="6657945"/>
            <a:ext cx="335220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10178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7D992A-4A87-4B90-82A8-3CFFC1424D61}"/>
              </a:ext>
            </a:extLst>
          </p:cNvPr>
          <p:cNvSpPr>
            <a:spLocks noGrp="1"/>
          </p:cNvSpPr>
          <p:nvPr>
            <p:ph type="title"/>
          </p:nvPr>
        </p:nvSpPr>
        <p:spPr/>
        <p:txBody>
          <a:bodyPr/>
          <a:lstStyle/>
          <a:p>
            <a:r>
              <a:rPr lang="pl-PL"/>
              <a:t>ENIGMA</a:t>
            </a:r>
          </a:p>
        </p:txBody>
      </p:sp>
      <p:sp>
        <p:nvSpPr>
          <p:cNvPr id="3" name="Symbol zastępczy zawartości 2">
            <a:extLst>
              <a:ext uri="{FF2B5EF4-FFF2-40B4-BE49-F238E27FC236}">
                <a16:creationId xmlns:a16="http://schemas.microsoft.com/office/drawing/2014/main" id="{550EEF4C-E21D-43ED-8680-AC3810DFB36D}"/>
              </a:ext>
            </a:extLst>
          </p:cNvPr>
          <p:cNvSpPr>
            <a:spLocks noGrp="1"/>
          </p:cNvSpPr>
          <p:nvPr>
            <p:ph idx="1"/>
          </p:nvPr>
        </p:nvSpPr>
        <p:spPr/>
        <p:txBody>
          <a:bodyPr vert="horz" lIns="91440" tIns="45720" rIns="91440" bIns="45720" rtlCol="0" anchor="t">
            <a:normAutofit lnSpcReduction="10000"/>
          </a:bodyPr>
          <a:lstStyle/>
          <a:p>
            <a:r>
              <a:rPr lang="pl-PL">
                <a:ea typeface="+mn-lt"/>
                <a:cs typeface="+mn-lt"/>
              </a:rPr>
              <a:t>W 1933 r. trzej kryptolodzy złamali kod niemieckiej maszyny szyfrującej Enigma, co pozwoliło na zbudowanie działającej kopii tej maszyny. Stało się to możliwe dzięki metodzie Zygalskiego perforowanych arkuszy papieru, pomagających w ustaleniu kolejności wirników kodujących Enigmy (płachty Zygalskiego).</a:t>
            </a:r>
            <a:endParaRPr lang="pl-PL"/>
          </a:p>
          <a:p>
            <a:r>
              <a:rPr lang="pl-PL">
                <a:ea typeface="+mn-lt"/>
                <a:cs typeface="+mn-lt"/>
              </a:rPr>
              <a:t>We wrześniu 1939 r. mężczyźni zostali ewakuowani do Rumuni.  Bukareszcie kryptolodzy nawiązali kontakt z ambasadą francuską, która umożliwiła im przedostanie do Francji. Wznowili prace nad rozszyfrowaniem niemieckich depesz w ośrodku o kryptonimie Bruno znajdującym się niedaleko Paryża. Po wkroczeniu Niemców do Francji zostali ewakuowani do Algieru. We wrześniu 1940 r. kryptolodzy wrócili do południowej Francji kontrolowanej przez rząd Vichy, aby pracować w zakonspirowanym ośrodku nasłuchu o kryptonimie </a:t>
            </a:r>
            <a:r>
              <a:rPr lang="pl-PL" err="1">
                <a:ea typeface="+mn-lt"/>
                <a:cs typeface="+mn-lt"/>
              </a:rPr>
              <a:t>Cadix</a:t>
            </a:r>
            <a:r>
              <a:rPr lang="pl-PL">
                <a:ea typeface="+mn-lt"/>
                <a:cs typeface="+mn-lt"/>
              </a:rPr>
              <a:t>. </a:t>
            </a:r>
            <a:endParaRPr lang="pl-PL"/>
          </a:p>
          <a:p>
            <a:endParaRPr lang="pl-PL"/>
          </a:p>
        </p:txBody>
      </p:sp>
    </p:spTree>
    <p:extLst>
      <p:ext uri="{BB962C8B-B14F-4D97-AF65-F5344CB8AC3E}">
        <p14:creationId xmlns:p14="http://schemas.microsoft.com/office/powerpoint/2010/main" val="292193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18354F-D884-453E-9174-C543BAC671B7}"/>
              </a:ext>
            </a:extLst>
          </p:cNvPr>
          <p:cNvSpPr>
            <a:spLocks noGrp="1"/>
          </p:cNvSpPr>
          <p:nvPr>
            <p:ph type="title"/>
          </p:nvPr>
        </p:nvSpPr>
        <p:spPr>
          <a:xfrm>
            <a:off x="7878675" y="640080"/>
            <a:ext cx="3075836" cy="1325562"/>
          </a:xfrm>
        </p:spPr>
        <p:txBody>
          <a:bodyPr>
            <a:normAutofit/>
          </a:bodyPr>
          <a:lstStyle/>
          <a:p>
            <a:r>
              <a:rPr lang="pl-PL" sz="3200"/>
              <a:t>ENIGMA </a:t>
            </a:r>
          </a:p>
        </p:txBody>
      </p:sp>
      <p:pic>
        <p:nvPicPr>
          <p:cNvPr id="4" name="Obraz 4" descr="Obraz zawierający wewnątrz, podłoże, sprzęt elektroniczny, czarny&#10;&#10;Opis wygenerowany automatycznie">
            <a:extLst>
              <a:ext uri="{FF2B5EF4-FFF2-40B4-BE49-F238E27FC236}">
                <a16:creationId xmlns:a16="http://schemas.microsoft.com/office/drawing/2014/main" id="{2D2D11C3-47F1-4FEE-822A-271EFE62BAF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400" r="18289" b="1"/>
          <a:stretch/>
        </p:blipFill>
        <p:spPr>
          <a:xfrm>
            <a:off x="20" y="10"/>
            <a:ext cx="7552924" cy="6857990"/>
          </a:xfrm>
          <a:prstGeom prst="rect">
            <a:avLst/>
          </a:prstGeom>
        </p:spPr>
      </p:pic>
      <p:sp>
        <p:nvSpPr>
          <p:cNvPr id="3" name="Symbol zastępczy zawartości 2">
            <a:extLst>
              <a:ext uri="{FF2B5EF4-FFF2-40B4-BE49-F238E27FC236}">
                <a16:creationId xmlns:a16="http://schemas.microsoft.com/office/drawing/2014/main" id="{4AB00B16-6F99-40ED-8D53-4B8D65217EB9}"/>
              </a:ext>
            </a:extLst>
          </p:cNvPr>
          <p:cNvSpPr>
            <a:spLocks noGrp="1"/>
          </p:cNvSpPr>
          <p:nvPr>
            <p:ph idx="1"/>
          </p:nvPr>
        </p:nvSpPr>
        <p:spPr>
          <a:xfrm>
            <a:off x="7878675" y="1936955"/>
            <a:ext cx="3075836" cy="4243182"/>
          </a:xfrm>
        </p:spPr>
        <p:txBody>
          <a:bodyPr vert="horz" lIns="91440" tIns="45720" rIns="91440" bIns="45720" rtlCol="0" anchor="t">
            <a:normAutofit/>
          </a:bodyPr>
          <a:lstStyle/>
          <a:p>
            <a:r>
              <a:rPr lang="pl-PL" sz="1600">
                <a:ea typeface="+mn-lt"/>
                <a:cs typeface="+mn-lt"/>
              </a:rPr>
              <a:t>Historycy II wojny światowej, którzy usiłują oszacować wpływ złamania szyfru "Enigmy" na losy wojny twierdzą, że wyczyn trójki młodych mężczyzn skrócił wojnę o około 3 lata. Jeden rok wojny kosztował świat ok. 10 mln istnień ludzkich zatem rozszyfrowanie "Enigmy" przyczyniło się do ocalenia około 30 milionów osób.</a:t>
            </a:r>
            <a:endParaRPr lang="pl-PL" sz="1600"/>
          </a:p>
        </p:txBody>
      </p:sp>
      <p:sp>
        <p:nvSpPr>
          <p:cNvPr id="10" name="Rectangle 9">
            <a:extLst>
              <a:ext uri="{FF2B5EF4-FFF2-40B4-BE49-F238E27FC236}">
                <a16:creationId xmlns:a16="http://schemas.microsoft.com/office/drawing/2014/main" id="{F4D903F3-A878-49CB-8C25-FE861E084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ole tekstowe 4">
            <a:extLst>
              <a:ext uri="{FF2B5EF4-FFF2-40B4-BE49-F238E27FC236}">
                <a16:creationId xmlns:a16="http://schemas.microsoft.com/office/drawing/2014/main" id="{829F53B3-3EB6-4E31-B23E-2739CA539C92}"/>
              </a:ext>
            </a:extLst>
          </p:cNvPr>
          <p:cNvSpPr txBox="1"/>
          <p:nvPr/>
        </p:nvSpPr>
        <p:spPr>
          <a:xfrm>
            <a:off x="4008384" y="6657945"/>
            <a:ext cx="354456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408448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CA78609-D425-4B79-A3B5-67F7A10FF0EB}"/>
              </a:ext>
            </a:extLst>
          </p:cNvPr>
          <p:cNvSpPr>
            <a:spLocks noGrp="1"/>
          </p:cNvSpPr>
          <p:nvPr>
            <p:ph type="title"/>
          </p:nvPr>
        </p:nvSpPr>
        <p:spPr>
          <a:xfrm>
            <a:off x="1261872" y="262393"/>
            <a:ext cx="9692640" cy="1428929"/>
          </a:xfrm>
        </p:spPr>
        <p:txBody>
          <a:bodyPr>
            <a:normAutofit/>
          </a:bodyPr>
          <a:lstStyle/>
          <a:p>
            <a:r>
              <a:rPr lang="pl-PL"/>
              <a:t>DZIĘKUJĘ ZA UWAGĘ </a:t>
            </a:r>
            <a:br>
              <a:rPr lang="pl-PL"/>
            </a:br>
            <a:endParaRPr lang="pl-PL"/>
          </a:p>
        </p:txBody>
      </p:sp>
      <p:sp>
        <p:nvSpPr>
          <p:cNvPr id="3" name="Symbol zastępczy zawartości 2">
            <a:extLst>
              <a:ext uri="{FF2B5EF4-FFF2-40B4-BE49-F238E27FC236}">
                <a16:creationId xmlns:a16="http://schemas.microsoft.com/office/drawing/2014/main" id="{32502CBF-7866-4F63-9E1B-227D4D22AC9C}"/>
              </a:ext>
            </a:extLst>
          </p:cNvPr>
          <p:cNvSpPr>
            <a:spLocks noGrp="1"/>
          </p:cNvSpPr>
          <p:nvPr>
            <p:ph idx="1"/>
          </p:nvPr>
        </p:nvSpPr>
        <p:spPr>
          <a:xfrm>
            <a:off x="1261872" y="1828800"/>
            <a:ext cx="8595360" cy="4351337"/>
          </a:xfrm>
        </p:spPr>
        <p:txBody>
          <a:bodyPr vert="horz" lIns="91440" tIns="45720" rIns="91440" bIns="45720" rtlCol="0">
            <a:normAutofit/>
          </a:bodyPr>
          <a:lstStyle/>
          <a:p>
            <a:r>
              <a:rPr lang="pl-PL"/>
              <a:t>Prezentację przygotowała Julia </a:t>
            </a:r>
            <a:r>
              <a:rPr lang="pl-PL" err="1"/>
              <a:t>Malmon</a:t>
            </a:r>
          </a:p>
          <a:p>
            <a:endParaRPr lang="pl-PL"/>
          </a:p>
          <a:p>
            <a:r>
              <a:rPr lang="pl-PL"/>
              <a:t>Źródła </a:t>
            </a:r>
          </a:p>
          <a:p>
            <a:r>
              <a:rPr lang="pl-PL"/>
              <a:t>Wikipedia </a:t>
            </a:r>
          </a:p>
          <a:p>
            <a:r>
              <a:rPr lang="pl-PL"/>
              <a:t>Google grafika </a:t>
            </a:r>
          </a:p>
          <a:p>
            <a:r>
              <a:rPr lang="pl-PL"/>
              <a:t>Dzieje.pl</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665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705761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Panoramiczny</PresentationFormat>
  <Slides>9</Slides>
  <Notes>0</Notes>
  <HiddenSlides>0</HiddenSlide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View</vt:lpstr>
      <vt:lpstr>Dzień nauki Polskiej </vt:lpstr>
      <vt:lpstr>Enigma</vt:lpstr>
      <vt:lpstr>Enigma </vt:lpstr>
      <vt:lpstr>MARIAN REJEWSKI</vt:lpstr>
      <vt:lpstr>JERZY RÓŻYCKI</vt:lpstr>
      <vt:lpstr>HENRYK ZYGALSKI</vt:lpstr>
      <vt:lpstr>ENIGMA</vt:lpstr>
      <vt:lpstr>ENIGMA </vt:lpstr>
      <vt:lpstr>DZIĘKUJĘ ZA UWAGĘ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revision>17</cp:revision>
  <dcterms:created xsi:type="dcterms:W3CDTF">2021-02-17T07:37:45Z</dcterms:created>
  <dcterms:modified xsi:type="dcterms:W3CDTF">2021-02-18T11:32:17Z</dcterms:modified>
</cp:coreProperties>
</file>