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4" r:id="rId11"/>
    <p:sldId id="265" r:id="rId12"/>
    <p:sldId id="263" r:id="rId13"/>
    <p:sldId id="267" r:id="rId14"/>
    <p:sldId id="266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402AEA-AD55-43F3-B801-246DBE929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94DC055-18BD-4E85-8CE9-D3075B3DE6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5EC622E-34C6-487F-98A1-DFEE7F231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533AD-C93A-448E-8208-3C55E7F1EE30}" type="datetimeFigureOut">
              <a:rPr lang="pl-PL" smtClean="0"/>
              <a:t>19.02.2021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CDDAE01-2EFD-4FC5-B5CD-8523D1CF6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796267A-2C00-4AE4-905F-2B38DFBB3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0582-60A1-45A9-8747-C15BCAABA6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8113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231D79-A01D-4B1B-BFBE-269679083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91D1531-4CDA-4C46-9469-FE858E1FA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0335A2A-129D-482F-B1BD-98F216501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533AD-C93A-448E-8208-3C55E7F1EE30}" type="datetimeFigureOut">
              <a:rPr lang="pl-PL" smtClean="0"/>
              <a:t>19.02.2021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A1B31FA-53FE-485D-9203-F30FC9F45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FD3D7C6-A7B4-4AAC-8B52-54CE8E1F5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0582-60A1-45A9-8747-C15BCAABA6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9673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D438623F-6C77-4EF0-B97F-7B83F7FD45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4049AAB-CD9B-405E-BDFE-A7FD92D78E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0488B87-FB19-4FF7-A0B2-4F53E0794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533AD-C93A-448E-8208-3C55E7F1EE30}" type="datetimeFigureOut">
              <a:rPr lang="pl-PL" smtClean="0"/>
              <a:t>19.02.2021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0BF1920-4B36-482C-A454-5C12335B8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31C0437-5771-4CCC-9659-CA23E0A3D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0582-60A1-45A9-8747-C15BCAABA6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558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3E4AA4-0062-4A4B-8E51-EDFFF70B1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ACFBFE-A9A5-4BE1-B824-E58793175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5DF0A16-3A55-4722-9B77-D66C42064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533AD-C93A-448E-8208-3C55E7F1EE30}" type="datetimeFigureOut">
              <a:rPr lang="pl-PL" smtClean="0"/>
              <a:t>19.02.2021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8660C6C-6B45-4155-988E-B36698328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538CB92-484C-4E40-8255-3894EE586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0582-60A1-45A9-8747-C15BCAABA6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3890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D461DB-47B1-49ED-9FD5-A1E1F4759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D1B7D30-0612-4347-B76B-D9BBD31AEA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B4B16D8-6293-4647-A44B-57006D62B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533AD-C93A-448E-8208-3C55E7F1EE30}" type="datetimeFigureOut">
              <a:rPr lang="pl-PL" smtClean="0"/>
              <a:t>19.02.2021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D5577A4-9495-4053-A512-41BE55873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53B3B50-9F73-4CB6-B114-913A92AAE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0582-60A1-45A9-8747-C15BCAABA6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252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6AAE1F-080F-4259-8C91-E4A517C9C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73491A-49DC-4619-918F-2AB3AB23BB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D81E9BA-0265-4C3E-80C3-BFE09A958E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6E2A4EF-6CA8-4D6B-91DD-5AAEFED68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533AD-C93A-448E-8208-3C55E7F1EE30}" type="datetimeFigureOut">
              <a:rPr lang="pl-PL" smtClean="0"/>
              <a:t>19.02.2021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BEAB005-C1D6-4836-9838-BE5B04662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852303F-D7C0-41E9-8945-1C7E4A753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0582-60A1-45A9-8747-C15BCAABA6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9171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302D98-626A-4A23-9503-CBAC5FD70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5495A24-1974-4FB5-980F-9F12F9CE8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F40208E-CFD2-4F77-B566-23E6525752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368922C-91FC-4F8A-8A9C-8BCD8724C3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2EEE3AD-E22D-444E-8DE3-44073491A2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1B2A711-FB07-4940-9B2E-2584B1063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533AD-C93A-448E-8208-3C55E7F1EE30}" type="datetimeFigureOut">
              <a:rPr lang="pl-PL" smtClean="0"/>
              <a:t>19.02.2021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2256F50-BB59-47DB-8007-3CD62478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CFA0826-0E72-4B4E-8D71-2BA75BE9A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0582-60A1-45A9-8747-C15BCAABA6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236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AF1F4C-C5C0-4F38-B439-35EA8D2B7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2E5F129-B1F5-45B2-A9D8-57C7A8F6F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533AD-C93A-448E-8208-3C55E7F1EE30}" type="datetimeFigureOut">
              <a:rPr lang="pl-PL" smtClean="0"/>
              <a:t>19.02.2021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232D3C9-4C7D-4F7D-81E4-4C4375C3C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5F04B78-5A56-4D1A-8495-1E7871615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0582-60A1-45A9-8747-C15BCAABA6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027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7F79B2E-1EE1-4166-B03B-2CA24B371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533AD-C93A-448E-8208-3C55E7F1EE30}" type="datetimeFigureOut">
              <a:rPr lang="pl-PL" smtClean="0"/>
              <a:t>19.02.2021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B2CD4AA2-92A8-4ECA-83B6-4B805CF2C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7BF8885-CEFD-4BE8-B222-1A779D381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0582-60A1-45A9-8747-C15BCAABA6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0897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927B37-A190-4150-B412-AA756827D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E85481-D29B-4525-B610-A7FD54F99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11A6037-6966-4C43-9943-D56C5E3B4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44E3199-59C2-4A75-9EB9-1F2A7A2B8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533AD-C93A-448E-8208-3C55E7F1EE30}" type="datetimeFigureOut">
              <a:rPr lang="pl-PL" smtClean="0"/>
              <a:t>19.02.2021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A7D7D53-5C88-4621-8961-0127430F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2996B42-DE58-4D7E-9634-6993CA5C4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0582-60A1-45A9-8747-C15BCAABA6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8544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EAA4C8-A9CB-4469-B632-323DA2E43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8DE1CDB-D6BB-4FCB-A38D-7BCC720480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744CAE9-6872-466E-879B-909CF936C3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469CF47-B545-4A1F-B3D1-00F6A20BA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533AD-C93A-448E-8208-3C55E7F1EE30}" type="datetimeFigureOut">
              <a:rPr lang="pl-PL" smtClean="0"/>
              <a:t>19.02.2021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68B98DE-99B5-46A5-BB8B-AE4B29A39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6F45FFE-DEEF-47E8-967D-EC4A1A1BB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0582-60A1-45A9-8747-C15BCAABA6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2440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6D8BDF4-5740-4336-94A1-6401A37E0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DC0224D-AA9E-44C3-AF18-2916687B5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CD9D99E-F1B2-47C4-A32B-3F44D127E5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533AD-C93A-448E-8208-3C55E7F1EE30}" type="datetimeFigureOut">
              <a:rPr lang="pl-PL" smtClean="0"/>
              <a:t>19.02.2021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327C7CA-1155-4C6E-9B42-64A0FF681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16EC311-7995-4F88-8B56-CEE376FFAA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F0582-60A1-45A9-8747-C15BCAABA6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9340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695458-AD6A-4001-A196-E1EA75730E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437" b="8293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8C9017D-61E1-4A9B-A67D-CB6E66E187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pl-PL" sz="5200" dirty="0">
                <a:solidFill>
                  <a:srgbClr val="FFFFFF"/>
                </a:solidFill>
              </a:rPr>
              <a:t>ENIGMA I JEJ HISTORIA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2B489B5-57DB-408A-8E31-8B6B849FF9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pl-PL" dirty="0">
                <a:solidFill>
                  <a:srgbClr val="FFFFFF"/>
                </a:solidFill>
              </a:rPr>
              <a:t>Dominik Kitowski kl.8c</a:t>
            </a:r>
          </a:p>
        </p:txBody>
      </p:sp>
    </p:spTree>
    <p:extLst>
      <p:ext uri="{BB962C8B-B14F-4D97-AF65-F5344CB8AC3E}">
        <p14:creationId xmlns:p14="http://schemas.microsoft.com/office/powerpoint/2010/main" val="2770865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CD69AF-AC24-43B3-86F7-91F40441F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8194" name="Picture 2" descr="Znalezione obrazy dla zapytania: rejewski różycki zygalski">
            <a:extLst>
              <a:ext uri="{FF2B5EF4-FFF2-40B4-BE49-F238E27FC236}">
                <a16:creationId xmlns:a16="http://schemas.microsoft.com/office/drawing/2014/main" id="{C2B1F3B2-6CB5-4C08-8F34-D61B25DD887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699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2602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8C917C-7469-4EC4-AA38-421E8C2EF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                        Bibliografia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A94AA0-8581-463B-B785-8188771ED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Google</a:t>
            </a:r>
          </a:p>
          <a:p>
            <a:r>
              <a:rPr lang="pl-PL" dirty="0"/>
              <a:t>Wikipedia</a:t>
            </a:r>
          </a:p>
          <a:p>
            <a:r>
              <a:rPr lang="pl-PL" dirty="0"/>
              <a:t>Google grafika</a:t>
            </a:r>
          </a:p>
        </p:txBody>
      </p:sp>
    </p:spTree>
    <p:extLst>
      <p:ext uri="{BB962C8B-B14F-4D97-AF65-F5344CB8AC3E}">
        <p14:creationId xmlns:p14="http://schemas.microsoft.com/office/powerpoint/2010/main" val="28413670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AED587-1F9A-4495-BA85-9D2A74198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                   </a:t>
            </a:r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Wprowadzenie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D03D8B-143F-4385-90AA-A4AB32979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488" y="1825625"/>
            <a:ext cx="10515600" cy="4351338"/>
          </a:xfrm>
        </p:spPr>
        <p:txBody>
          <a:bodyPr/>
          <a:lstStyle/>
          <a:p>
            <a:pPr algn="l"/>
            <a:r>
              <a:rPr lang="pl-PL" b="0" i="0" dirty="0">
                <a:effectLst/>
                <a:latin typeface="Montserrat"/>
              </a:rPr>
              <a:t>Była tym, co spędzało sen z powiek tajnym służbom całego świata… </a:t>
            </a:r>
            <a:r>
              <a:rPr lang="pl-PL" b="0" i="0" dirty="0">
                <a:solidFill>
                  <a:srgbClr val="C00000"/>
                </a:solidFill>
                <a:effectLst/>
                <a:latin typeface="Montserrat"/>
              </a:rPr>
              <a:t>Enigma</a:t>
            </a:r>
            <a:r>
              <a:rPr lang="pl-PL" b="0" i="0" dirty="0">
                <a:solidFill>
                  <a:srgbClr val="333333"/>
                </a:solidFill>
                <a:effectLst/>
                <a:latin typeface="Montserrat"/>
              </a:rPr>
              <a:t>.</a:t>
            </a:r>
          </a:p>
          <a:p>
            <a:pPr algn="l"/>
            <a:r>
              <a:rPr lang="pl-PL" b="0" i="0" dirty="0">
                <a:effectLst/>
                <a:latin typeface="Montserrat"/>
              </a:rPr>
              <a:t>Szyfr nie do złamania, który dawał rosnącym w siłę Niemcom wielką przewagę militarną.</a:t>
            </a:r>
          </a:p>
          <a:p>
            <a:pPr algn="l"/>
            <a:r>
              <a:rPr lang="pl-PL" b="0" i="0" dirty="0" err="1">
                <a:effectLst/>
                <a:latin typeface="Montserrat"/>
              </a:rPr>
              <a:t>Kryptoanalitycy</a:t>
            </a:r>
            <a:r>
              <a:rPr lang="pl-PL" b="0" i="0" dirty="0">
                <a:effectLst/>
                <a:latin typeface="Montserrat"/>
              </a:rPr>
              <a:t> kolejnych państw bezradnie rozkładali ręce wobec ilości możliwych kombinacji szyfru…</a:t>
            </a:r>
          </a:p>
          <a:p>
            <a:pPr algn="l"/>
            <a:r>
              <a:rPr lang="pl-PL" b="0" i="0" dirty="0">
                <a:effectLst/>
                <a:latin typeface="Montserrat"/>
              </a:rPr>
              <a:t>Dopóki nie pojawiła się idea, by całkowicie zmienić podejście do problemu. Zdarzyło się to w Polsce w 1929 roku…</a:t>
            </a:r>
          </a:p>
          <a:p>
            <a:endParaRPr lang="pl-PL" dirty="0"/>
          </a:p>
        </p:txBody>
      </p:sp>
      <p:pic>
        <p:nvPicPr>
          <p:cNvPr id="1026" name="Picture 2" descr="Znalezione obrazy dla zapytania: enigma">
            <a:extLst>
              <a:ext uri="{FF2B5EF4-FFF2-40B4-BE49-F238E27FC236}">
                <a16:creationId xmlns:a16="http://schemas.microsoft.com/office/drawing/2014/main" id="{B6FDEF53-0524-4980-AB65-3C65A30655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435" y="0"/>
            <a:ext cx="1847850" cy="1897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41553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1787AF-FCD5-4395-BDE3-D86C2280D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Czym była Enigma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C46396-F5BD-4615-B869-DBA47EFD0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237" y="1253331"/>
            <a:ext cx="10515600" cy="4351338"/>
          </a:xfrm>
        </p:spPr>
        <p:txBody>
          <a:bodyPr/>
          <a:lstStyle/>
          <a:p>
            <a:r>
              <a:rPr lang="pl-PL" b="0" i="0" dirty="0">
                <a:effectLst/>
                <a:latin typeface="Montserrat"/>
              </a:rPr>
              <a:t>„Enigma” – oznacza po grecku zagadkę, tajemnicę. Tak niemiecki inżynier Arthur </a:t>
            </a:r>
            <a:r>
              <a:rPr lang="pl-PL" b="0" i="0" dirty="0" err="1">
                <a:effectLst/>
                <a:latin typeface="Montserrat"/>
              </a:rPr>
              <a:t>Scherbius</a:t>
            </a:r>
            <a:r>
              <a:rPr lang="pl-PL" b="0" i="0" dirty="0">
                <a:effectLst/>
                <a:latin typeface="Montserrat"/>
              </a:rPr>
              <a:t>, nazwał skonstruowaną przez siebie przenośną elektromechaniczną maszynę szyfrującą, którą od roku 1918 produkował w założonej wraz z Richardem Ritterem wytwórni </a:t>
            </a:r>
            <a:r>
              <a:rPr lang="pl-PL" b="0" i="0" dirty="0" err="1">
                <a:effectLst/>
                <a:latin typeface="Montserrat"/>
              </a:rPr>
              <a:t>Scherbius</a:t>
            </a:r>
            <a:r>
              <a:rPr lang="pl-PL" b="0" i="0" dirty="0">
                <a:effectLst/>
                <a:latin typeface="Montserrat"/>
              </a:rPr>
              <a:t> &amp; </a:t>
            </a:r>
            <a:r>
              <a:rPr lang="pl-PL" b="0" i="0" dirty="0" err="1">
                <a:effectLst/>
                <a:latin typeface="Montserrat"/>
              </a:rPr>
              <a:t>Ritter</a:t>
            </a:r>
            <a:r>
              <a:rPr lang="pl-PL" b="0" i="0" dirty="0">
                <a:effectLst/>
                <a:latin typeface="Montserrat"/>
              </a:rPr>
              <a:t>. Używana najpierw do celów komercyjnych, zaadaptowana została przez instytucje państwowe wielu krajów, w tym przede wszystkim niemieckie siły zbrojne, które potrzebowały niezawodnego urządzenia szyfrującego dla jednostek liniowych walczących w </a:t>
            </a:r>
            <a:r>
              <a:rPr lang="pl-PL" b="0" i="0">
                <a:effectLst/>
                <a:latin typeface="Montserrat"/>
              </a:rPr>
              <a:t>nowych warunkach. </a:t>
            </a:r>
            <a:endParaRPr lang="pl-PL" dirty="0"/>
          </a:p>
        </p:txBody>
      </p:sp>
      <p:pic>
        <p:nvPicPr>
          <p:cNvPr id="2050" name="Picture 2" descr="Znalezione obrazy dla zapytania: enigma">
            <a:extLst>
              <a:ext uri="{FF2B5EF4-FFF2-40B4-BE49-F238E27FC236}">
                <a16:creationId xmlns:a16="http://schemas.microsoft.com/office/drawing/2014/main" id="{14820480-DF34-4B13-B8BB-86C96D0CD7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037" y="4898986"/>
            <a:ext cx="2143125" cy="1620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Znalezione obrazy dla zapytania: enigma">
            <a:extLst>
              <a:ext uri="{FF2B5EF4-FFF2-40B4-BE49-F238E27FC236}">
                <a16:creationId xmlns:a16="http://schemas.microsoft.com/office/drawing/2014/main" id="{8CC5EEAF-6D2D-486A-87C9-52E651A55B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473" y="4898986"/>
            <a:ext cx="27051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34870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CA23FA-D04D-4FB9-A3D7-88891EC9B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43F9CE-4B46-483F-AD1F-3049F756E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31" y="733671"/>
            <a:ext cx="10515600" cy="4351338"/>
          </a:xfrm>
        </p:spPr>
        <p:txBody>
          <a:bodyPr/>
          <a:lstStyle/>
          <a:p>
            <a:r>
              <a:rPr lang="pl-PL" b="0" i="0" dirty="0">
                <a:effectLst/>
                <a:latin typeface="Montserrat"/>
              </a:rPr>
              <a:t>Enigma spełniała te oczekiwania. Niemieckie wojska utajniały nasłuch nowym rodzajem szyfru. Kryptolodzy wielu krajów uznali niemieckie depesze za niemożliwe do złamania. Brytyjczycy, którzy byli największymi specjalistami w łamaniu szyfrów i kodów, przez 10 lat poprzedzających II wojnę światową nie prowadzili nawet nasłuchu niemieckiej łączności radiowej szyfrowanej Enigmą. Uznali, że nie ma sensu tracić czasu na prowadzenie nasłuchu depesz, których </a:t>
            </a:r>
            <a:r>
              <a:rPr lang="pl-PL" b="0" i="0">
                <a:effectLst/>
                <a:latin typeface="Montserrat"/>
              </a:rPr>
              <a:t>nie </a:t>
            </a:r>
            <a:r>
              <a:rPr lang="pl-PL">
                <a:latin typeface="Montserrat"/>
              </a:rPr>
              <a:t>uda</a:t>
            </a:r>
            <a:r>
              <a:rPr lang="pl-PL" b="0" i="0">
                <a:effectLst/>
                <a:latin typeface="Montserrat"/>
              </a:rPr>
              <a:t> </a:t>
            </a:r>
            <a:r>
              <a:rPr lang="pl-PL" b="0" i="0" dirty="0">
                <a:effectLst/>
                <a:latin typeface="Montserrat"/>
              </a:rPr>
              <a:t>się złamać.</a:t>
            </a:r>
            <a:endParaRPr lang="pl-PL" dirty="0"/>
          </a:p>
        </p:txBody>
      </p:sp>
      <p:pic>
        <p:nvPicPr>
          <p:cNvPr id="3074" name="Picture 2" descr="Znalezione obrazy dla zapytania: enigma">
            <a:extLst>
              <a:ext uri="{FF2B5EF4-FFF2-40B4-BE49-F238E27FC236}">
                <a16:creationId xmlns:a16="http://schemas.microsoft.com/office/drawing/2014/main" id="{99C7F84B-E2A0-4CA0-94C7-A9FC706CF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31" y="440489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Znalezione obrazy dla zapytania: enigma">
            <a:extLst>
              <a:ext uri="{FF2B5EF4-FFF2-40B4-BE49-F238E27FC236}">
                <a16:creationId xmlns:a16="http://schemas.microsoft.com/office/drawing/2014/main" id="{E666FE41-CBDB-49FE-9596-F9BA211134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3152" y="4138613"/>
            <a:ext cx="2047875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44283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1CC426-BABE-452C-BA9B-B0CB098A4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                    Łamanie Enigmy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493EE3-59E7-4091-A02D-D22064D3F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42" y="1328476"/>
            <a:ext cx="10515600" cy="4351338"/>
          </a:xfrm>
        </p:spPr>
        <p:txBody>
          <a:bodyPr>
            <a:normAutofit/>
          </a:bodyPr>
          <a:lstStyle/>
          <a:p>
            <a:r>
              <a:rPr lang="pl-PL" b="0" i="0" dirty="0">
                <a:effectLst/>
                <a:latin typeface="Lato"/>
              </a:rPr>
              <a:t>W 1929 roku członkowie polskiego wywiadu zorganizowali kurs kryptologiczny, na który zaproszono m.in. matematyków z poznańskiego uniwersytetu. Operację nadzorował głównie </a:t>
            </a:r>
            <a:r>
              <a:rPr lang="pl-PL" i="0" dirty="0">
                <a:effectLst/>
                <a:latin typeface="Lato"/>
              </a:rPr>
              <a:t>por.</a:t>
            </a:r>
            <a:r>
              <a:rPr lang="pl-PL" b="1" i="0" dirty="0">
                <a:effectLst/>
                <a:latin typeface="Lato"/>
              </a:rPr>
              <a:t> </a:t>
            </a:r>
            <a:r>
              <a:rPr lang="pl-PL" dirty="0">
                <a:latin typeface="Lato"/>
              </a:rPr>
              <a:t>Maksymilian Ciężki</a:t>
            </a:r>
            <a:r>
              <a:rPr lang="pl-PL" b="0" i="0" dirty="0">
                <a:effectLst/>
                <a:latin typeface="Lato"/>
              </a:rPr>
              <a:t>, którego następnie wydatnie wspierał ppłk Gwido </a:t>
            </a:r>
            <a:r>
              <a:rPr lang="pl-PL" b="0" i="0" dirty="0" err="1">
                <a:effectLst/>
                <a:latin typeface="Lato"/>
              </a:rPr>
              <a:t>Langer</a:t>
            </a:r>
            <a:r>
              <a:rPr lang="pl-PL" b="0" i="0" dirty="0">
                <a:effectLst/>
                <a:latin typeface="Lato"/>
              </a:rPr>
              <a:t>. W tym czasie nad </a:t>
            </a:r>
            <a:r>
              <a:rPr lang="pl-PL" b="0" i="0" dirty="0" err="1">
                <a:effectLst/>
                <a:latin typeface="Lato"/>
              </a:rPr>
              <a:t>dekryptażem</a:t>
            </a:r>
            <a:r>
              <a:rPr lang="pl-PL" b="0" i="0" dirty="0">
                <a:effectLst/>
                <a:latin typeface="Lato"/>
              </a:rPr>
              <a:t> pracowali także Francuzi, których organizował głównie kpt. Gustav Bertrand. Obie strony starały się współpracować, wymieniając częścią informacji od 1932 roku. Delegacje polskie i francuskie wielokrotnie odwiedzały sojuszników. </a:t>
            </a:r>
            <a:endParaRPr lang="pl-PL" dirty="0"/>
          </a:p>
        </p:txBody>
      </p:sp>
      <p:pic>
        <p:nvPicPr>
          <p:cNvPr id="4098" name="Picture 2" descr="Znalezione obrazy dla zapytania: maksymilian ciężki">
            <a:extLst>
              <a:ext uri="{FF2B5EF4-FFF2-40B4-BE49-F238E27FC236}">
                <a16:creationId xmlns:a16="http://schemas.microsoft.com/office/drawing/2014/main" id="{0CFEC717-55B5-4B3D-A0FF-3B1917284E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658" y="4876569"/>
            <a:ext cx="1857375" cy="1981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Znalezione obrazy dla zapytania: gwido langer">
            <a:extLst>
              <a:ext uri="{FF2B5EF4-FFF2-40B4-BE49-F238E27FC236}">
                <a16:creationId xmlns:a16="http://schemas.microsoft.com/office/drawing/2014/main" id="{F117AA72-1356-4659-8620-DDD5DDF06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151" y="4876569"/>
            <a:ext cx="1676400" cy="1981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9744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A9A22D-BFFA-4B6D-BC5B-C19A07FE0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51" y="578189"/>
            <a:ext cx="10515600" cy="1325563"/>
          </a:xfrm>
        </p:spPr>
        <p:txBody>
          <a:bodyPr/>
          <a:lstStyle/>
          <a:p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                               Przełom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617501-0446-4E79-BC24-C88DB6BF2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115" y="2055813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pl-PL" b="0" i="0" dirty="0">
                <a:solidFill>
                  <a:srgbClr val="000000"/>
                </a:solidFill>
                <a:effectLst/>
                <a:latin typeface="Muli"/>
              </a:rPr>
              <a:t>Matematycy </a:t>
            </a:r>
            <a:r>
              <a:rPr lang="pl-PL" b="0" i="0" dirty="0">
                <a:solidFill>
                  <a:srgbClr val="FF0000"/>
                </a:solidFill>
                <a:effectLst/>
                <a:latin typeface="Muli"/>
              </a:rPr>
              <a:t>Rejewski</a:t>
            </a:r>
            <a:r>
              <a:rPr lang="pl-PL" b="0" i="0" dirty="0">
                <a:solidFill>
                  <a:srgbClr val="000000"/>
                </a:solidFill>
                <a:effectLst/>
                <a:latin typeface="Muli"/>
              </a:rPr>
              <a:t>, </a:t>
            </a:r>
            <a:r>
              <a:rPr lang="pl-PL" b="0" i="0" dirty="0">
                <a:solidFill>
                  <a:srgbClr val="FF0000"/>
                </a:solidFill>
                <a:effectLst/>
                <a:latin typeface="Muli"/>
              </a:rPr>
              <a:t>Różycki</a:t>
            </a:r>
            <a:r>
              <a:rPr lang="pl-PL" b="0" i="0" dirty="0">
                <a:solidFill>
                  <a:srgbClr val="000000"/>
                </a:solidFill>
                <a:effectLst/>
                <a:latin typeface="Muli"/>
              </a:rPr>
              <a:t> i </a:t>
            </a:r>
            <a:r>
              <a:rPr lang="pl-PL" b="0" i="0" dirty="0">
                <a:solidFill>
                  <a:srgbClr val="C00000"/>
                </a:solidFill>
                <a:effectLst/>
                <a:latin typeface="Muli"/>
              </a:rPr>
              <a:t>Z</a:t>
            </a:r>
            <a:r>
              <a:rPr lang="pl-PL" b="0" i="0" dirty="0">
                <a:solidFill>
                  <a:srgbClr val="FF0000"/>
                </a:solidFill>
                <a:effectLst/>
                <a:latin typeface="Muli"/>
              </a:rPr>
              <a:t>ygalski</a:t>
            </a:r>
            <a:r>
              <a:rPr lang="pl-PL" b="0" i="0" dirty="0">
                <a:solidFill>
                  <a:srgbClr val="000000"/>
                </a:solidFill>
                <a:effectLst/>
                <a:latin typeface="Muli"/>
              </a:rPr>
              <a:t>, studenci Uniwersytetu Poznańskiego, uczestniczyli w kursie dla kryptologów zorganizowanym na tej uczelni przy współudziale wojska. Po ukończeniu kursu zostali zatrudnieni w 1930 roku w Biurze Szyfrów Sztabu Generalnego Wojska Polskiego. Rozpracowywali tajemnicę działania niemieckiej elektromechanicznej maszyny szyfrującej „Enigma”. Skonstruowana w latach 20. XX wieku miała służyć utajnianiu korespondencji handlowej. Szybko jednak wykorzystano ją w niemieckich siłach zbrojnych.</a:t>
            </a:r>
          </a:p>
          <a:p>
            <a:r>
              <a:rPr lang="pl-PL" b="0" i="0" dirty="0">
                <a:solidFill>
                  <a:srgbClr val="000000"/>
                </a:solidFill>
                <a:effectLst/>
                <a:latin typeface="Muli"/>
              </a:rPr>
              <a:t>Według Marka Grajka, autora książki „Enigma. Bliżej prawdy”, złamanie szyfru „Enigmy” uważano za niemożliwe. Polacy osiągnęli sukces dzięki zastosowaniu metody matematycznej zamiast lingwistycznej. Na ten pomysł wpadł ppłk Maksymilian Ciężki z Biura Szyfrów.</a:t>
            </a:r>
            <a:endParaRPr lang="pl-PL" dirty="0"/>
          </a:p>
        </p:txBody>
      </p:sp>
      <p:pic>
        <p:nvPicPr>
          <p:cNvPr id="5122" name="Picture 2" descr="Znalezione obrazy dla zapytania: rejewski różycki zygalski">
            <a:extLst>
              <a:ext uri="{FF2B5EF4-FFF2-40B4-BE49-F238E27FC236}">
                <a16:creationId xmlns:a16="http://schemas.microsoft.com/office/drawing/2014/main" id="{A6AFD420-4C7C-4E7E-9580-C94514CE39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74" y="513102"/>
            <a:ext cx="4660777" cy="139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58824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FF1A41-8ADB-417E-A01B-B89882065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FEA88D-1821-48B3-B3A4-4E6145767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72685"/>
            <a:ext cx="10515600" cy="4351338"/>
          </a:xfrm>
        </p:spPr>
        <p:txBody>
          <a:bodyPr/>
          <a:lstStyle/>
          <a:p>
            <a:r>
              <a:rPr lang="pl-PL" b="0" i="0">
                <a:solidFill>
                  <a:srgbClr val="000000"/>
                </a:solidFill>
                <a:effectLst/>
                <a:latin typeface="Muli"/>
              </a:rPr>
              <a:t>Trzej matematycy </a:t>
            </a:r>
            <a:r>
              <a:rPr lang="pl-PL" b="0" i="0" dirty="0">
                <a:solidFill>
                  <a:srgbClr val="000000"/>
                </a:solidFill>
                <a:effectLst/>
                <a:latin typeface="Muli"/>
              </a:rPr>
              <a:t>zaprojektowali kopię maszyny szyfrującej. Egzemplarze tego urządzenia powstawały w warszawskiej Wytwórni Radiotechnicznej AVA. Kilka połączonych ze sobą maszyn tworzyło tzw. bombę kryptologiczną, przeznaczoną do automatycznego łamania niemieckiego szyfru.</a:t>
            </a:r>
          </a:p>
          <a:p>
            <a:r>
              <a:rPr lang="pl-PL" b="0" i="0" dirty="0">
                <a:solidFill>
                  <a:srgbClr val="000000"/>
                </a:solidFill>
                <a:effectLst/>
                <a:latin typeface="Muli"/>
              </a:rPr>
              <a:t>Latem 1939 roku polskie władze wojskowe przekazały do Francji i Wielkiej Brytanii egzemplarze kopii maszyny „Enigma” wraz z informacjami dotyczącymi złamanego szyfru.</a:t>
            </a:r>
            <a:endParaRPr lang="pl-PL" dirty="0"/>
          </a:p>
        </p:txBody>
      </p:sp>
      <p:pic>
        <p:nvPicPr>
          <p:cNvPr id="6146" name="Picture 2" descr="Znalezione obrazy dla zapytania: rejewski różycki zygalski">
            <a:extLst>
              <a:ext uri="{FF2B5EF4-FFF2-40B4-BE49-F238E27FC236}">
                <a16:creationId xmlns:a16="http://schemas.microsoft.com/office/drawing/2014/main" id="{9BB23FD5-6B11-460E-9C80-AF3587AA8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348" y="239697"/>
            <a:ext cx="8220722" cy="291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41128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9D63E4-7C6F-4786-AC65-122A34BB6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3F17DF-AF60-4ADA-B83E-9D4AFF76F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0" i="0" dirty="0">
                <a:solidFill>
                  <a:srgbClr val="000000"/>
                </a:solidFill>
                <a:effectLst/>
                <a:latin typeface="Muli"/>
              </a:rPr>
              <a:t>We wrześniu 1939 roku Marian Rejewski, Jerzy Różycki i Henryk Zygalski ewakuowali się przez Rumunię do Francji. Jerzy Różycki zginął w styczniu 1942 r. na statku, który zatonął w tajemniczych okolicznościach na Morzu Śródziemnym. Dwaj pozostali matematycy nadal zajmowali się niemieckimi szyframi, pracując w jednostce Wojska Polskiego w Wielkiej Brytanii.</a:t>
            </a:r>
          </a:p>
          <a:p>
            <a:r>
              <a:rPr lang="pl-PL" b="0" i="0" dirty="0">
                <a:solidFill>
                  <a:srgbClr val="000000"/>
                </a:solidFill>
                <a:effectLst/>
                <a:latin typeface="Muli"/>
              </a:rPr>
              <a:t>Prace nad łamaniem kolejnych wersji i udoskonaleń szyfru „Enigmy” kontynuowano w brytyjskim ośrodku kryptologicznym w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Muli"/>
              </a:rPr>
              <a:t>Bletchley</a:t>
            </a:r>
            <a:r>
              <a:rPr lang="pl-PL" b="0" i="0" dirty="0">
                <a:solidFill>
                  <a:srgbClr val="000000"/>
                </a:solidFill>
                <a:effectLst/>
                <a:latin typeface="Muli"/>
              </a:rPr>
              <a:t> Park. Zdaniem historyków dzięki temu, że alianci znali informacje przesyłane przez „Enigmę”, II wojna światowa trwała krócej o 2-3 lata.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93253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1342E0-52A4-4AB4-A916-9157890DD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                          Zakończenie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39DCC8-B0EA-417F-A405-98A6BBA4B3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0" i="0" dirty="0">
                <a:effectLst/>
                <a:latin typeface="Lato"/>
              </a:rPr>
              <a:t>W okresie powojennym żaden z wybitnych kryptologów nie doczekał się uznania, na jakie zasługiwał. Zygalski pracował jako nauczyciel, Rejewski imał się różnych zajęć. Mimo ogromnego wpływu na losy wojny, pozostali cichymi bohaterami, o których roli pamiętało niewielu.</a:t>
            </a:r>
          </a:p>
          <a:p>
            <a:r>
              <a:rPr lang="pl-PL" b="0" i="0" dirty="0">
                <a:solidFill>
                  <a:srgbClr val="000000"/>
                </a:solidFill>
                <a:effectLst/>
                <a:latin typeface="Muli"/>
              </a:rPr>
              <a:t>W 2000 roku Marian Rejewski, Jerzy Różycki i Henryk Zygalski zostali pośmiertnie odznaczeni Krzyżami Wielkimi Orderu Odrodzenia Polski.</a:t>
            </a:r>
            <a:br>
              <a:rPr lang="pl-PL" dirty="0"/>
            </a:br>
            <a:endParaRPr lang="pl-PL" dirty="0"/>
          </a:p>
        </p:txBody>
      </p:sp>
      <p:pic>
        <p:nvPicPr>
          <p:cNvPr id="7170" name="Picture 2" descr="Znalezione obrazy dla zapytania: rejewski różycki zygalski">
            <a:extLst>
              <a:ext uri="{FF2B5EF4-FFF2-40B4-BE49-F238E27FC236}">
                <a16:creationId xmlns:a16="http://schemas.microsoft.com/office/drawing/2014/main" id="{1590E203-C32C-4D4E-94A1-C00D994BD5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6816" y="4731799"/>
            <a:ext cx="1524000" cy="1893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Znalezione obrazy dla zapytania: rejewski różycki zygalski">
            <a:extLst>
              <a:ext uri="{FF2B5EF4-FFF2-40B4-BE49-F238E27FC236}">
                <a16:creationId xmlns:a16="http://schemas.microsoft.com/office/drawing/2014/main" id="{A0E93E7B-8838-426D-A375-AB70F037F6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382" y="4731799"/>
            <a:ext cx="1524000" cy="1893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Znalezione obrazy dla zapytania: rejewski różycki zygalski">
            <a:extLst>
              <a:ext uri="{FF2B5EF4-FFF2-40B4-BE49-F238E27FC236}">
                <a16:creationId xmlns:a16="http://schemas.microsoft.com/office/drawing/2014/main" id="{A31E8B15-52CD-4CD1-9710-8A46D77E20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4843" y="4731798"/>
            <a:ext cx="1524000" cy="1893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83382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22996DD23DA7E4A8A9AEFA1FB05CEBF" ma:contentTypeVersion="9" ma:contentTypeDescription="Utwórz nowy dokument." ma:contentTypeScope="" ma:versionID="1815ea2134d1a0e0944276b0264201a7">
  <xsd:schema xmlns:xsd="http://www.w3.org/2001/XMLSchema" xmlns:xs="http://www.w3.org/2001/XMLSchema" xmlns:p="http://schemas.microsoft.com/office/2006/metadata/properties" xmlns:ns3="958389a8-9b77-42e0-9898-0b1b45df3732" xmlns:ns4="ce3f448c-0889-4238-a3d6-3d5280e0abde" targetNamespace="http://schemas.microsoft.com/office/2006/metadata/properties" ma:root="true" ma:fieldsID="4ce74f1d9b0845921f4056ab0a0a421b" ns3:_="" ns4:_="">
    <xsd:import namespace="958389a8-9b77-42e0-9898-0b1b45df3732"/>
    <xsd:import namespace="ce3f448c-0889-4238-a3d6-3d5280e0abd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8389a8-9b77-42e0-9898-0b1b45df37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3f448c-0889-4238-a3d6-3d5280e0abd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D34AEF-94E6-4721-87F2-EF9CB39E5E84}">
  <ds:schemaRefs>
    <ds:schemaRef ds:uri="ce3f448c-0889-4238-a3d6-3d5280e0abde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958389a8-9b77-42e0-9898-0b1b45df373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25072B0-2159-49C0-A23C-FA09D86EBB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3A56EB-7D79-4EDF-BAA6-28267050F1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8389a8-9b77-42e0-9898-0b1b45df3732"/>
    <ds:schemaRef ds:uri="ce3f448c-0889-4238-a3d6-3d5280e0ab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655</Words>
  <Application>Microsoft Office PowerPoint</Application>
  <PresentationFormat>Panoramiczny</PresentationFormat>
  <Paragraphs>26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Lato</vt:lpstr>
      <vt:lpstr>Montserrat</vt:lpstr>
      <vt:lpstr>Muli</vt:lpstr>
      <vt:lpstr>Motyw pakietu Office</vt:lpstr>
      <vt:lpstr>ENIGMA I JEJ HISTORIA</vt:lpstr>
      <vt:lpstr>                    Wprowadzenie</vt:lpstr>
      <vt:lpstr>Czym była Enigma</vt:lpstr>
      <vt:lpstr>Prezentacja programu PowerPoint</vt:lpstr>
      <vt:lpstr>                    Łamanie Enigmy</vt:lpstr>
      <vt:lpstr>                               Przełom</vt:lpstr>
      <vt:lpstr>Prezentacja programu PowerPoint</vt:lpstr>
      <vt:lpstr>Prezentacja programu PowerPoint</vt:lpstr>
      <vt:lpstr>                          Zakończenie</vt:lpstr>
      <vt:lpstr>Prezentacja programu PowerPoint</vt:lpstr>
      <vt:lpstr>                        Bibliografia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ENIGMA I JEJ HISTORIA</dc:title>
  <dc:creator>Dominik Kitowski</dc:creator>
  <cp:lastModifiedBy>Dominik Kitowski</cp:lastModifiedBy>
  <cp:revision>12</cp:revision>
  <dcterms:created xsi:type="dcterms:W3CDTF">2021-02-18T19:16:32Z</dcterms:created>
  <dcterms:modified xsi:type="dcterms:W3CDTF">2021-02-19T11:12:39Z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0x010100E22996DD23DA7E4A8A9AEFA1FB05CEBF</vt:lpwstr>
  </property>
</Properties>
</file>