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1" d="100"/>
          <a:sy n="51" d="100"/>
        </p:scale>
        <p:origin x="-552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xmlns="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xmlns="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12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99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xmlns="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12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457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xmlns="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xmlns="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xmlns="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12/9/2020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99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7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xmlns="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xmlns="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443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53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93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2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4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xmlns="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29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47" r:id="rId6"/>
    <p:sldLayoutId id="2147483752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1">
            <a:extLst>
              <a:ext uri="{FF2B5EF4-FFF2-40B4-BE49-F238E27FC236}">
                <a16:creationId xmlns:a16="http://schemas.microsoft.com/office/drawing/2014/main" xmlns="" id="{0DBF1ABE-8590-450D-BB49-BDDCCF3EE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0" name="Freeform: Shape 63">
            <a:extLst>
              <a:ext uri="{FF2B5EF4-FFF2-40B4-BE49-F238E27FC236}">
                <a16:creationId xmlns:a16="http://schemas.microsoft.com/office/drawing/2014/main" xmlns="" id="{0E73E149-B6EC-43FF-8939-B7B1439487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02327" y="632627"/>
            <a:ext cx="3387345" cy="29764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Freeform: Shape 65">
            <a:extLst>
              <a:ext uri="{FF2B5EF4-FFF2-40B4-BE49-F238E27FC236}">
                <a16:creationId xmlns:a16="http://schemas.microsoft.com/office/drawing/2014/main" xmlns="" id="{5BEB0D00-4F7A-41D8-B15E-B42145EA93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71784" y="397566"/>
            <a:ext cx="3848432" cy="34466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D02BFFE-7048-4453-892B-D28FC0242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398" y="3739768"/>
            <a:ext cx="9165204" cy="156854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pl-PL" sz="2600" dirty="0"/>
              <a:t/>
            </a:r>
            <a:br>
              <a:rPr lang="pl-PL" sz="2600" dirty="0"/>
            </a:br>
            <a:r>
              <a:rPr lang="pl-PL" dirty="0">
                <a:latin typeface="Corbel Light" panose="020B0303020204020204" pitchFamily="34" charset="0"/>
              </a:rPr>
              <a:t>Prawa człowieka w Polsce </a:t>
            </a:r>
            <a:endParaRPr lang="pl-PL" sz="4400" dirty="0">
              <a:latin typeface="Corbel Light" panose="020B0303020204020204" pitchFamily="34" charset="0"/>
            </a:endParaRPr>
          </a:p>
          <a:p>
            <a:pPr algn="ctr">
              <a:lnSpc>
                <a:spcPct val="110000"/>
              </a:lnSpc>
            </a:pPr>
            <a:endParaRPr lang="pl-PL" sz="26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36CD0AF0-2B7C-4782-9824-3697EE56F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9374" y="5053890"/>
            <a:ext cx="6953250" cy="739073"/>
          </a:xfrm>
        </p:spPr>
        <p:txBody>
          <a:bodyPr anchor="t">
            <a:norm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l-PL" dirty="0"/>
              <a:t>Prezentacja tematyczna</a:t>
            </a: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xmlns="" id="{F2F014E7-B612-4079-894D-4697468C5B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6335" y="508883"/>
            <a:ext cx="3619330" cy="318091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Wideo 3">
            <a:extLst>
              <a:ext uri="{FF2B5EF4-FFF2-40B4-BE49-F238E27FC236}">
                <a16:creationId xmlns:a16="http://schemas.microsoft.com/office/drawing/2014/main" xmlns="" id="{C5DEDD68-A705-468E-936E-2D1D709A9E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79" r="-1" b="-1"/>
          <a:stretch/>
        </p:blipFill>
        <p:spPr>
          <a:xfrm>
            <a:off x="5009323" y="1434573"/>
            <a:ext cx="2264224" cy="127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AEF75892-1806-4626-AF0C-01B3D6AD1162}"/>
              </a:ext>
            </a:extLst>
          </p:cNvPr>
          <p:cNvSpPr txBox="1"/>
          <p:nvPr/>
        </p:nvSpPr>
        <p:spPr>
          <a:xfrm>
            <a:off x="159799" y="305068"/>
            <a:ext cx="12192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l-PL" sz="2000" b="0" i="0" dirty="0">
              <a:solidFill>
                <a:srgbClr val="1B1B1B"/>
              </a:solidFill>
              <a:effectLst/>
              <a:latin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0" i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Prawa człowieka-  wynikają z przyrodzonej człowiekowi godności, przysługują każdemu bez względu na, między innymi, rasę, płeć, język, wyznanie, przekonania polityczne, pochodzenie narodowe i społeczne, majątek. Nie można się ich zrzec. Władza ich nie nadaje ani nie może ich odebrać.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1B1B1B"/>
              </a:solidFill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1B1B1B"/>
                </a:solidFill>
                <a:latin typeface="Constantia" panose="02030602050306030303" pitchFamily="18" charset="0"/>
              </a:rPr>
              <a:t>Prawa człowieka </a:t>
            </a:r>
            <a:r>
              <a:rPr lang="pl-PL" sz="2000" b="0" i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opisują pozycję osoby w społeczeństwie i wobec władzy – określają jej uprawnienia w stosunku do innych osób i władzy.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b="0" i="0" dirty="0">
              <a:solidFill>
                <a:srgbClr val="1B1B1B"/>
              </a:solidFill>
              <a:effectLst/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0" i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Koncepcja praw opiera się na następujących założeniach: każdy posiada sferę wolności, której nie może naruszyć żadna władza, każdy może domagać się od państwa ochrony swoich praw.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1B1B1B"/>
              </a:solidFill>
              <a:latin typeface="Constantia" panose="02030602050306030303" pitchFamily="18" charset="0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l-PL" sz="2000" b="0" i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Prawa jednostki po raz pierwszy potwierdzono w Deklaracji Praw Człowieka i Obywatela z 1789 r. oraz w konstytucji Stanów Zjednoczonych (w Karcie Praw stanowiącej dziesięć pierwszych poprawek do Konstytucji, z 1789 r.). Później, potwierdzenie praw i gwarancji ich realizowania pojawiło się w konstytucjach i ustawach zwykłych innych państw.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pl-PL" sz="2000" b="0" i="0" dirty="0">
              <a:solidFill>
                <a:srgbClr val="1B1B1B"/>
              </a:solidFill>
              <a:effectLst/>
              <a:latin typeface="Constantia" panose="02030602050306030303" pitchFamily="18" charset="0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pl-PL" sz="2000" b="0" i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W XX wieku przyjęto zasadę, że respektowanie praw człowieka nie jest wewnętrzną sprawą państw. Wyrazem tego stały się przyjmowane przez społeczność międzynarodową umowy dotyczące praw człowieka.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71825"/>
      </p:ext>
    </p:extLst>
  </p:cSld>
  <p:clrMapOvr>
    <a:masterClrMapping/>
  </p:clrMapOvr>
  <p:transition spd="slow" advClick="0" advTm="11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97DA035B-A437-43AE-AAD2-915A953A6935}"/>
              </a:ext>
            </a:extLst>
          </p:cNvPr>
          <p:cNvSpPr txBox="1"/>
          <p:nvPr/>
        </p:nvSpPr>
        <p:spPr>
          <a:xfrm>
            <a:off x="0" y="106532"/>
            <a:ext cx="1265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>
                <a:latin typeface="Constantia" panose="02030602050306030303" pitchFamily="18" charset="0"/>
              </a:rPr>
              <a:t>Prawa Człowieka</a:t>
            </a:r>
            <a:r>
              <a:rPr lang="pl-PL" b="1" dirty="0">
                <a:latin typeface="Constantia" panose="02030602050306030303" pitchFamily="18" charset="0"/>
              </a:rPr>
              <a:t>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AD3563A-1CC7-4D96-AE1E-DF6469391232}"/>
              </a:ext>
            </a:extLst>
          </p:cNvPr>
          <p:cNvSpPr txBox="1"/>
          <p:nvPr/>
        </p:nvSpPr>
        <p:spPr>
          <a:xfrm>
            <a:off x="128728" y="1052913"/>
            <a:ext cx="1178510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285750" algn="l" fontAlgn="base">
              <a:buFont typeface="Courier New" panose="02070309020205020404" pitchFamily="49" charset="0"/>
              <a:buChar char="o"/>
            </a:pPr>
            <a:r>
              <a:rPr lang="pl-PL" sz="2000" b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prawa pracownicze obejmujące zakaz pracy przymusowej, zakaz dyskryminacji w zatrudnieniu, prawo do godziwych warunków pracy, godziwego wynagrodzenia oraz równego wynagrodzenia za pracę równej wartości, prawo do organizowania się, do strajku,</a:t>
            </a:r>
          </a:p>
          <a:p>
            <a:pPr marL="514350" indent="-285750" algn="l" fontAlgn="base">
              <a:buFont typeface="Courier New" panose="02070309020205020404" pitchFamily="49" charset="0"/>
              <a:buChar char="o"/>
            </a:pPr>
            <a:r>
              <a:rPr lang="pl-PL" sz="2000" b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prawo do ochrony socjalnej oraz prawo do ochrony zdrowia oznaczające prawo do zabezpieczenia społecznego na wypadek choroby, starości, niezdolności do pracy, bezrobocia oraz prawo do pomocy społecznej,</a:t>
            </a:r>
          </a:p>
          <a:p>
            <a:pPr marL="514350" indent="-285750" algn="l" fontAlgn="base">
              <a:buFont typeface="Courier New" panose="02070309020205020404" pitchFamily="49" charset="0"/>
              <a:buChar char="o"/>
            </a:pPr>
            <a:r>
              <a:rPr lang="pl-PL" sz="2000" b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prawa rodziny obejmujące prawo rodziny i poszczególnych jej członków do ochrony prawnej, społecznej i gospodarczej, prawo do ochrony macierzyństwa, prawo dzieci do ochrony przed wszelkimi formami eksploatacji,</a:t>
            </a:r>
          </a:p>
          <a:p>
            <a:pPr marL="514350" indent="-285750" algn="l" fontAlgn="base">
              <a:buFont typeface="Courier New" panose="02070309020205020404" pitchFamily="49" charset="0"/>
              <a:buChar char="o"/>
            </a:pPr>
            <a:r>
              <a:rPr lang="pl-PL" sz="2000" b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prawo do edukacji to prawo do bezpłatnej nauki na szczeblu podstawowym, dostęp do szkolnictwa wyższego oraz do wsparcia w celu ułatwienia dostępu do edukacji,</a:t>
            </a:r>
          </a:p>
          <a:p>
            <a:pPr marL="514350" indent="-285750" algn="l" fontAlgn="base">
              <a:buFont typeface="Courier New" panose="02070309020205020404" pitchFamily="49" charset="0"/>
              <a:buChar char="o"/>
            </a:pPr>
            <a:r>
              <a:rPr lang="pl-PL" sz="2000" b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prawa w dziedzinie kultury obejmujące prawo udziału w życiu kulturalnym i korzystania z postępu naukowego, ochronę praw autorskich.</a:t>
            </a:r>
          </a:p>
        </p:txBody>
      </p:sp>
    </p:spTree>
    <p:extLst>
      <p:ext uri="{BB962C8B-B14F-4D97-AF65-F5344CB8AC3E}">
        <p14:creationId xmlns:p14="http://schemas.microsoft.com/office/powerpoint/2010/main" val="765760821"/>
      </p:ext>
    </p:extLst>
  </p:cSld>
  <p:clrMapOvr>
    <a:masterClrMapping/>
  </p:clrMapOvr>
  <p:transition spd="slow" advTm="11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B710D4B6-F969-4FCC-A146-AD969458BD07}"/>
              </a:ext>
            </a:extLst>
          </p:cNvPr>
          <p:cNvSpPr txBox="1"/>
          <p:nvPr/>
        </p:nvSpPr>
        <p:spPr>
          <a:xfrm>
            <a:off x="0" y="150920"/>
            <a:ext cx="121920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pl-PL" sz="2400" b="1" i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Prawa obywatelskie i polityczne </a:t>
            </a:r>
            <a:r>
              <a:rPr lang="pl-PL" sz="2400" b="0" i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wywodzone są z szeroko pojętej wolności, której państwa nie mogą ograniczać („im mniej państwa, tym lepiej”). Prawa obywatelskie lub polityczne to, między innymi:</a:t>
            </a:r>
          </a:p>
          <a:p>
            <a:pPr marL="228600" algn="l" fontAlgn="base"/>
            <a:r>
              <a:rPr lang="pl-PL" b="0" i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 </a:t>
            </a:r>
          </a:p>
          <a:p>
            <a:pPr marL="571500" indent="-342900" algn="l" fontAlgn="base">
              <a:buFont typeface="Courier New" panose="02070309020205020404" pitchFamily="49" charset="0"/>
              <a:buChar char="o"/>
            </a:pPr>
            <a:r>
              <a:rPr lang="pl-PL" sz="2000" b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  prawo do życia</a:t>
            </a:r>
          </a:p>
          <a:p>
            <a:pPr marL="571500" indent="-342900" algn="l" fontAlgn="base">
              <a:buFont typeface="Courier New" panose="02070309020205020404" pitchFamily="49" charset="0"/>
              <a:buChar char="o"/>
            </a:pPr>
            <a:r>
              <a:rPr lang="pl-PL" sz="2000" b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  wolność i bezpieczeństwo osobiste,</a:t>
            </a:r>
          </a:p>
          <a:p>
            <a:pPr marL="571500" indent="-342900" algn="l" fontAlgn="base">
              <a:buFont typeface="Courier New" panose="02070309020205020404" pitchFamily="49" charset="0"/>
              <a:buChar char="o"/>
            </a:pPr>
            <a:r>
              <a:rPr lang="pl-PL" sz="2000" b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  zakaz tortur,</a:t>
            </a:r>
          </a:p>
          <a:p>
            <a:pPr marL="571500" indent="-342900" algn="l" fontAlgn="base">
              <a:buFont typeface="Courier New" panose="02070309020205020404" pitchFamily="49" charset="0"/>
              <a:buChar char="o"/>
            </a:pPr>
            <a:r>
              <a:rPr lang="pl-PL" sz="2000" b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  wolność sumienia i wyznania,</a:t>
            </a:r>
          </a:p>
          <a:p>
            <a:pPr marL="571500" indent="-342900" algn="l" fontAlgn="base">
              <a:buFont typeface="Courier New" panose="02070309020205020404" pitchFamily="49" charset="0"/>
              <a:buChar char="o"/>
            </a:pPr>
            <a:r>
              <a:rPr lang="pl-PL" sz="2000" b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  wolność słowa,</a:t>
            </a:r>
          </a:p>
          <a:p>
            <a:pPr marL="571500" indent="-342900" algn="l" fontAlgn="base">
              <a:buFont typeface="Courier New" panose="02070309020205020404" pitchFamily="49" charset="0"/>
              <a:buChar char="o"/>
            </a:pPr>
            <a:r>
              <a:rPr lang="pl-PL" sz="2000" b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  prawo do sądu,</a:t>
            </a:r>
          </a:p>
          <a:p>
            <a:pPr marL="571500" indent="-342900" algn="l" fontAlgn="base">
              <a:buFont typeface="Courier New" panose="02070309020205020404" pitchFamily="49" charset="0"/>
              <a:buChar char="o"/>
            </a:pPr>
            <a:r>
              <a:rPr lang="pl-PL" sz="2000" b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  prawo do obywatelstwa,</a:t>
            </a:r>
          </a:p>
          <a:p>
            <a:pPr marL="571500" indent="-342900" algn="l" fontAlgn="base">
              <a:buFont typeface="Courier New" panose="02070309020205020404" pitchFamily="49" charset="0"/>
              <a:buChar char="o"/>
            </a:pPr>
            <a:r>
              <a:rPr lang="pl-PL" sz="2000" b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  prawo do wolnych wyborów,</a:t>
            </a:r>
          </a:p>
          <a:p>
            <a:pPr marL="571500" indent="-342900" algn="l" fontAlgn="base">
              <a:buFont typeface="Courier New" panose="02070309020205020404" pitchFamily="49" charset="0"/>
              <a:buChar char="o"/>
            </a:pPr>
            <a:r>
              <a:rPr lang="pl-PL" sz="2000" b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  wolność zgromadzeń i stowarzyszeń.</a:t>
            </a:r>
          </a:p>
          <a:p>
            <a:pPr marL="342900" indent="-342900" algn="l" fontAlgn="base">
              <a:buFont typeface="Courier New" panose="02070309020205020404" pitchFamily="49" charset="0"/>
              <a:buChar char="o"/>
            </a:pPr>
            <a:endParaRPr lang="pl-PL" sz="2000" b="0" i="0" dirty="0">
              <a:solidFill>
                <a:srgbClr val="1B1B1B"/>
              </a:solidFill>
              <a:effectLst/>
              <a:latin typeface="Open Sans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pl-PL" sz="2400" b="1" i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Prawa </a:t>
            </a:r>
            <a:r>
              <a:rPr lang="pl-PL" sz="2400" b="0" i="0" dirty="0">
                <a:solidFill>
                  <a:srgbClr val="1B1B1B"/>
                </a:solidFill>
                <a:effectLst/>
                <a:latin typeface="Constantia" panose="02030602050306030303" pitchFamily="18" charset="0"/>
              </a:rPr>
              <a:t>te określa się czasem jako "negatywne", jednak ich realizacja niektórych z nich wymaga od państwa podjęcia działań, na przykład stworzenia systemu wymiaru sprawiedliwości albo zorganizowania wyborów.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A1EEDB8-9B9A-423E-A8C4-3C4E7F7ED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69" y="1464816"/>
            <a:ext cx="2046361" cy="26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88058"/>
      </p:ext>
    </p:extLst>
  </p:cSld>
  <p:clrMapOvr>
    <a:masterClrMapping/>
  </p:clrMapOvr>
  <p:transition spd="slow" advTm="11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641E160F-D2D5-452A-A3F8-2272FA5D9191}"/>
              </a:ext>
            </a:extLst>
          </p:cNvPr>
          <p:cNvSpPr txBox="1"/>
          <p:nvPr/>
        </p:nvSpPr>
        <p:spPr>
          <a:xfrm>
            <a:off x="0" y="663765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latin typeface="Constantia" panose="02030602050306030303" pitchFamily="18" charset="0"/>
              </a:rPr>
              <a:t>Instytucje chroniące Praw Człowieka</a:t>
            </a:r>
            <a:r>
              <a:rPr lang="pl-PL" sz="2800" dirty="0">
                <a:latin typeface="Constantia" panose="02030602050306030303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b="1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>
                <a:latin typeface="Constantia" panose="02030602050306030303" pitchFamily="18" charset="0"/>
              </a:rPr>
              <a:t>Krajowy system ochrony praw człowieka:</a:t>
            </a:r>
            <a:endParaRPr lang="pl-PL" sz="2000" b="1" dirty="0">
              <a:latin typeface="Constantia" panose="02030602050306030303" pitchFamily="18" charset="0"/>
            </a:endParaRPr>
          </a:p>
          <a:p>
            <a:r>
              <a:rPr lang="pl-PL" b="1" dirty="0">
                <a:latin typeface="Constantia" panose="02030602050306030303" pitchFamily="18" charset="0"/>
              </a:rPr>
              <a:t>    </a:t>
            </a:r>
            <a:r>
              <a:rPr lang="pl-PL" sz="2000" b="1" dirty="0">
                <a:latin typeface="Constantia" panose="02030602050306030303" pitchFamily="18" charset="0"/>
              </a:rPr>
              <a:t>-</a:t>
            </a:r>
            <a:r>
              <a:rPr lang="pl-PL" sz="2000" dirty="0">
                <a:latin typeface="Constantia" panose="02030602050306030303" pitchFamily="18" charset="0"/>
              </a:rPr>
              <a:t>Działa w każdym państwie i opiera się na postanowieniach konstytucji. Podstawową rolę pełnią niezależne sądy oraz inne organy, jak np. Rzecznik Praw Obywatelskich</a:t>
            </a:r>
            <a:endParaRPr lang="pl-PL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b="1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>
                <a:latin typeface="Constantia" panose="02030602050306030303" pitchFamily="18" charset="0"/>
              </a:rPr>
              <a:t>Międzynarodowy system ochrony praw człowieka</a:t>
            </a:r>
            <a:r>
              <a:rPr lang="pl-PL" sz="2400" dirty="0">
                <a:latin typeface="Constantia" panose="02030602050306030303" pitchFamily="18" charset="0"/>
              </a:rPr>
              <a:t>:</a:t>
            </a:r>
          </a:p>
          <a:p>
            <a:r>
              <a:rPr lang="pl-PL" sz="2000" dirty="0"/>
              <a:t>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sz="2000" dirty="0">
                <a:latin typeface="Constantia" panose="02030602050306030303" pitchFamily="18" charset="0"/>
              </a:rPr>
              <a:t>                         System uniwersalny:                   Systemy regionalne:  </a:t>
            </a:r>
          </a:p>
          <a:p>
            <a:r>
              <a:rPr lang="pl-PL" sz="2000" dirty="0">
                <a:latin typeface="Constantia" panose="02030602050306030303" pitchFamily="18" charset="0"/>
              </a:rPr>
              <a:t>       - Działa w ramach ONZ i obejmuje              - systemy europejskie (UE, Rada Europy, OBWE)</a:t>
            </a:r>
          </a:p>
          <a:p>
            <a:r>
              <a:rPr lang="pl-PL" sz="2000" dirty="0">
                <a:latin typeface="Constantia" panose="02030602050306030303" pitchFamily="18" charset="0"/>
              </a:rPr>
              <a:t>     swoim zasięgiem wszystkie państwa</a:t>
            </a:r>
          </a:p>
          <a:p>
            <a:r>
              <a:rPr lang="pl-PL" sz="2000" dirty="0">
                <a:latin typeface="Constantia" panose="02030602050306030303" pitchFamily="18" charset="0"/>
              </a:rPr>
              <a:t>       członkowskie</a:t>
            </a:r>
          </a:p>
          <a:p>
            <a:endParaRPr lang="pl-PL" sz="2000" dirty="0">
              <a:latin typeface="Constantia" panose="02030602050306030303" pitchFamily="18" charset="0"/>
            </a:endParaRPr>
          </a:p>
          <a:p>
            <a:endParaRPr lang="pl-PL" dirty="0">
              <a:latin typeface="Constantia" panose="02030602050306030303" pitchFamily="18" charset="0"/>
            </a:endParaRPr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78D3E7BF-1232-4D01-9927-9F3D47122194}"/>
              </a:ext>
            </a:extLst>
          </p:cNvPr>
          <p:cNvCxnSpPr/>
          <p:nvPr/>
        </p:nvCxnSpPr>
        <p:spPr>
          <a:xfrm flipH="1">
            <a:off x="2361461" y="3373817"/>
            <a:ext cx="949911" cy="461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xmlns="" id="{0A865B67-3987-4A1C-99C2-25CA2F9DC588}"/>
              </a:ext>
            </a:extLst>
          </p:cNvPr>
          <p:cNvCxnSpPr/>
          <p:nvPr/>
        </p:nvCxnSpPr>
        <p:spPr>
          <a:xfrm>
            <a:off x="5603289" y="3373816"/>
            <a:ext cx="985421" cy="461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175296"/>
      </p:ext>
    </p:extLst>
  </p:cSld>
  <p:clrMapOvr>
    <a:masterClrMapping/>
  </p:clrMapOvr>
  <p:transition spd="slow" advTm="11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41E7EFF7-7C8D-4E06-BBCC-A8CA7F004C00}"/>
              </a:ext>
            </a:extLst>
          </p:cNvPr>
          <p:cNvSpPr txBox="1"/>
          <p:nvPr/>
        </p:nvSpPr>
        <p:spPr>
          <a:xfrm>
            <a:off x="408373" y="843379"/>
            <a:ext cx="120292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b="1" dirty="0">
                <a:latin typeface="Constantia" panose="02030602050306030303" pitchFamily="18" charset="0"/>
              </a:rPr>
              <a:t>System pozarządowy:</a:t>
            </a:r>
            <a:endParaRPr lang="pl-PL" sz="2800" b="1" dirty="0">
              <a:latin typeface="Constantia" panose="02030602050306030303" pitchFamily="18" charset="0"/>
            </a:endParaRPr>
          </a:p>
          <a:p>
            <a:r>
              <a:rPr lang="pl-PL" dirty="0"/>
              <a:t>     </a:t>
            </a:r>
          </a:p>
          <a:p>
            <a:r>
              <a:rPr lang="pl-PL" dirty="0"/>
              <a:t>        </a:t>
            </a:r>
            <a:r>
              <a:rPr lang="pl-PL" sz="2800" dirty="0">
                <a:latin typeface="Constantia" panose="02030602050306030303" pitchFamily="18" charset="0"/>
              </a:rPr>
              <a:t>Instytucje pozarządowe</a:t>
            </a:r>
            <a:r>
              <a:rPr lang="pl-PL" sz="2400" dirty="0">
                <a:latin typeface="Constantia" panose="02030602050306030303" pitchFamily="18" charset="0"/>
              </a:rPr>
              <a:t>:</a:t>
            </a:r>
            <a:endParaRPr lang="pl-PL" sz="20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onstantia" panose="02030602050306030303" pitchFamily="18" charset="0"/>
              </a:rPr>
              <a:t>Czerwony krzyż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onstantia" panose="02030602050306030303" pitchFamily="18" charset="0"/>
              </a:rPr>
              <a:t>Czerwony półksiężyc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onstantia" panose="02030602050306030303" pitchFamily="18" charset="0"/>
              </a:rPr>
              <a:t>Amnesty International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onstantia" panose="02030602050306030303" pitchFamily="18" charset="0"/>
              </a:rPr>
              <a:t>IHF (Międzynarodowa Fundacja Helsińska)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onstantia" panose="02030602050306030303" pitchFamily="18" charset="0"/>
              </a:rPr>
              <a:t>Human Rights Watch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B109A2B-C8EE-448B-8286-ED8EA6382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27" y="2951085"/>
            <a:ext cx="4876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49080"/>
      </p:ext>
    </p:extLst>
  </p:cSld>
  <p:clrMapOvr>
    <a:masterClrMapping/>
  </p:clrMapOvr>
  <p:transition spd="slow" advTm="11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6EA00DC9-D545-49C9-A6CC-ABEEEA2E9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35" y="701336"/>
            <a:ext cx="7329648" cy="519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67879"/>
      </p:ext>
    </p:extLst>
  </p:cSld>
  <p:clrMapOvr>
    <a:masterClrMapping/>
  </p:clrMapOvr>
  <p:transition spd="slow" advTm="11000">
    <p:fade/>
  </p:transition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371</Words>
  <Application>Microsoft Office PowerPoint</Application>
  <PresentationFormat>Niestandardowy</PresentationFormat>
  <Paragraphs>53</Paragraphs>
  <Slides>7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SketchLinesVTI</vt:lpstr>
      <vt:lpstr> Prawa człowieka w Polsce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Prawa człowieka w Polsce</dc:title>
  <dc:creator>Krzysztof Lemańczyk</dc:creator>
  <cp:lastModifiedBy>Andrzej78</cp:lastModifiedBy>
  <cp:revision>7</cp:revision>
  <dcterms:created xsi:type="dcterms:W3CDTF">2020-12-07T15:59:16Z</dcterms:created>
  <dcterms:modified xsi:type="dcterms:W3CDTF">2020-12-09T11:33:25Z</dcterms:modified>
</cp:coreProperties>
</file>