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>
        <p:scale>
          <a:sx n="51" d="100"/>
          <a:sy n="51" d="100"/>
        </p:scale>
        <p:origin x="-40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Poda%C5%BC" TargetMode="External"/><Relationship Id="rId2" Type="http://schemas.openxmlformats.org/officeDocument/2006/relationships/hyperlink" Target="https://pl.wikipedia.org/wiki/Popy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l.wikipedia.org/wiki/Ekonomia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xmlns="" id="{C475749F-F487-4EFB-ABC7-C1359590EB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xmlns="" id="{6DED367A-91DB-4747-9D86-7D4D11743B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00" r="10567" b="-1"/>
          <a:stretch/>
        </p:blipFill>
        <p:spPr>
          <a:xfrm>
            <a:off x="-2192" y="10"/>
            <a:ext cx="8436340" cy="6857990"/>
          </a:xfrm>
          <a:custGeom>
            <a:avLst/>
            <a:gdLst/>
            <a:ahLst/>
            <a:cxnLst/>
            <a:rect l="l" t="t" r="r" b="b"/>
            <a:pathLst>
              <a:path w="8436340" h="6858000">
                <a:moveTo>
                  <a:pt x="6950358" y="3911316"/>
                </a:moveTo>
                <a:lnTo>
                  <a:pt x="6950358" y="3925503"/>
                </a:lnTo>
                <a:lnTo>
                  <a:pt x="6948404" y="3918409"/>
                </a:lnTo>
                <a:close/>
                <a:moveTo>
                  <a:pt x="890899" y="2071857"/>
                </a:moveTo>
                <a:cubicBezTo>
                  <a:pt x="890899" y="2071857"/>
                  <a:pt x="890899" y="2071857"/>
                  <a:pt x="4934362" y="2071857"/>
                </a:cubicBezTo>
                <a:cubicBezTo>
                  <a:pt x="5187625" y="2071857"/>
                  <a:pt x="5432153" y="2211072"/>
                  <a:pt x="5554418" y="2437296"/>
                </a:cubicBezTo>
                <a:cubicBezTo>
                  <a:pt x="5554418" y="2437296"/>
                  <a:pt x="5554418" y="2437296"/>
                  <a:pt x="7580515" y="5926372"/>
                </a:cubicBezTo>
                <a:cubicBezTo>
                  <a:pt x="7711513" y="6143896"/>
                  <a:pt x="7711513" y="6422327"/>
                  <a:pt x="7580515" y="6639850"/>
                </a:cubicBezTo>
                <a:cubicBezTo>
                  <a:pt x="7580515" y="6639850"/>
                  <a:pt x="7580515" y="6639850"/>
                  <a:pt x="7473670" y="6823844"/>
                </a:cubicBezTo>
                <a:lnTo>
                  <a:pt x="7453836" y="6858000"/>
                </a:lnTo>
                <a:lnTo>
                  <a:pt x="0" y="6858000"/>
                </a:lnTo>
                <a:lnTo>
                  <a:pt x="0" y="2890622"/>
                </a:lnTo>
                <a:lnTo>
                  <a:pt x="78831" y="2754282"/>
                </a:lnTo>
                <a:cubicBezTo>
                  <a:pt x="137995" y="2651956"/>
                  <a:pt x="199068" y="2546330"/>
                  <a:pt x="262110" y="2437296"/>
                </a:cubicBezTo>
                <a:cubicBezTo>
                  <a:pt x="393108" y="2211072"/>
                  <a:pt x="628904" y="2071857"/>
                  <a:pt x="890899" y="2071857"/>
                </a:cubicBezTo>
                <a:close/>
                <a:moveTo>
                  <a:pt x="6355444" y="753840"/>
                </a:moveTo>
                <a:cubicBezTo>
                  <a:pt x="6355444" y="753840"/>
                  <a:pt x="6355444" y="753840"/>
                  <a:pt x="7595013" y="753840"/>
                </a:cubicBezTo>
                <a:cubicBezTo>
                  <a:pt x="7672653" y="753840"/>
                  <a:pt x="7747616" y="796518"/>
                  <a:pt x="7785098" y="865869"/>
                </a:cubicBezTo>
                <a:cubicBezTo>
                  <a:pt x="7785098" y="865869"/>
                  <a:pt x="7785098" y="865869"/>
                  <a:pt x="8406222" y="1935484"/>
                </a:cubicBezTo>
                <a:cubicBezTo>
                  <a:pt x="8446380" y="2002169"/>
                  <a:pt x="8446380" y="2087523"/>
                  <a:pt x="8406222" y="2154207"/>
                </a:cubicBezTo>
                <a:cubicBezTo>
                  <a:pt x="8406222" y="2154207"/>
                  <a:pt x="8406222" y="2154207"/>
                  <a:pt x="7785098" y="3223823"/>
                </a:cubicBezTo>
                <a:cubicBezTo>
                  <a:pt x="7747616" y="3293174"/>
                  <a:pt x="7672653" y="3335852"/>
                  <a:pt x="7595013" y="3335852"/>
                </a:cubicBezTo>
                <a:cubicBezTo>
                  <a:pt x="7595013" y="3335852"/>
                  <a:pt x="7595013" y="3335852"/>
                  <a:pt x="6355444" y="3335852"/>
                </a:cubicBezTo>
                <a:cubicBezTo>
                  <a:pt x="6275127" y="3335852"/>
                  <a:pt x="6202841" y="3293174"/>
                  <a:pt x="6162682" y="3223823"/>
                </a:cubicBezTo>
                <a:cubicBezTo>
                  <a:pt x="6162682" y="3223823"/>
                  <a:pt x="6162682" y="3223823"/>
                  <a:pt x="5544237" y="2154207"/>
                </a:cubicBezTo>
                <a:cubicBezTo>
                  <a:pt x="5504078" y="2087523"/>
                  <a:pt x="5504078" y="2002169"/>
                  <a:pt x="5544237" y="1935484"/>
                </a:cubicBezTo>
                <a:cubicBezTo>
                  <a:pt x="5544237" y="1935484"/>
                  <a:pt x="5544237" y="1935484"/>
                  <a:pt x="6162682" y="865869"/>
                </a:cubicBezTo>
                <a:cubicBezTo>
                  <a:pt x="6202841" y="796518"/>
                  <a:pt x="6275127" y="753840"/>
                  <a:pt x="6355444" y="753840"/>
                </a:cubicBezTo>
                <a:close/>
                <a:moveTo>
                  <a:pt x="0" y="0"/>
                </a:moveTo>
                <a:lnTo>
                  <a:pt x="6535339" y="0"/>
                </a:lnTo>
                <a:lnTo>
                  <a:pt x="6421432" y="196155"/>
                </a:lnTo>
                <a:cubicBezTo>
                  <a:pt x="6196056" y="584267"/>
                  <a:pt x="5928944" y="1044253"/>
                  <a:pt x="5612367" y="1589421"/>
                </a:cubicBezTo>
                <a:cubicBezTo>
                  <a:pt x="5490102" y="1815646"/>
                  <a:pt x="5245573" y="1954861"/>
                  <a:pt x="4992310" y="1954861"/>
                </a:cubicBezTo>
                <a:cubicBezTo>
                  <a:pt x="4992310" y="1954861"/>
                  <a:pt x="4992310" y="1954861"/>
                  <a:pt x="948847" y="1954861"/>
                </a:cubicBezTo>
                <a:cubicBezTo>
                  <a:pt x="686852" y="1954861"/>
                  <a:pt x="451057" y="1815646"/>
                  <a:pt x="320058" y="1589421"/>
                </a:cubicBezTo>
                <a:cubicBezTo>
                  <a:pt x="320058" y="1589421"/>
                  <a:pt x="320058" y="1589421"/>
                  <a:pt x="4048" y="1042874"/>
                </a:cubicBezTo>
                <a:lnTo>
                  <a:pt x="0" y="1035874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2" descr="A picture containing toy&#10;&#10;Description automatically generated">
            <a:extLst>
              <a:ext uri="{FF2B5EF4-FFF2-40B4-BE49-F238E27FC236}">
                <a16:creationId xmlns:a16="http://schemas.microsoft.com/office/drawing/2014/main" xmlns="" id="{040478EB-620F-4209-A83B-BB53754975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24" b="11206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76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2" descr="A picture containing doughnut, close, donut, table&#10;&#10;Description automatically generated">
            <a:extLst>
              <a:ext uri="{FF2B5EF4-FFF2-40B4-BE49-F238E27FC236}">
                <a16:creationId xmlns:a16="http://schemas.microsoft.com/office/drawing/2014/main" xmlns="" id="{69B8005B-C50A-44B0-8849-FE10E8E9F1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310" b="8500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21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810A01-DBCB-4092-A9E1-A7B3BF55C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E316D2-502B-4460-ADF8-2DC1CFE05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915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4400" dirty="0" err="1">
                <a:cs typeface="Calibri"/>
              </a:rPr>
              <a:t>Prezentacj</a:t>
            </a:r>
            <a:r>
              <a:rPr lang="pl-PL" sz="4400">
                <a:cs typeface="Calibri"/>
              </a:rPr>
              <a:t>ę</a:t>
            </a:r>
            <a:r>
              <a:rPr lang="en-US" sz="4400">
                <a:cs typeface="Calibri"/>
              </a:rPr>
              <a:t> </a:t>
            </a:r>
            <a:r>
              <a:rPr lang="en-US" sz="4400" dirty="0" err="1">
                <a:cs typeface="Calibri"/>
              </a:rPr>
              <a:t>wykonał</a:t>
            </a:r>
            <a:r>
              <a:rPr lang="en-US" sz="4400" dirty="0">
                <a:cs typeface="Calibri"/>
              </a:rPr>
              <a:t> </a:t>
            </a:r>
            <a:r>
              <a:rPr lang="en-US" sz="4400" dirty="0" err="1">
                <a:cs typeface="Calibri"/>
              </a:rPr>
              <a:t>uczeń</a:t>
            </a:r>
            <a:r>
              <a:rPr lang="en-US" sz="4400" dirty="0">
                <a:cs typeface="Calibri"/>
              </a:rPr>
              <a:t> </a:t>
            </a:r>
            <a:r>
              <a:rPr lang="en-US" sz="4400" dirty="0" err="1">
                <a:cs typeface="Calibri"/>
              </a:rPr>
              <a:t>klasy</a:t>
            </a:r>
            <a:r>
              <a:rPr lang="en-US" sz="4400" dirty="0">
                <a:cs typeface="Calibri"/>
              </a:rPr>
              <a:t> 8B Mateusz </a:t>
            </a:r>
            <a:r>
              <a:rPr lang="en-US" sz="4400" dirty="0" err="1">
                <a:cs typeface="Calibri"/>
              </a:rPr>
              <a:t>Szajgin</a:t>
            </a:r>
            <a:endParaRPr lang="en-US" sz="4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7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ext&#10;&#10;Description automatically generated">
            <a:extLst>
              <a:ext uri="{FF2B5EF4-FFF2-40B4-BE49-F238E27FC236}">
                <a16:creationId xmlns:a16="http://schemas.microsoft.com/office/drawing/2014/main" xmlns="" id="{893C6282-29CB-4C3C-8146-59B70C82E0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308" r="-1" b="20942"/>
          <a:stretch/>
        </p:blipFill>
        <p:spPr>
          <a:xfrm>
            <a:off x="321733" y="321733"/>
            <a:ext cx="11548534" cy="621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2929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864E92-3CC1-4BBD-836A-8B7FC0449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Prawa </a:t>
            </a:r>
            <a:r>
              <a:rPr lang="en-US" dirty="0" err="1">
                <a:cs typeface="Calibri Light"/>
              </a:rPr>
              <a:t>człowieka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8F7E6E-CF83-4D34-942E-BDF43C05F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b="1" dirty="0" err="1">
                <a:ea typeface="+mn-lt"/>
                <a:cs typeface="+mn-lt"/>
              </a:rPr>
              <a:t>prawa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człowieka</a:t>
            </a:r>
            <a:r>
              <a:rPr lang="en-US" dirty="0">
                <a:ea typeface="+mn-lt"/>
                <a:cs typeface="+mn-lt"/>
              </a:rPr>
              <a:t> – </a:t>
            </a:r>
            <a:r>
              <a:rPr lang="en-US" dirty="0" err="1">
                <a:ea typeface="+mn-lt"/>
                <a:cs typeface="+mn-lt"/>
              </a:rPr>
              <a:t>koncepcja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według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której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każdemu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człowiekowi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przysługują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pewne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prawa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których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źródłem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obowiązywania</a:t>
            </a:r>
            <a:r>
              <a:rPr lang="en-US" dirty="0">
                <a:ea typeface="+mn-lt"/>
                <a:cs typeface="+mn-lt"/>
              </a:rPr>
              <a:t> jest </a:t>
            </a:r>
            <a:r>
              <a:rPr lang="en-US" dirty="0" err="1">
                <a:ea typeface="+mn-lt"/>
                <a:cs typeface="+mn-lt"/>
              </a:rPr>
              <a:t>przyrodzona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godność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ludzka</a:t>
            </a:r>
            <a:r>
              <a:rPr lang="en-US" dirty="0">
                <a:ea typeface="+mn-lt"/>
                <a:cs typeface="+mn-lt"/>
              </a:rPr>
              <a:t>. Prawa </a:t>
            </a:r>
            <a:r>
              <a:rPr lang="en-US" dirty="0" err="1">
                <a:ea typeface="+mn-lt"/>
                <a:cs typeface="+mn-lt"/>
              </a:rPr>
              <a:t>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mają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charakter</a:t>
            </a:r>
            <a:r>
              <a:rPr lang="en-US" dirty="0">
                <a:ea typeface="+mn-lt"/>
                <a:cs typeface="+mn-lt"/>
              </a:rPr>
              <a:t>:</a:t>
            </a:r>
            <a:endParaRPr lang="en-US" dirty="0">
              <a:cs typeface="Calibri" panose="020F0502020204030204"/>
            </a:endParaRPr>
          </a:p>
          <a:p>
            <a:r>
              <a:rPr lang="en-US" b="1" dirty="0" err="1">
                <a:ea typeface="+mn-lt"/>
                <a:cs typeface="+mn-lt"/>
              </a:rPr>
              <a:t>powszechny</a:t>
            </a:r>
            <a:r>
              <a:rPr lang="en-US" dirty="0">
                <a:ea typeface="+mn-lt"/>
                <a:cs typeface="+mn-lt"/>
              </a:rPr>
              <a:t> – </a:t>
            </a:r>
            <a:r>
              <a:rPr lang="en-US" dirty="0" err="1">
                <a:ea typeface="+mn-lt"/>
                <a:cs typeface="+mn-lt"/>
              </a:rPr>
              <a:t>obowiązują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całym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świecie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przysługują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każdemu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człowiekowi</a:t>
            </a:r>
            <a:endParaRPr lang="en-US" dirty="0" err="1"/>
          </a:p>
          <a:p>
            <a:r>
              <a:rPr lang="en-US" b="1" dirty="0" err="1">
                <a:ea typeface="+mn-lt"/>
                <a:cs typeface="+mn-lt"/>
              </a:rPr>
              <a:t>przyrodzony</a:t>
            </a:r>
            <a:r>
              <a:rPr lang="en-US" dirty="0">
                <a:ea typeface="+mn-lt"/>
                <a:cs typeface="+mn-lt"/>
              </a:rPr>
              <a:t> – </a:t>
            </a:r>
            <a:r>
              <a:rPr lang="en-US" dirty="0" err="1">
                <a:ea typeface="+mn-lt"/>
                <a:cs typeface="+mn-lt"/>
              </a:rPr>
              <a:t>przysługują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każdemu</a:t>
            </a:r>
            <a:r>
              <a:rPr lang="en-US" dirty="0">
                <a:ea typeface="+mn-lt"/>
                <a:cs typeface="+mn-lt"/>
              </a:rPr>
              <a:t> od </a:t>
            </a:r>
            <a:r>
              <a:rPr lang="en-US" dirty="0" err="1">
                <a:ea typeface="+mn-lt"/>
                <a:cs typeface="+mn-lt"/>
              </a:rPr>
              <a:t>chwili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urodzenia</a:t>
            </a:r>
            <a:endParaRPr lang="en-US" dirty="0" err="1"/>
          </a:p>
          <a:p>
            <a:r>
              <a:rPr lang="en-US" b="1" dirty="0" err="1">
                <a:ea typeface="+mn-lt"/>
                <a:cs typeface="+mn-lt"/>
              </a:rPr>
              <a:t>niezbywalny</a:t>
            </a:r>
            <a:r>
              <a:rPr lang="en-US" dirty="0">
                <a:ea typeface="+mn-lt"/>
                <a:cs typeface="+mn-lt"/>
              </a:rPr>
              <a:t> – </a:t>
            </a:r>
            <a:r>
              <a:rPr lang="en-US" dirty="0" err="1">
                <a:ea typeface="+mn-lt"/>
                <a:cs typeface="+mn-lt"/>
              </a:rPr>
              <a:t>nie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można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się</a:t>
            </a:r>
            <a:r>
              <a:rPr lang="en-US" dirty="0">
                <a:ea typeface="+mn-lt"/>
                <a:cs typeface="+mn-lt"/>
              </a:rPr>
              <a:t> ich </a:t>
            </a:r>
            <a:r>
              <a:rPr lang="en-US" dirty="0" err="1">
                <a:ea typeface="+mn-lt"/>
                <a:cs typeface="+mn-lt"/>
              </a:rPr>
              <a:t>zrzec</a:t>
            </a:r>
            <a:endParaRPr lang="en-US" dirty="0" err="1"/>
          </a:p>
          <a:p>
            <a:r>
              <a:rPr lang="en-US" b="1" dirty="0" err="1">
                <a:ea typeface="+mn-lt"/>
                <a:cs typeface="+mn-lt"/>
              </a:rPr>
              <a:t>nienaruszalny</a:t>
            </a:r>
            <a:r>
              <a:rPr lang="en-US" dirty="0">
                <a:ea typeface="+mn-lt"/>
                <a:cs typeface="+mn-lt"/>
              </a:rPr>
              <a:t> – </a:t>
            </a:r>
            <a:r>
              <a:rPr lang="en-US" dirty="0" err="1">
                <a:ea typeface="+mn-lt"/>
                <a:cs typeface="+mn-lt"/>
              </a:rPr>
              <a:t>istnieją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niezależnie</a:t>
            </a:r>
            <a:r>
              <a:rPr lang="en-US" dirty="0">
                <a:ea typeface="+mn-lt"/>
                <a:cs typeface="+mn-lt"/>
              </a:rPr>
              <a:t> od </a:t>
            </a:r>
            <a:r>
              <a:rPr lang="en-US" dirty="0" err="1">
                <a:ea typeface="+mn-lt"/>
                <a:cs typeface="+mn-lt"/>
              </a:rPr>
              <a:t>władzy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mogą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być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przez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nią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dowolnie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regulowane</a:t>
            </a:r>
            <a:endParaRPr lang="en-US" dirty="0" err="1"/>
          </a:p>
          <a:p>
            <a:r>
              <a:rPr lang="en-US" b="1" dirty="0" err="1">
                <a:ea typeface="+mn-lt"/>
                <a:cs typeface="+mn-lt"/>
              </a:rPr>
              <a:t>naturalny</a:t>
            </a:r>
            <a:r>
              <a:rPr lang="en-US" dirty="0">
                <a:ea typeface="+mn-lt"/>
                <a:cs typeface="+mn-lt"/>
              </a:rPr>
              <a:t> – </a:t>
            </a:r>
            <a:r>
              <a:rPr lang="en-US" dirty="0" err="1">
                <a:ea typeface="+mn-lt"/>
                <a:cs typeface="+mn-lt"/>
              </a:rPr>
              <a:t>obowiązują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niezależnie</a:t>
            </a:r>
            <a:r>
              <a:rPr lang="en-US" dirty="0">
                <a:ea typeface="+mn-lt"/>
                <a:cs typeface="+mn-lt"/>
              </a:rPr>
              <a:t> od ich </a:t>
            </a:r>
            <a:r>
              <a:rPr lang="en-US" dirty="0" err="1">
                <a:ea typeface="+mn-lt"/>
                <a:cs typeface="+mn-lt"/>
              </a:rPr>
              <a:t>potwierdzenia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przez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władzę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państwową</a:t>
            </a:r>
            <a:endParaRPr lang="en-US" dirty="0" err="1"/>
          </a:p>
          <a:p>
            <a:r>
              <a:rPr lang="en-US" b="1" dirty="0" err="1">
                <a:ea typeface="+mn-lt"/>
                <a:cs typeface="+mn-lt"/>
              </a:rPr>
              <a:t>niepodzielny</a:t>
            </a:r>
            <a:r>
              <a:rPr lang="en-US" dirty="0">
                <a:ea typeface="+mn-lt"/>
                <a:cs typeface="+mn-lt"/>
              </a:rPr>
              <a:t> – </a:t>
            </a:r>
            <a:r>
              <a:rPr lang="en-US" dirty="0" err="1">
                <a:ea typeface="+mn-lt"/>
                <a:cs typeface="+mn-lt"/>
              </a:rPr>
              <a:t>wszystkie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stanowią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integralną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współzależną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całość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9715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xmlns="" id="{407AA009-843E-4AA5-8E72-F237CE7E5F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373" r="-1" b="20876"/>
          <a:stretch/>
        </p:blipFill>
        <p:spPr>
          <a:xfrm>
            <a:off x="321733" y="321733"/>
            <a:ext cx="11548534" cy="621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9081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B670DBD5-770C-4383-9F54-5B86E86BD5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Picture 2" descr="Text&#10;&#10;Description automatically generated">
            <a:extLst>
              <a:ext uri="{FF2B5EF4-FFF2-40B4-BE49-F238E27FC236}">
                <a16:creationId xmlns:a16="http://schemas.microsoft.com/office/drawing/2014/main" xmlns="" id="{3F152F5A-2658-4144-912A-1DD85CEE6C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68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4879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B670DBD5-770C-4383-9F54-5B86E86BD5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Picture 2" descr="Text&#10;&#10;Description automatically generated">
            <a:extLst>
              <a:ext uri="{FF2B5EF4-FFF2-40B4-BE49-F238E27FC236}">
                <a16:creationId xmlns:a16="http://schemas.microsoft.com/office/drawing/2014/main" xmlns="" id="{3150F1F4-FBBF-4E12-9F82-9D2B49546E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8" b="1110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31408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925A10-A4E4-477F-B322-AD01AF7AF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Prawa </a:t>
            </a:r>
            <a:r>
              <a:rPr lang="en-US" dirty="0" err="1">
                <a:cs typeface="Calibri Light"/>
              </a:rPr>
              <a:t>ekonomiczne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E1CCD0-4352-4F98-B4A1-D4833A728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2493"/>
            <a:ext cx="10515600" cy="471077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b="1" dirty="0" err="1">
                <a:ea typeface="+mn-lt"/>
                <a:cs typeface="+mn-lt"/>
              </a:rPr>
              <a:t>prawa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ekonomiczne</a:t>
            </a:r>
            <a:r>
              <a:rPr lang="en-US" dirty="0">
                <a:ea typeface="+mn-lt"/>
                <a:cs typeface="+mn-lt"/>
              </a:rPr>
              <a:t> – </a:t>
            </a:r>
            <a:r>
              <a:rPr lang="en-US" dirty="0" err="1">
                <a:ea typeface="+mn-lt"/>
                <a:cs typeface="+mn-lt"/>
              </a:rPr>
              <a:t>wzajemne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więzi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między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istotnymi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cechami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różnych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zjawisk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ekonomicznych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mające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charakter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ogólny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konieczny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nieprzypadkowy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stosunkowo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trwały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>
              <a:cs typeface="Calibri" panose="020F0502020204030204"/>
            </a:endParaRPr>
          </a:p>
          <a:p>
            <a:r>
              <a:rPr lang="en-US" dirty="0" err="1">
                <a:ea typeface="+mn-lt"/>
                <a:cs typeface="+mn-lt"/>
              </a:rPr>
              <a:t>Rodzaje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praw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ekonomicznych</a:t>
            </a:r>
            <a:r>
              <a:rPr lang="en-US" dirty="0">
                <a:ea typeface="+mn-lt"/>
                <a:cs typeface="+mn-lt"/>
              </a:rPr>
              <a:t>:</a:t>
            </a:r>
            <a:endParaRPr lang="en-US" dirty="0"/>
          </a:p>
          <a:p>
            <a:r>
              <a:rPr lang="en-US" dirty="0" err="1">
                <a:ea typeface="+mn-lt"/>
                <a:cs typeface="+mn-lt"/>
              </a:rPr>
              <a:t>prawa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przyczynowe</a:t>
            </a:r>
            <a:r>
              <a:rPr lang="en-US" dirty="0">
                <a:ea typeface="+mn-lt"/>
                <a:cs typeface="+mn-lt"/>
              </a:rPr>
              <a:t> (</a:t>
            </a:r>
            <a:r>
              <a:rPr lang="en-US" dirty="0" err="1">
                <a:ea typeface="+mn-lt"/>
                <a:cs typeface="+mn-lt"/>
              </a:rPr>
              <a:t>przyczynowo-skutkowe</a:t>
            </a:r>
            <a:r>
              <a:rPr lang="en-US" dirty="0">
                <a:ea typeface="+mn-lt"/>
                <a:cs typeface="+mn-lt"/>
              </a:rPr>
              <a:t>), </a:t>
            </a:r>
            <a:r>
              <a:rPr lang="en-US" dirty="0" err="1">
                <a:ea typeface="+mn-lt"/>
                <a:cs typeface="+mn-lt"/>
              </a:rPr>
              <a:t>oznaczają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że</a:t>
            </a:r>
            <a:r>
              <a:rPr lang="en-US" dirty="0">
                <a:ea typeface="+mn-lt"/>
                <a:cs typeface="+mn-lt"/>
              </a:rPr>
              <a:t> po </a:t>
            </a:r>
            <a:r>
              <a:rPr lang="en-US" dirty="0" err="1">
                <a:ea typeface="+mn-lt"/>
                <a:cs typeface="+mn-lt"/>
              </a:rPr>
              <a:t>zdarzeniu</a:t>
            </a:r>
            <a:r>
              <a:rPr lang="en-US" dirty="0">
                <a:ea typeface="+mn-lt"/>
                <a:cs typeface="+mn-lt"/>
              </a:rPr>
              <a:t> A </a:t>
            </a:r>
            <a:r>
              <a:rPr lang="en-US" dirty="0" err="1">
                <a:ea typeface="+mn-lt"/>
                <a:cs typeface="+mn-lt"/>
              </a:rPr>
              <a:t>następuje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zdarzenie</a:t>
            </a:r>
            <a:r>
              <a:rPr lang="en-US" dirty="0">
                <a:ea typeface="+mn-lt"/>
                <a:cs typeface="+mn-lt"/>
              </a:rPr>
              <a:t> B, </a:t>
            </a:r>
            <a:r>
              <a:rPr lang="en-US" dirty="0" err="1">
                <a:ea typeface="+mn-lt"/>
                <a:cs typeface="+mn-lt"/>
              </a:rPr>
              <a:t>przy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czym</a:t>
            </a:r>
            <a:r>
              <a:rPr lang="en-US" dirty="0">
                <a:ea typeface="+mn-lt"/>
                <a:cs typeface="+mn-lt"/>
              </a:rPr>
              <a:t> A jest </a:t>
            </a:r>
            <a:r>
              <a:rPr lang="en-US" dirty="0" err="1">
                <a:ea typeface="+mn-lt"/>
                <a:cs typeface="+mn-lt"/>
              </a:rPr>
              <a:t>przyczyną</a:t>
            </a:r>
            <a:r>
              <a:rPr lang="en-US" dirty="0">
                <a:ea typeface="+mn-lt"/>
                <a:cs typeface="+mn-lt"/>
              </a:rPr>
              <a:t> a B jest </a:t>
            </a:r>
            <a:r>
              <a:rPr lang="en-US" dirty="0" err="1">
                <a:ea typeface="+mn-lt"/>
                <a:cs typeface="+mn-lt"/>
              </a:rPr>
              <a:t>skutkiem</a:t>
            </a:r>
            <a:endParaRPr lang="en-US" dirty="0" err="1"/>
          </a:p>
          <a:p>
            <a:r>
              <a:rPr lang="en-US" dirty="0" err="1">
                <a:ea typeface="+mn-lt"/>
                <a:cs typeface="+mn-lt"/>
              </a:rPr>
              <a:t>prawa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funkcjonalne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występują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pomiędzy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ilościowo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wymiernymi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kategoriami</a:t>
            </a:r>
            <a:r>
              <a:rPr lang="en-US" dirty="0">
                <a:ea typeface="+mn-lt"/>
                <a:cs typeface="+mn-lt"/>
              </a:rPr>
              <a:t> np. </a:t>
            </a:r>
            <a:r>
              <a:rPr lang="en-US" dirty="0">
                <a:ea typeface="+mn-lt"/>
                <a:cs typeface="+mn-lt"/>
                <a:hlinkClick r:id="rId2"/>
              </a:rPr>
              <a:t>popyt</a:t>
            </a:r>
            <a:r>
              <a:rPr lang="en-US" dirty="0">
                <a:ea typeface="+mn-lt"/>
                <a:cs typeface="+mn-lt"/>
              </a:rPr>
              <a:t> jest </a:t>
            </a:r>
            <a:r>
              <a:rPr lang="en-US" dirty="0" err="1">
                <a:ea typeface="+mn-lt"/>
                <a:cs typeface="+mn-lt"/>
              </a:rPr>
              <a:t>funkcją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ceny</a:t>
            </a:r>
            <a:r>
              <a:rPr lang="en-US" dirty="0">
                <a:ea typeface="+mn-lt"/>
                <a:cs typeface="+mn-lt"/>
              </a:rPr>
              <a:t>, </a:t>
            </a:r>
            <a:r>
              <a:rPr lang="en-US" dirty="0">
                <a:ea typeface="+mn-lt"/>
                <a:cs typeface="+mn-lt"/>
                <a:hlinkClick r:id="rId3"/>
              </a:rPr>
              <a:t>podaż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też</a:t>
            </a:r>
            <a:r>
              <a:rPr lang="en-US" dirty="0">
                <a:ea typeface="+mn-lt"/>
                <a:cs typeface="+mn-lt"/>
              </a:rPr>
              <a:t> jest </a:t>
            </a:r>
            <a:r>
              <a:rPr lang="en-US" dirty="0" err="1">
                <a:ea typeface="+mn-lt"/>
                <a:cs typeface="+mn-lt"/>
              </a:rPr>
              <a:t>funkcją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ceny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r>
              <a:rPr lang="en-US" dirty="0" err="1">
                <a:ea typeface="+mn-lt"/>
                <a:cs typeface="+mn-lt"/>
              </a:rPr>
              <a:t>prawa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współistnienia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czyli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łączne</a:t>
            </a:r>
            <a:r>
              <a:rPr lang="en-US" dirty="0">
                <a:ea typeface="+mn-lt"/>
                <a:cs typeface="+mn-lt"/>
              </a:rPr>
              <a:t> np. </a:t>
            </a:r>
            <a:r>
              <a:rPr lang="en-US" dirty="0" err="1">
                <a:ea typeface="+mn-lt"/>
                <a:cs typeface="+mn-lt"/>
              </a:rPr>
              <a:t>prawo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popytu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podaży</a:t>
            </a:r>
            <a:endParaRPr lang="en-US" dirty="0" err="1"/>
          </a:p>
          <a:p>
            <a:r>
              <a:rPr lang="en-US" dirty="0" err="1">
                <a:ea typeface="+mn-lt"/>
                <a:cs typeface="+mn-lt"/>
              </a:rPr>
              <a:t>postępowania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ludzi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oddziałuję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bodźce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4"/>
              </a:rPr>
              <a:t>ekonomiczne</a:t>
            </a:r>
            <a:endParaRPr lang="en-US"/>
          </a:p>
          <a:p>
            <a:r>
              <a:rPr lang="en-US" dirty="0" err="1">
                <a:ea typeface="+mn-lt"/>
                <a:cs typeface="+mn-lt"/>
              </a:rPr>
              <a:t>splotu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działań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ludzkich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wymiana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rezultatów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swojej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działalności</a:t>
            </a:r>
            <a:endParaRPr lang="en-US" dirty="0" err="1"/>
          </a:p>
          <a:p>
            <a:r>
              <a:rPr lang="en-US" dirty="0" err="1">
                <a:ea typeface="+mn-lt"/>
                <a:cs typeface="+mn-lt"/>
              </a:rPr>
              <a:t>techniczno-bilansowe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czyli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relacje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nakładów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wyników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zdeterminowane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określoną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techniką</a:t>
            </a:r>
            <a:endParaRPr lang="en-US" dirty="0" err="1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186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6">
            <a:extLst>
              <a:ext uri="{FF2B5EF4-FFF2-40B4-BE49-F238E27FC236}">
                <a16:creationId xmlns:a16="http://schemas.microsoft.com/office/drawing/2014/main" xmlns="" id="{B670DBD5-770C-4383-9F54-5B86E86BD5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Picture 2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CF1DEF05-ED20-45FA-B87F-B19E16C82C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673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7362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6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8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86F915-064D-4870-BF28-C371305B5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Arc 20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EAE966-E3D0-4D7F-918C-4AFDEC7AC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 err="1">
                <a:ea typeface="+mn-lt"/>
                <a:cs typeface="+mn-lt"/>
              </a:rPr>
              <a:t>Rasizm</a:t>
            </a:r>
            <a:r>
              <a:rPr lang="en-US" dirty="0">
                <a:ea typeface="+mn-lt"/>
                <a:cs typeface="+mn-lt"/>
              </a:rPr>
              <a:t>, </a:t>
            </a:r>
            <a:r>
              <a:rPr lang="en-US" b="1" dirty="0" err="1">
                <a:ea typeface="+mn-lt"/>
                <a:cs typeface="+mn-lt"/>
              </a:rPr>
              <a:t>dyskryminacja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rasowa</a:t>
            </a:r>
            <a:r>
              <a:rPr lang="en-US" dirty="0">
                <a:ea typeface="+mn-lt"/>
                <a:cs typeface="+mn-lt"/>
              </a:rPr>
              <a:t>  – </a:t>
            </a:r>
            <a:r>
              <a:rPr lang="en-US" dirty="0" err="1">
                <a:ea typeface="+mn-lt"/>
                <a:cs typeface="+mn-lt"/>
              </a:rPr>
              <a:t>zespół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poglądów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przyjmujących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wyższość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jednych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ras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nad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drugimi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Przetrwanie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tych</a:t>
            </a:r>
            <a:r>
              <a:rPr lang="en-US" dirty="0">
                <a:ea typeface="+mn-lt"/>
                <a:cs typeface="+mn-lt"/>
              </a:rPr>
              <a:t> „</a:t>
            </a:r>
            <a:r>
              <a:rPr lang="en-US" dirty="0" err="1">
                <a:ea typeface="+mn-lt"/>
                <a:cs typeface="+mn-lt"/>
              </a:rPr>
              <a:t>wyższych</a:t>
            </a:r>
            <a:r>
              <a:rPr lang="en-US" dirty="0">
                <a:ea typeface="+mn-lt"/>
                <a:cs typeface="+mn-lt"/>
              </a:rPr>
              <a:t>” </a:t>
            </a:r>
            <a:r>
              <a:rPr lang="en-US" dirty="0" err="1">
                <a:ea typeface="+mn-lt"/>
                <a:cs typeface="+mn-lt"/>
              </a:rPr>
              <a:t>ras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staje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się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wartością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nadrzędną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z </a:t>
            </a:r>
            <a:r>
              <a:rPr lang="en-US" dirty="0" err="1">
                <a:ea typeface="+mn-lt"/>
                <a:cs typeface="+mn-lt"/>
              </a:rPr>
              <a:t>racji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swej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wyższości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dążą</a:t>
            </a:r>
            <a:r>
              <a:rPr lang="en-US" dirty="0">
                <a:ea typeface="+mn-lt"/>
                <a:cs typeface="+mn-lt"/>
              </a:rPr>
              <a:t> do </a:t>
            </a:r>
            <a:r>
              <a:rPr lang="en-US" dirty="0" err="1">
                <a:ea typeface="+mn-lt"/>
                <a:cs typeface="+mn-lt"/>
              </a:rPr>
              <a:t>dominowania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nad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rasami</a:t>
            </a:r>
            <a:r>
              <a:rPr lang="en-US" dirty="0">
                <a:ea typeface="+mn-lt"/>
                <a:cs typeface="+mn-lt"/>
              </a:rPr>
              <a:t> „</a:t>
            </a:r>
            <a:r>
              <a:rPr lang="en-US" dirty="0" err="1">
                <a:ea typeface="+mn-lt"/>
                <a:cs typeface="+mn-lt"/>
              </a:rPr>
              <a:t>niższymi</a:t>
            </a:r>
            <a:r>
              <a:rPr lang="en-US" dirty="0">
                <a:ea typeface="+mn-lt"/>
                <a:cs typeface="+mn-lt"/>
              </a:rPr>
              <a:t>”. </a:t>
            </a:r>
            <a:r>
              <a:rPr lang="en-US" dirty="0" err="1">
                <a:ea typeface="+mn-lt"/>
                <a:cs typeface="+mn-lt"/>
              </a:rPr>
              <a:t>Rasizm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opiera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się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przekonaniu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że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różnice</a:t>
            </a:r>
            <a:r>
              <a:rPr lang="en-US" dirty="0">
                <a:ea typeface="+mn-lt"/>
                <a:cs typeface="+mn-lt"/>
              </a:rPr>
              <a:t> w </a:t>
            </a:r>
            <a:r>
              <a:rPr lang="en-US" dirty="0" err="1">
                <a:ea typeface="+mn-lt"/>
                <a:cs typeface="+mn-lt"/>
              </a:rPr>
              <a:t>wyglądzie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ludzi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niosą</a:t>
            </a:r>
            <a:r>
              <a:rPr lang="en-US" dirty="0">
                <a:ea typeface="+mn-lt"/>
                <a:cs typeface="+mn-lt"/>
              </a:rPr>
              <a:t> za </a:t>
            </a:r>
            <a:r>
              <a:rPr lang="en-US" dirty="0" err="1">
                <a:ea typeface="+mn-lt"/>
                <a:cs typeface="+mn-lt"/>
              </a:rPr>
              <a:t>sobą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niezbywalne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różnice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osobowościowe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intelektualne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655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18</Words>
  <Application>Microsoft Office PowerPoint</Application>
  <PresentationFormat>Niestandardowy</PresentationFormat>
  <Paragraphs>19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office theme</vt:lpstr>
      <vt:lpstr>Prezentacja programu PowerPoint</vt:lpstr>
      <vt:lpstr>Prezentacja programu PowerPoint</vt:lpstr>
      <vt:lpstr>Prawa człowieka</vt:lpstr>
      <vt:lpstr>Prezentacja programu PowerPoint</vt:lpstr>
      <vt:lpstr>Prezentacja programu PowerPoint</vt:lpstr>
      <vt:lpstr>Prezentacja programu PowerPoint</vt:lpstr>
      <vt:lpstr>Prawa ekonomiczne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Andrzej78</dc:creator>
  <cp:lastModifiedBy>Andrzej78</cp:lastModifiedBy>
  <cp:revision>85</cp:revision>
  <dcterms:created xsi:type="dcterms:W3CDTF">2020-12-07T20:39:14Z</dcterms:created>
  <dcterms:modified xsi:type="dcterms:W3CDTF">2020-12-09T11:10:54Z</dcterms:modified>
</cp:coreProperties>
</file>