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56" r:id="rId3"/>
    <p:sldId id="257" r:id="rId4"/>
    <p:sldId id="265" r:id="rId5"/>
    <p:sldId id="258" r:id="rId6"/>
    <p:sldId id="261" r:id="rId7"/>
    <p:sldId id="259" r:id="rId8"/>
    <p:sldId id="260" r:id="rId9"/>
    <p:sldId id="262" r:id="rId10"/>
    <p:sldId id="263" r:id="rId11"/>
    <p:sldId id="269" r:id="rId12"/>
    <p:sldId id="264" r:id="rId13"/>
    <p:sldId id="267" r:id="rId14"/>
    <p:sldId id="266" r:id="rId15"/>
    <p:sldId id="268" r:id="rId16"/>
    <p:sldId id="271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-534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D53FA2C-8DF4-4897-B25E-E59E9BDD1073}" type="datetimeFigureOut">
              <a:rPr lang="pl-PL" smtClean="0"/>
              <a:t>2020-11-08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611EAFE-8A3C-4E6C-B2D5-3712F7A9CBCF}" type="slidenum">
              <a:rPr lang="pl-PL" smtClean="0"/>
              <a:t>‹#›</a:t>
            </a:fld>
            <a:endParaRPr lang="pl-PL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43627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FA2C-8DF4-4897-B25E-E59E9BDD1073}" type="datetimeFigureOut">
              <a:rPr lang="pl-PL" smtClean="0"/>
              <a:t>2020-11-08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1EAFE-8A3C-4E6C-B2D5-3712F7A9CB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590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FA2C-8DF4-4897-B25E-E59E9BDD1073}" type="datetimeFigureOut">
              <a:rPr lang="pl-PL" smtClean="0"/>
              <a:t>2020-11-08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1EAFE-8A3C-4E6C-B2D5-3712F7A9CB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3409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FA2C-8DF4-4897-B25E-E59E9BDD1073}" type="datetimeFigureOut">
              <a:rPr lang="pl-PL" smtClean="0"/>
              <a:t>2020-11-08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1EAFE-8A3C-4E6C-B2D5-3712F7A9CB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182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53FA2C-8DF4-4897-B25E-E59E9BDD1073}" type="datetimeFigureOut">
              <a:rPr lang="pl-PL" smtClean="0"/>
              <a:t>2020-11-08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11EAFE-8A3C-4E6C-B2D5-3712F7A9CBCF}" type="slidenum">
              <a:rPr lang="pl-PL" smtClean="0"/>
              <a:t>‹#›</a:t>
            </a:fld>
            <a:endParaRPr lang="pl-PL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34042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FA2C-8DF4-4897-B25E-E59E9BDD1073}" type="datetimeFigureOut">
              <a:rPr lang="pl-PL" smtClean="0"/>
              <a:t>2020-11-08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1EAFE-8A3C-4E6C-B2D5-3712F7A9CB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211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FA2C-8DF4-4897-B25E-E59E9BDD1073}" type="datetimeFigureOut">
              <a:rPr lang="pl-PL" smtClean="0"/>
              <a:t>2020-11-08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1EAFE-8A3C-4E6C-B2D5-3712F7A9CB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5024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FA2C-8DF4-4897-B25E-E59E9BDD1073}" type="datetimeFigureOut">
              <a:rPr lang="pl-PL" smtClean="0"/>
              <a:t>2020-11-08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1EAFE-8A3C-4E6C-B2D5-3712F7A9CB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735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FA2C-8DF4-4897-B25E-E59E9BDD1073}" type="datetimeFigureOut">
              <a:rPr lang="pl-PL" smtClean="0"/>
              <a:t>2020-11-08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1EAFE-8A3C-4E6C-B2D5-3712F7A9CB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753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53FA2C-8DF4-4897-B25E-E59E9BDD1073}" type="datetimeFigureOut">
              <a:rPr lang="pl-PL" smtClean="0"/>
              <a:t>2020-11-08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11EAFE-8A3C-4E6C-B2D5-3712F7A9CBCF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594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53FA2C-8DF4-4897-B25E-E59E9BDD1073}" type="datetimeFigureOut">
              <a:rPr lang="pl-PL" smtClean="0"/>
              <a:t>2020-11-08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11EAFE-8A3C-4E6C-B2D5-3712F7A9CBCF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4921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D53FA2C-8DF4-4897-B25E-E59E9BDD1073}" type="datetimeFigureOut">
              <a:rPr lang="pl-PL" smtClean="0"/>
              <a:t>2020-11-08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611EAFE-8A3C-4E6C-B2D5-3712F7A9CBCF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83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53" y="0"/>
            <a:ext cx="122615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25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88836" y="1519382"/>
            <a:ext cx="9601200" cy="3581400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Według rejestru zabytków </a:t>
            </a:r>
            <a:r>
              <a:rPr lang="pl-PL" dirty="0" smtClean="0"/>
              <a:t>NID</a:t>
            </a:r>
            <a:r>
              <a:rPr lang="pl-PL" dirty="0"/>
              <a:t> na listę zabytków wpisane są:</a:t>
            </a:r>
          </a:p>
          <a:p>
            <a:r>
              <a:rPr lang="pl-PL" dirty="0"/>
              <a:t>kościół parafialny pw. Wniebowzięcia NMP, 1894-95, nr rej.: A-335 z 10.06.1997</a:t>
            </a:r>
          </a:p>
          <a:p>
            <a:r>
              <a:rPr lang="pl-PL" dirty="0"/>
              <a:t>mury obronne, nr rej.: A-165 z 21.02.1959.</a:t>
            </a:r>
          </a:p>
          <a:p>
            <a:r>
              <a:rPr lang="pl-PL" dirty="0"/>
              <a:t>Baszta Młyńska</a:t>
            </a:r>
          </a:p>
          <a:p>
            <a:endParaRPr lang="pl-PL" dirty="0"/>
          </a:p>
        </p:txBody>
      </p:sp>
      <p:pic>
        <p:nvPicPr>
          <p:cNvPr id="7170" name="Picture 2" descr="Debrzno - Kościół Najświętszej Maryi Panny. Atrakcje turystyczne Debrzna.  Ciekawe miejsca Debrz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64" y="2475346"/>
            <a:ext cx="3164572" cy="42194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Miasto i Gmina Debrzno Atrakcje Turystyka Naszyjnik Północ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618" y="3149600"/>
            <a:ext cx="2290617" cy="34342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Miasto i Gmina Debrzno Atrakcje Turystyka Naszyjnik Północ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502" y="3901544"/>
            <a:ext cx="3326534" cy="21852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38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1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8253" y="115454"/>
            <a:ext cx="10654145" cy="4124037"/>
          </a:xfrm>
        </p:spPr>
        <p:txBody>
          <a:bodyPr>
            <a:normAutofit/>
          </a:bodyPr>
          <a:lstStyle/>
          <a:p>
            <a:r>
              <a:rPr lang="pl-PL" b="1" dirty="0"/>
              <a:t>Budynek Młodzieżowego Ośrodka Wychowawczego </a:t>
            </a:r>
            <a:r>
              <a:rPr lang="pl-PL" dirty="0"/>
              <a:t>– potężny ceglany obiekt, położony w północnej części Debrzna, głównie przy ul. Długiej i ul. Królewskiej – pierwotna siedziba powstałego w </a:t>
            </a:r>
            <a:r>
              <a:rPr lang="pl-PL" dirty="0" smtClean="0"/>
              <a:t>1864r</a:t>
            </a:r>
            <a:r>
              <a:rPr lang="pl-PL" dirty="0"/>
              <a:t>. Królewskiego Seminarium Nauczycielskiego</a:t>
            </a:r>
            <a:r>
              <a:rPr lang="pl-PL" dirty="0" smtClean="0"/>
              <a:t>.</a:t>
            </a:r>
          </a:p>
          <a:p>
            <a:r>
              <a:rPr lang="pl-PL" b="1" dirty="0"/>
              <a:t>Budynek Zespołu Szkół w Debrznie z 1904 roku</a:t>
            </a:r>
            <a:r>
              <a:rPr lang="pl-PL" dirty="0"/>
              <a:t> – najstarszy budynek szkolny, zlokalizowany na rogu ul. Miodowej i ul. Królewskiej. Dwukondygnacyjny budynek zbudowany z pruskiej cegły. Przed II wojną światową w budynku mieściła się ewangelicka szkoła pedagogiczna</a:t>
            </a:r>
            <a:r>
              <a:rPr lang="pl-PL" dirty="0" smtClean="0"/>
              <a:t>.</a:t>
            </a:r>
          </a:p>
          <a:p>
            <a:pPr fontAlgn="base"/>
            <a:r>
              <a:rPr lang="pl-PL" b="1" dirty="0"/>
              <a:t>Zabytkowa </a:t>
            </a:r>
            <a:r>
              <a:rPr lang="pl-PL" b="1" dirty="0" smtClean="0"/>
              <a:t>wieża ciśnień </a:t>
            </a:r>
            <a:r>
              <a:rPr lang="pl-PL" b="1" dirty="0"/>
              <a:t>z 1908 roku  o wysokości 30 m – </a:t>
            </a:r>
            <a:r>
              <a:rPr lang="pl-PL" dirty="0"/>
              <a:t>zbudowana z cegły, osłonę zbiornika ma pokrytą drewnem. Trzon wieży zbudowany jest na planie koła, z ośmiokątnym zbiornikiem. Dach wieży zbudowany jest w kształcie foremnego ostrosłupa, a całość pokryta dachówką. Wieża usytuowana jest z parku miejskim, który poddany został częściowej rewitalizacji: oczyszczono teren, odnowiono alejki, spacerowe, zbudowano chodnik, oświetlenie i przygotowano obszar, na którym zostanie zbudowany amfiteatr.</a:t>
            </a:r>
          </a:p>
          <a:p>
            <a:pPr marL="0" indent="0" fontAlgn="base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10242" name="Picture 2" descr="Dawne Seminarium Nauczycielskie w Debrznie | Mapio.n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53" y="3980871"/>
            <a:ext cx="3622098" cy="27165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Klasy - Szkoła Podstawowa, Debrz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372" y="3980871"/>
            <a:ext cx="3622098" cy="27165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Debrzno - WIEŻE CIŚNIEŃ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491" y="3980871"/>
            <a:ext cx="3628310" cy="27165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03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2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1/9 pułk lotnictwa myśliwskiego (JW3779) - Poznań/Debrzno - Strona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629" y="353316"/>
            <a:ext cx="8712843" cy="59737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5820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097818" y="464281"/>
            <a:ext cx="835658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9600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DZIEDZICTWO </a:t>
            </a:r>
          </a:p>
          <a:p>
            <a:pPr algn="ctr"/>
            <a:r>
              <a:rPr lang="pl-PL" sz="9600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PRZYRODNICZE</a:t>
            </a:r>
            <a:endParaRPr lang="pl-PL" sz="9600" b="0" cap="none" spc="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9218" name="Picture 2" descr="Wędrówka przez Debrzno i Rezerwat Miłachowo - Naszyjnik Półno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972" y="3640577"/>
            <a:ext cx="9992274" cy="29541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56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235" y="212436"/>
            <a:ext cx="10843491" cy="6645564"/>
          </a:xfrm>
        </p:spPr>
        <p:txBody>
          <a:bodyPr>
            <a:normAutofit fontScale="92500" lnSpcReduction="20000"/>
          </a:bodyPr>
          <a:lstStyle/>
          <a:p>
            <a:r>
              <a:rPr lang="pl-PL" b="1" dirty="0"/>
              <a:t>Rezerwat przyrody „Miłachowo” – </a:t>
            </a:r>
            <a:r>
              <a:rPr lang="pl-PL" dirty="0"/>
              <a:t>to rezerwat florystyczno-stepowy, utworzony w 1976 r. Zlokalizowany jest 1 km na wschód od Debrzna na stoku doliny rzeki </a:t>
            </a:r>
            <a:r>
              <a:rPr lang="pl-PL" dirty="0" err="1"/>
              <a:t>Debrzynki</a:t>
            </a:r>
            <a:r>
              <a:rPr lang="pl-PL" dirty="0"/>
              <a:t> i zajmuje powierzchnię 3,7 ha. Jest to urokliwe miejsce o niespotykanej w okolicy roślinności kserotermicznej z licznymi gatunkami roślin ciepłolubnych. Do najcenniej­szych należą: </a:t>
            </a:r>
            <a:r>
              <a:rPr lang="pl-PL" dirty="0" err="1"/>
              <a:t>ostrołódka</a:t>
            </a:r>
            <a:r>
              <a:rPr lang="pl-PL" dirty="0"/>
              <a:t> kosmata, pępawa </a:t>
            </a:r>
            <a:r>
              <a:rPr lang="pl-PL" dirty="0" err="1"/>
              <a:t>różyczkolistna</a:t>
            </a:r>
            <a:r>
              <a:rPr lang="pl-PL" dirty="0"/>
              <a:t>, tymotka </a:t>
            </a:r>
            <a:r>
              <a:rPr lang="pl-PL" dirty="0" err="1"/>
              <a:t>Boehmera</a:t>
            </a:r>
            <a:r>
              <a:rPr lang="pl-PL" dirty="0"/>
              <a:t>, przetacznik pagórkowy i kłosownica pierzasta</a:t>
            </a:r>
            <a:r>
              <a:rPr lang="pl-PL" dirty="0" smtClean="0"/>
              <a:t>.</a:t>
            </a:r>
          </a:p>
          <a:p>
            <a:pPr fontAlgn="base"/>
            <a:r>
              <a:rPr lang="pl-PL" b="1" dirty="0"/>
              <a:t>Obszary Natura 2000: Specjalny obszar Ochrony Siedlisk Dolina </a:t>
            </a:r>
            <a:r>
              <a:rPr lang="pl-PL" b="1" dirty="0" err="1"/>
              <a:t>Debrzynki</a:t>
            </a:r>
            <a:r>
              <a:rPr lang="pl-PL" b="1" dirty="0"/>
              <a:t> </a:t>
            </a:r>
            <a:r>
              <a:rPr lang="pl-PL" b="1" dirty="0" smtClean="0"/>
              <a:t>–</a:t>
            </a:r>
            <a:r>
              <a:rPr lang="pl-PL" dirty="0" smtClean="0"/>
              <a:t>położony </a:t>
            </a:r>
            <a:r>
              <a:rPr lang="pl-PL" dirty="0"/>
              <a:t>na terenie gminy Debrzno i gminy Lipka, o powierzchni 920,9 ha. Obszar utworzony w dolinie rzeki </a:t>
            </a:r>
            <a:r>
              <a:rPr lang="pl-PL" dirty="0" err="1"/>
              <a:t>Debrzynka</a:t>
            </a:r>
            <a:r>
              <a:rPr lang="pl-PL" dirty="0"/>
              <a:t>, w celu ochrony unikatowych dla tej części Europy siedlisk. Zobaczyć tu można starodrzew bukowy (kompleks torfowisk i gradów </a:t>
            </a:r>
            <a:r>
              <a:rPr lang="pl-PL" dirty="0" err="1"/>
              <a:t>subatlantyckich</a:t>
            </a:r>
            <a:r>
              <a:rPr lang="pl-PL" dirty="0"/>
              <a:t>), torfowiska źródliskowe i przepływowe torfowiska alkaliczne. W samej dolinie dobrze zachowała się naturalna strefowość roślinności. Ponadto stwierdzono tu występowanie 4 gatunków bezkręgowców, w tym poczwarki i czerwończyka nieparka oraz rośliny skalnicy torfowiskowej. Do szczególnie </a:t>
            </a:r>
            <a:r>
              <a:rPr lang="pl-PL" dirty="0" smtClean="0"/>
              <a:t>cennych należą </a:t>
            </a:r>
            <a:r>
              <a:rPr lang="pl-PL" dirty="0"/>
              <a:t>występujące na mechowiskach gatunki mchów brunatnych, takie jak: </a:t>
            </a:r>
            <a:r>
              <a:rPr lang="pl-PL" dirty="0" err="1"/>
              <a:t>Tomentypnum</a:t>
            </a:r>
            <a:r>
              <a:rPr lang="pl-PL" dirty="0"/>
              <a:t> </a:t>
            </a:r>
            <a:r>
              <a:rPr lang="pl-PL" dirty="0" err="1"/>
              <a:t>nitens</a:t>
            </a:r>
            <a:r>
              <a:rPr lang="pl-PL" dirty="0"/>
              <a:t>, </a:t>
            </a:r>
            <a:r>
              <a:rPr lang="pl-PL" dirty="0" err="1"/>
              <a:t>Helodium</a:t>
            </a:r>
            <a:r>
              <a:rPr lang="pl-PL" dirty="0"/>
              <a:t> </a:t>
            </a:r>
            <a:r>
              <a:rPr lang="pl-PL" dirty="0" err="1"/>
              <a:t>blandowii</a:t>
            </a:r>
            <a:r>
              <a:rPr lang="pl-PL" dirty="0"/>
              <a:t> oraz </a:t>
            </a:r>
            <a:r>
              <a:rPr lang="pl-PL" dirty="0" err="1"/>
              <a:t>Paludella</a:t>
            </a:r>
            <a:r>
              <a:rPr lang="pl-PL" dirty="0"/>
              <a:t> </a:t>
            </a:r>
            <a:r>
              <a:rPr lang="pl-PL" dirty="0" err="1"/>
              <a:t>squarosa</a:t>
            </a:r>
            <a:r>
              <a:rPr lang="pl-PL" dirty="0"/>
              <a:t> – o wyjątkowo wysokiej liczebności. Do osobliwości zaliczyć można również liczne populacje storczyka krwistego i szerokolistnego. Na uwagę zasługuje też licznie występująca na torfowiskach narecznica grzebieniasta</a:t>
            </a:r>
            <a:r>
              <a:rPr lang="pl-PL" dirty="0" smtClean="0"/>
              <a:t>.</a:t>
            </a:r>
            <a:endParaRPr lang="pl-PL" dirty="0"/>
          </a:p>
          <a:p>
            <a:pPr fontAlgn="base"/>
            <a:r>
              <a:rPr lang="pl-PL" b="1" dirty="0"/>
              <a:t>Obszar Natura 2000 „Dolina Szczyry”</a:t>
            </a:r>
            <a:r>
              <a:rPr lang="pl-PL" dirty="0"/>
              <a:t> – specjalny obszar </a:t>
            </a:r>
            <a:r>
              <a:rPr lang="pl-PL" dirty="0" err="1"/>
              <a:t>ochorny</a:t>
            </a:r>
            <a:r>
              <a:rPr lang="pl-PL" dirty="0"/>
              <a:t> siedlisk o powierzchni 347 ha, położony na terenie gmin: Debrzno, Czarne i Okonek. Dolina rzeki Szczyry jest istotną ostoją torfowisk zasadowych i cennej entomofauny oraz flory z nimi związanych. Bogate populacje storczyków (</a:t>
            </a:r>
            <a:r>
              <a:rPr lang="pl-PL" dirty="0" err="1"/>
              <a:t>Dactylorhiza</a:t>
            </a:r>
            <a:r>
              <a:rPr lang="pl-PL" dirty="0"/>
              <a:t>) oraz czerwończyka nieparka są efektem bardzo ekstensywnej gospodarki rolnej prowadzonej na tych terenach oraz w dużej mierze – niezakłóconych warunków hydrologicznych. Na każdym kroku można tu spotkać ślady obecności bobrów, które bardzo pozytywnie wpływają na dobre uwodnienie ekosystemów.</a:t>
            </a:r>
            <a:br>
              <a:rPr lang="pl-PL" dirty="0"/>
            </a:br>
            <a:r>
              <a:rPr lang="pl-PL" dirty="0"/>
              <a:t>Nad Szczyrą stwierdzono również obecność rzadkiego mięczaka – </a:t>
            </a:r>
            <a:r>
              <a:rPr lang="pl-PL" dirty="0" err="1"/>
              <a:t>poczwarówki</a:t>
            </a:r>
            <a:r>
              <a:rPr lang="pl-PL" dirty="0"/>
              <a:t> zwężonej (</a:t>
            </a:r>
            <a:r>
              <a:rPr lang="pl-PL" dirty="0" err="1"/>
              <a:t>Vertigo</a:t>
            </a:r>
            <a:r>
              <a:rPr lang="pl-PL" dirty="0"/>
              <a:t> </a:t>
            </a:r>
            <a:r>
              <a:rPr lang="pl-PL" dirty="0" err="1"/>
              <a:t>angustior</a:t>
            </a:r>
            <a:r>
              <a:rPr lang="pl-PL" dirty="0"/>
              <a:t>).Występują tutaj również takie gatunki zwierząt </a:t>
            </a:r>
            <a:r>
              <a:rPr lang="pl-PL" dirty="0" smtClean="0"/>
              <a:t>jak bóbr </a:t>
            </a:r>
            <a:r>
              <a:rPr lang="pl-PL" dirty="0"/>
              <a:t>europejski, wydra europejska, </a:t>
            </a:r>
            <a:r>
              <a:rPr lang="pl-PL" dirty="0" err="1"/>
              <a:t>poczwarówka</a:t>
            </a:r>
            <a:r>
              <a:rPr lang="pl-PL" dirty="0"/>
              <a:t> zwężona.</a:t>
            </a:r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79951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content-waw1-1.xx.fbcdn.net/v/t31.0-8/415006_409274679099364_245342993_o.jpg?_nc_cat=105&amp;ccb=2&amp;_nc_sid=d2e176&amp;_nc_ohc=nZdRsZ_YUT0AX_ub5YO&amp;_nc_ht=scontent-waw1-1.xx&amp;oh=d96b9a6fa1bd556df3b2c13730935ca1&amp;oe=5FBCB1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582" y="873557"/>
            <a:ext cx="9525000" cy="51023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2487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258308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612126" y="4778315"/>
            <a:ext cx="4090348" cy="1086237"/>
          </a:xfrm>
        </p:spPr>
        <p:txBody>
          <a:bodyPr/>
          <a:lstStyle/>
          <a:p>
            <a:r>
              <a:rPr lang="pl-PL" dirty="0" smtClean="0"/>
              <a:t>Przygotował:</a:t>
            </a:r>
          </a:p>
          <a:p>
            <a:r>
              <a:rPr lang="pl-PL" dirty="0" smtClean="0"/>
              <a:t>Michał </a:t>
            </a:r>
            <a:r>
              <a:rPr lang="pl-PL" dirty="0" err="1" smtClean="0"/>
              <a:t>Dybaś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679906" y="1849417"/>
            <a:ext cx="68836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9600" b="1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DEBRZNO</a:t>
            </a:r>
            <a:endParaRPr lang="pl-PL" sz="9600" b="1" cap="none" spc="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050" name="Picture 2" descr="Herb Debrzna – Wikipedia, wolna encyklo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19" y="1628061"/>
            <a:ext cx="1822525" cy="201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58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6168" y="417095"/>
            <a:ext cx="4066674" cy="152400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Debrzno-miasto</a:t>
            </a:r>
            <a:r>
              <a:rPr lang="pl-PL" dirty="0"/>
              <a:t> w województwie pomorskim, w powiecie człuchowskim, siedziba gminy miejsko-wiejskiej </a:t>
            </a:r>
            <a:r>
              <a:rPr lang="pl-PL" dirty="0" smtClean="0"/>
              <a:t>Debrzno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258" y="847425"/>
            <a:ext cx="3503340" cy="50015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721" y="2189058"/>
            <a:ext cx="3931004" cy="23182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5588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content-waw1-1.xx.fbcdn.net/v/t31.0-8/1401728_749948615031967_328924558_o.jpg?_nc_cat=104&amp;ccb=2&amp;_nc_sid=19026a&amp;_nc_ohc=qLyw3O-HDUwAX9JV89R&amp;_nc_ht=scontent-waw1-1.xx&amp;oh=4d748e434c8d519d1ad6d8590f2400c6&amp;oe=5FBE312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953" y="461818"/>
            <a:ext cx="8824292" cy="57823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9454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1600" y="738909"/>
            <a:ext cx="9601200" cy="3214255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Miasto położone jest nad jeziorami: Żuczek oraz Staw Miejski, nad rzeką </a:t>
            </a:r>
            <a:r>
              <a:rPr lang="pl-PL" dirty="0" err="1">
                <a:solidFill>
                  <a:schemeClr val="tx1"/>
                </a:solidFill>
              </a:rPr>
              <a:t>Debrzynką</a:t>
            </a:r>
            <a:r>
              <a:rPr lang="pl-PL" dirty="0">
                <a:solidFill>
                  <a:schemeClr val="tx1"/>
                </a:solidFill>
              </a:rPr>
              <a:t>, w północnej części </a:t>
            </a:r>
            <a:r>
              <a:rPr lang="pl-PL" dirty="0" err="1">
                <a:solidFill>
                  <a:schemeClr val="tx1"/>
                </a:solidFill>
              </a:rPr>
              <a:t>Krajny</a:t>
            </a:r>
            <a:r>
              <a:rPr lang="pl-PL" dirty="0">
                <a:solidFill>
                  <a:schemeClr val="tx1"/>
                </a:solidFill>
              </a:rPr>
              <a:t>, w pasie Pojezierza </a:t>
            </a:r>
            <a:r>
              <a:rPr lang="pl-PL" dirty="0" err="1">
                <a:solidFill>
                  <a:schemeClr val="tx1"/>
                </a:solidFill>
              </a:rPr>
              <a:t>Południowopomorskiego</a:t>
            </a:r>
            <a:r>
              <a:rPr lang="pl-PL" dirty="0">
                <a:solidFill>
                  <a:schemeClr val="tx1"/>
                </a:solidFill>
              </a:rPr>
              <a:t> (w tym Pojezierza Krajeńskiego) Od północy graniczy z gminami Czarne i Człuchów, od wschodu z gminami Kamień Krajeński i Sępólno Krajeńskie i od południa z Okonkiem i </a:t>
            </a:r>
            <a:r>
              <a:rPr lang="pl-PL" dirty="0" smtClean="0">
                <a:solidFill>
                  <a:schemeClr val="tx1"/>
                </a:solidFill>
              </a:rPr>
              <a:t>Lipką. Debrzno </a:t>
            </a:r>
            <a:r>
              <a:rPr lang="pl-PL" dirty="0">
                <a:solidFill>
                  <a:schemeClr val="tx1"/>
                </a:solidFill>
              </a:rPr>
              <a:t>znajduje </a:t>
            </a:r>
            <a:r>
              <a:rPr lang="pl-PL" dirty="0" smtClean="0">
                <a:solidFill>
                  <a:schemeClr val="tx1"/>
                </a:solidFill>
              </a:rPr>
              <a:t>się w </a:t>
            </a:r>
            <a:r>
              <a:rPr lang="pl-PL" dirty="0">
                <a:solidFill>
                  <a:schemeClr val="tx1"/>
                </a:solidFill>
              </a:rPr>
              <a:t>odległości 152 km na południowy zachód od Gdańska, oraz 166 km na północ od Poznania</a:t>
            </a:r>
          </a:p>
          <a:p>
            <a:r>
              <a:rPr lang="pl-PL" dirty="0">
                <a:solidFill>
                  <a:schemeClr val="tx1"/>
                </a:solidFill>
              </a:rPr>
              <a:t>Przy zachodnich granicach miasta znajduje się florystyczno-stepowy Rezerwat przyrody Miłachowo o powierzchni 3,7 ha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3074" name="Picture 2" descr="Jeziora i rzeki – Urząd Miejski w Debrz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85" y="3478356"/>
            <a:ext cx="4876800" cy="32289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środek Rekreacyjno – Wypoczynkowy nad jeziorem Żuc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104" y="3406341"/>
            <a:ext cx="4876800" cy="33730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02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601897" y="2108354"/>
            <a:ext cx="766893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9600" b="1" cap="none" spc="0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HISTORIA</a:t>
            </a:r>
            <a:endParaRPr lang="pl-PL" sz="9600" b="1" cap="none" spc="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098" name="Picture 2" descr="https://upload.wikimedia.org/wikipedia/commons/thumb/7/72/MOs810%2C_WG_2015_54_Okonecczyzna_%28Debrzno%2C_center_of_city%29_%2815%29.JPG/220px-MOs810%2C_WG_2015_54_Okonecczyzna_%28Debrzno%2C_center_of_city%29_%2815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37" y="3678014"/>
            <a:ext cx="3298825" cy="24741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pload.wikimedia.org/wikipedia/commons/thumb/2/22/Friedland_postcard_1917.jpg/220px-Friedland_postcard_19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356" y="4200811"/>
            <a:ext cx="3304020" cy="21175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pl. Rynek, Debrzno - zdjęc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407" y="3678014"/>
            <a:ext cx="3722857" cy="24741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40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1600" y="212436"/>
            <a:ext cx="9601200" cy="5654964"/>
          </a:xfrm>
        </p:spPr>
        <p:txBody>
          <a:bodyPr>
            <a:normAutofit/>
          </a:bodyPr>
          <a:lstStyle/>
          <a:p>
            <a:r>
              <a:rPr lang="pl-PL" dirty="0"/>
              <a:t>Pierwsze wzmianki dotyczące Debrzna pochodzą z XII w. </a:t>
            </a:r>
            <a:r>
              <a:rPr lang="pl-PL" dirty="0" smtClean="0"/>
              <a:t>osada </a:t>
            </a:r>
            <a:r>
              <a:rPr lang="pl-PL" dirty="0"/>
              <a:t>leżała w granicach średniowiecznej Polski, następnie w XIV w. została zajęta przez </a:t>
            </a:r>
            <a:r>
              <a:rPr lang="pl-PL" dirty="0" smtClean="0"/>
              <a:t>Krzyżaków. </a:t>
            </a:r>
            <a:r>
              <a:rPr lang="pl-PL" dirty="0"/>
              <a:t>W 1354 roku miasto otrzymało prawa miejskie z nadania wielkiego mistrza krzyżackiego </a:t>
            </a:r>
            <a:r>
              <a:rPr lang="pl-PL" dirty="0" err="1"/>
              <a:t>Winricha</a:t>
            </a:r>
            <a:r>
              <a:rPr lang="pl-PL" dirty="0"/>
              <a:t> von </a:t>
            </a:r>
            <a:r>
              <a:rPr lang="pl-PL" dirty="0" err="1" smtClean="0"/>
              <a:t>Kniprode</a:t>
            </a:r>
            <a:r>
              <a:rPr lang="pl-PL" dirty="0" smtClean="0"/>
              <a:t>. </a:t>
            </a:r>
            <a:r>
              <a:rPr lang="pl-PL" dirty="0"/>
              <a:t>Po wybuchu powstania przeciw Krzyżakom, w </a:t>
            </a:r>
            <a:r>
              <a:rPr lang="pl-PL" dirty="0" smtClean="0"/>
              <a:t>1454r. </a:t>
            </a:r>
            <a:r>
              <a:rPr lang="pl-PL" dirty="0"/>
              <a:t>miasto uznało władzę króla Polski. Podczas wojny trzynastoletniej obronione przed Krzyżakami w </a:t>
            </a:r>
            <a:r>
              <a:rPr lang="pl-PL" dirty="0" smtClean="0"/>
              <a:t>1455r., </a:t>
            </a:r>
            <a:r>
              <a:rPr lang="pl-PL" dirty="0"/>
              <a:t>jednakże z czasem ponownie utracone. W </a:t>
            </a:r>
            <a:r>
              <a:rPr lang="pl-PL" dirty="0" smtClean="0"/>
              <a:t>1461r. </a:t>
            </a:r>
            <a:r>
              <a:rPr lang="pl-PL" dirty="0"/>
              <a:t>miasto zdobył Kazimierz IV Jagiellończyk, a w 1462 roku Debrzno zostało zajęte przez wojska krzyżackie i było oblegane przez wojska Korony Polskiej przez 8 dni, ale nie zostało zdobyte. W </a:t>
            </a:r>
            <a:r>
              <a:rPr lang="pl-PL" dirty="0" smtClean="0"/>
              <a:t>1464r. </a:t>
            </a:r>
            <a:r>
              <a:rPr lang="pl-PL" dirty="0"/>
              <a:t>Krzyżacy opuścili miasto, uprzednio je grabiąc i paląc. W wyniku zapisów II pokoju toruńskiego zostało włączone w granice Polski, a po dwunastu latach król Polski potwierdził prawa miejskie Debrzna. Miasto leżało w granicach województwa pomorskiego Korony Polskiej. W 1587, 1620 i </a:t>
            </a:r>
            <a:r>
              <a:rPr lang="pl-PL" dirty="0" smtClean="0"/>
              <a:t>1648r. </a:t>
            </a:r>
            <a:r>
              <a:rPr lang="pl-PL" dirty="0"/>
              <a:t>miały miejsce pożary miasta.</a:t>
            </a:r>
          </a:p>
          <a:p>
            <a:r>
              <a:rPr lang="pl-PL" dirty="0"/>
              <a:t>W 1738 roku stanowisko proboszcza </a:t>
            </a:r>
            <a:r>
              <a:rPr lang="pl-PL" dirty="0" err="1"/>
              <a:t>frydlandzkiego</a:t>
            </a:r>
            <a:r>
              <a:rPr lang="pl-PL" dirty="0"/>
              <a:t> objął kanonik poznański Jan Jerzy Kostka Węsierski (ok. 1680 - po 1746), który piastował to stanowisko w latach 1743-1744 w czasie </a:t>
            </a:r>
            <a:r>
              <a:rPr lang="pl-PL" dirty="0" smtClean="0"/>
              <a:t>wizytacji </a:t>
            </a:r>
            <a:r>
              <a:rPr lang="pl-PL" dirty="0"/>
              <a:t>Archidiakonatu </a:t>
            </a:r>
            <a:r>
              <a:rPr lang="pl-PL" dirty="0" smtClean="0"/>
              <a:t>Kamieńskiego.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332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1600" y="429490"/>
            <a:ext cx="9601200" cy="6266873"/>
          </a:xfrm>
        </p:spPr>
        <p:txBody>
          <a:bodyPr>
            <a:normAutofit/>
          </a:bodyPr>
          <a:lstStyle/>
          <a:p>
            <a:r>
              <a:rPr lang="pl-PL" dirty="0"/>
              <a:t>W pracy dra </a:t>
            </a:r>
            <a:r>
              <a:rPr lang="pl-PL" dirty="0" err="1"/>
              <a:t>Schwitza</a:t>
            </a:r>
            <a:r>
              <a:rPr lang="pl-PL" dirty="0"/>
              <a:t> "</a:t>
            </a:r>
            <a:r>
              <a:rPr lang="pl-PL" i="1" dirty="0"/>
              <a:t>Biały Bór i jego historia" </a:t>
            </a:r>
            <a:r>
              <a:rPr lang="pl-PL" dirty="0"/>
              <a:t>Wyd. w Pile 1932 roku znajduje się informacja iż w latach 1531–1553 proboszczem był ks. Georg Sabat, a od 1698 roku ks. </a:t>
            </a:r>
            <a:r>
              <a:rPr lang="pl-PL" dirty="0" err="1"/>
              <a:t>Godszalski</a:t>
            </a:r>
            <a:r>
              <a:rPr lang="pl-PL" dirty="0"/>
              <a:t>.</a:t>
            </a:r>
          </a:p>
          <a:p>
            <a:r>
              <a:rPr lang="pl-PL" dirty="0"/>
              <a:t>W wyniku I rozbioru Polski w </a:t>
            </a:r>
            <a:r>
              <a:rPr lang="pl-PL" dirty="0" smtClean="0"/>
              <a:t>1772r. </a:t>
            </a:r>
            <a:r>
              <a:rPr lang="pl-PL" dirty="0"/>
              <a:t>miasto znalazło się w zaborze pruskim.</a:t>
            </a:r>
          </a:p>
          <a:p>
            <a:r>
              <a:rPr lang="pl-PL" dirty="0"/>
              <a:t>W końcu stycznia </a:t>
            </a:r>
            <a:r>
              <a:rPr lang="pl-PL" dirty="0" smtClean="0"/>
              <a:t>1945r. </a:t>
            </a:r>
            <a:r>
              <a:rPr lang="pl-PL" dirty="0"/>
              <a:t>miejscowość została zajęta przez Armię Czerwoną, którą wkrótce wyparli żołnierze niemieckiej 32 DP. W doniesieniu dowództwa 2 Armii z 14 lutego </a:t>
            </a:r>
            <a:r>
              <a:rPr lang="pl-PL" dirty="0" smtClean="0"/>
              <a:t>1945r. </a:t>
            </a:r>
            <a:r>
              <a:rPr lang="pl-PL" dirty="0"/>
              <a:t>stwierdzono: </a:t>
            </a:r>
            <a:r>
              <a:rPr lang="pl-PL" i="1" dirty="0"/>
              <a:t>W </a:t>
            </a:r>
            <a:r>
              <a:rPr lang="pl-PL" i="1" dirty="0" err="1"/>
              <a:t>Preussisch</a:t>
            </a:r>
            <a:r>
              <a:rPr lang="pl-PL" i="1" dirty="0"/>
              <a:t> </a:t>
            </a:r>
            <a:r>
              <a:rPr lang="pl-PL" i="1" dirty="0" err="1"/>
              <a:t>Friedland</a:t>
            </a:r>
            <a:r>
              <a:rPr lang="pl-PL" i="1" dirty="0"/>
              <a:t> oraz we wsi </a:t>
            </a:r>
            <a:r>
              <a:rPr lang="pl-PL" i="1" dirty="0" err="1"/>
              <a:t>Zisskau</a:t>
            </a:r>
            <a:r>
              <a:rPr lang="pl-PL" i="1" dirty="0"/>
              <a:t> 29 i 30 stycznia rozstrzelano po poddaniu potwornym torturom większość znajdujących się tam mężczyzn. Domy i mieszkania zostały rozgrabione, zniszczone i podpalone. Do kobiet i dzieci, które chciały ratować się ucieczką, bolszewiccy mordercy strzelali z karabinów maszynowych</a:t>
            </a:r>
            <a:r>
              <a:rPr lang="pl-PL" dirty="0"/>
              <a:t>. W znajdującym się dwa kilometry od szosy folwarku we wszystkich pokojach znaleziono ciała dzieci, starców, zgwałconych i zastrzelonych </a:t>
            </a:r>
            <a:r>
              <a:rPr lang="pl-PL" dirty="0" smtClean="0"/>
              <a:t>kobiet.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53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982180" y="2385443"/>
            <a:ext cx="687301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9600" b="0" cap="none" spc="0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ZABYTKI</a:t>
            </a:r>
            <a:endParaRPr lang="pl-PL" sz="9600" b="0" cap="none" spc="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Picture 8" descr="Debrzno. Więzienie dla czarownic | Blog dla Roln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444" y="193963"/>
            <a:ext cx="3298893" cy="227117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ebrzno. Baszta, rezerwat, tor samochodowy - Magazyn Kaszub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444" y="4211782"/>
            <a:ext cx="3345075" cy="24406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Weekend F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37" y="193963"/>
            <a:ext cx="3363913" cy="22332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Stowarzyszenie „NRRMiGD” przystępuje do realizacji nowego projektu  inwestycyjnego – sprawdź to! – Stowarzyszenie &quot;Na Rzecz Rozwoju Miasta i  Gminy Debrzno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929" y="4211782"/>
            <a:ext cx="3349721" cy="251229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64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Przycinanie</Template>
  <TotalTime>64</TotalTime>
  <Words>64</Words>
  <Application>Microsoft Office PowerPoint</Application>
  <PresentationFormat>Niestandardowy</PresentationFormat>
  <Paragraphs>25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Crop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Maciej Rekusz</dc:creator>
  <cp:lastModifiedBy>Andrzej78</cp:lastModifiedBy>
  <cp:revision>10</cp:revision>
  <dcterms:created xsi:type="dcterms:W3CDTF">2020-10-27T10:24:28Z</dcterms:created>
  <dcterms:modified xsi:type="dcterms:W3CDTF">2020-11-08T13:05:14Z</dcterms:modified>
</cp:coreProperties>
</file>