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279042728417789"/>
          <c:y val="0.230280287946087"/>
          <c:w val="0.441866098246294"/>
          <c:h val="0.657910859243376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a53010"/>
            </a:solidFill>
            <a:ln>
              <a:noFill/>
            </a:ln>
          </c:spPr>
          <c:explosion val="0"/>
          <c:dPt>
            <c:idx val="0"/>
            <c:spPr>
              <a:solidFill>
                <a:srgbClr val="de7e18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728653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197" spc="-1" strike="noStrike">
                      <a:solidFill>
                        <a:srgbClr val="404040"/>
                      </a:solidFill>
                      <a:latin typeface="Century Gothic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/>
                <a:lstStyle/>
                <a:p>
                  <a:pPr>
                    <a:defRPr b="0" sz="1197" spc="-1" strike="noStrike">
                      <a:solidFill>
                        <a:srgbClr val="404040"/>
                      </a:solidFill>
                      <a:latin typeface="Century Gothic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txPr>
              <a:bodyPr/>
              <a:lstStyle/>
              <a:p>
                <a:pPr>
                  <a:defRPr b="0" sz="1197" spc="-1" strike="noStrike">
                    <a:solidFill>
                      <a:srgbClr val="404040"/>
                    </a:solidFill>
                    <a:latin typeface="Century Gothic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</c:ser>
        <c:firstSliceAng val="0"/>
        <c:holeSize val="50"/>
      </c:doughnutChart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entury Gothic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spPr>
            <a:solidFill>
              <a:srgbClr val="a53010"/>
            </a:solidFill>
            <a:ln>
              <a:noFill/>
            </a:ln>
          </c:spPr>
          <c:explosion val="0"/>
          <c:dPt>
            <c:idx val="0"/>
            <c:spPr>
              <a:solidFill>
                <a:srgbClr val="a53010"/>
              </a:solidFill>
              <a:ln>
                <a:noFill/>
              </a:ln>
            </c:spPr>
          </c:dPt>
          <c:dPt>
            <c:idx val="1"/>
            <c:spPr>
              <a:solidFill>
                <a:srgbClr val="de7e18"/>
              </a:solidFill>
              <a:ln>
                <a:noFill/>
              </a:ln>
            </c:spPr>
          </c:dPt>
          <c:dPt>
            <c:idx val="2"/>
            <c:spPr>
              <a:solidFill>
                <a:srgbClr val="9f8351"/>
              </a:solidFill>
              <a:ln>
                <a:noFill/>
              </a:ln>
            </c:spPr>
          </c:dPt>
          <c:dPt>
            <c:idx val="3"/>
            <c:spPr>
              <a:solidFill>
                <a:srgbClr val="728653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1" sz="1330" spc="-1" strike="noStrike">
                      <a:solidFill>
                        <a:srgbClr val="ffffff"/>
                      </a:solidFill>
                      <a:latin typeface="Century Gothic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/>
                <a:lstStyle/>
                <a:p>
                  <a:pPr>
                    <a:defRPr b="1" sz="1330" spc="-1" strike="noStrike">
                      <a:solidFill>
                        <a:srgbClr val="ffffff"/>
                      </a:solidFill>
                      <a:latin typeface="Century Gothic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2"/>
              <c:txPr>
                <a:bodyPr/>
                <a:lstStyle/>
                <a:p>
                  <a:pPr>
                    <a:defRPr b="1" sz="1330" spc="-1" strike="noStrike">
                      <a:solidFill>
                        <a:srgbClr val="ffffff"/>
                      </a:solidFill>
                      <a:latin typeface="Century Gothic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3"/>
              <c:txPr>
                <a:bodyPr/>
                <a:lstStyle/>
                <a:p>
                  <a:pPr>
                    <a:defRPr b="1" sz="1330" spc="-1" strike="noStrike">
                      <a:solidFill>
                        <a:srgbClr val="ffffff"/>
                      </a:solidFill>
                      <a:latin typeface="Century Gothic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eparator>
</c:separator>
            </c:dLbl>
            <c:txPr>
              <a:bodyPr/>
              <a:lstStyle/>
              <a:p>
                <a:pPr>
                  <a:defRPr b="1" sz="1330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4"/>
                <c:pt idx="0">
                  <c:v>papierosy</c:v>
                </c:pt>
                <c:pt idx="1">
                  <c:v>napoje energ.</c:v>
                </c:pt>
                <c:pt idx="2">
                  <c:v>Internet</c:v>
                </c:pt>
                <c:pt idx="3">
                  <c:v>alkohol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0.5</c:v>
                </c:pt>
                <c:pt idx="1">
                  <c:v>0.5</c:v>
                </c:pt>
                <c:pt idx="2">
                  <c:v>0.8</c:v>
                </c:pt>
                <c:pt idx="3">
                  <c:v>0.1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r"/>
      <c:overlay val="0"/>
      <c:spPr>
        <a:solidFill>
          <a:srgbClr val="f2f2f2">
            <a:alpha val="39000"/>
          </a:srgbClr>
        </a:solidFill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404040"/>
              </a:solidFill>
              <a:latin typeface="Century Gothic"/>
            </a:defRPr>
          </a:pPr>
        </a:p>
      </c:txPr>
    </c:legend>
    <c:plotVisOnly val="1"/>
    <c:dispBlanksAs val="gap"/>
  </c:chart>
  <c:spPr>
    <a:gradFill>
      <a:gsLst>
        <a:gs pos="0">
          <a:srgbClr val="ffffff"/>
        </a:gs>
        <a:gs pos="100000">
          <a:srgbClr val="bfbfbf"/>
        </a:gs>
      </a:gsLst>
      <a:path path="circle">
        <a:fillToRect l="50000" t="10000" r="50000" b="90000"/>
      </a:path>
    </a:gradFill>
    <a:ln w="9360">
      <a:solidFill>
        <a:srgbClr val="bfbfbf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pl-PL" sz="1600" spc="-1" strike="noStrike">
                <a:solidFill>
                  <a:srgbClr val="595959"/>
                </a:solidFill>
                <a:latin typeface="Century Gothic"/>
              </a:defRPr>
            </a:pPr>
            <a:r>
              <a:rPr b="1" lang="pl-PL" sz="1600" spc="-1" strike="noStrike">
                <a:solidFill>
                  <a:srgbClr val="595959"/>
                </a:solidFill>
                <a:latin typeface="Century Gothic"/>
              </a:rPr>
              <a:t>Czy pozwala Pani/Pan korzystać uczniom z telefonów komórkowych podczas przerw?
Czy używa Pani/Pan telefonu lub tabletu do celów edukacyjnych?
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korzystanie podczas przerw</c:v>
                </c:pt>
              </c:strCache>
            </c:strRef>
          </c:tx>
          <c:spPr>
            <a:solidFill>
              <a:srgbClr val="a53010"/>
            </a:solidFill>
            <a:ln w="28440">
              <a:solidFill>
                <a:srgbClr val="a53010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korzystanie podczas lekcji</c:v>
                </c:pt>
              </c:strCache>
            </c:strRef>
          </c:tx>
          <c:spPr>
            <a:solidFill>
              <a:srgbClr val="de7e18"/>
            </a:solidFill>
            <a:ln w="28440">
              <a:solidFill>
                <a:srgbClr val="de7e18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smooth val="0"/>
        </c:ser>
        <c:hiLowLines>
          <c:spPr>
            <a:ln>
              <a:noFill/>
            </a:ln>
          </c:spPr>
        </c:hiLowLines>
        <c:marker val="0"/>
        <c:axId val="55204601"/>
        <c:axId val="68559461"/>
      </c:lineChart>
      <c:catAx>
        <c:axId val="55204601"/>
        <c:scaling>
          <c:orientation val="minMax"/>
        </c:scaling>
        <c:delete val="0"/>
        <c:axPos val="b"/>
        <c:numFmt formatCode="[$-415]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entury Gothic"/>
              </a:defRPr>
            </a:pPr>
          </a:p>
        </c:txPr>
        <c:crossAx val="68559461"/>
        <c:crosses val="autoZero"/>
        <c:auto val="1"/>
        <c:lblAlgn val="ctr"/>
        <c:lblOffset val="100"/>
        <c:noMultiLvlLbl val="0"/>
      </c:catAx>
      <c:valAx>
        <c:axId val="68559461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%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entury Gothic"/>
              </a:defRPr>
            </a:pPr>
          </a:p>
        </c:txPr>
        <c:crossAx val="55204601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entury Gothic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a5301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val>
            <c:numRef>
              <c:f>0</c:f>
              <c:numCache>
                <c:formatCode>General</c:formatCode>
                <c:ptCount val="1"/>
                <c:pt idx="0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Gry komputerowe</c:v>
                </c:pt>
              </c:strCache>
            </c:strRef>
          </c:tx>
          <c:spPr>
            <a:solidFill>
              <a:srgbClr val="de7e18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val>
            <c:numRef>
              <c:f>1</c:f>
              <c:numCache>
                <c:formatCode>General</c:formatCode>
                <c:ptCount val="1"/>
                <c:pt idx="0">
                  <c:v>0.14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Alkohol</c:v>
                </c:pt>
              </c:strCache>
            </c:strRef>
          </c:tx>
          <c:spPr>
            <a:solidFill>
              <a:srgbClr val="9f8351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val>
            <c:numRef>
              <c:f>2</c:f>
              <c:numCache>
                <c:formatCode>General</c:formatCode>
                <c:ptCount val="1"/>
                <c:pt idx="0">
                  <c:v>0.07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Papierosy</c:v>
                </c:pt>
              </c:strCache>
            </c:strRef>
          </c:tx>
          <c:spPr>
            <a:solidFill>
              <a:srgbClr val="728653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val>
            <c:numRef>
              <c:f>3</c:f>
              <c:numCache>
                <c:formatCode>General</c:formatCode>
                <c:ptCount val="1"/>
                <c:pt idx="0">
                  <c:v>0.11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Energetyki</c:v>
                </c:pt>
              </c:strCache>
            </c:strRef>
          </c:tx>
          <c:spPr>
            <a:solidFill>
              <a:srgbClr val="92aa4c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entury Gothic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val>
            <c:numRef>
              <c:f>4</c:f>
              <c:numCache>
                <c:formatCode>General</c:formatCode>
                <c:ptCount val="1"/>
                <c:pt idx="0">
                  <c:v>0.17</c:v>
                </c:pt>
              </c:numCache>
            </c:numRef>
          </c:val>
        </c:ser>
        <c:gapWidth val="219"/>
        <c:overlap val="-27"/>
        <c:axId val="53256854"/>
        <c:axId val="87324221"/>
      </c:barChart>
      <c:catAx>
        <c:axId val="53256854"/>
        <c:scaling>
          <c:orientation val="minMax"/>
        </c:scaling>
        <c:delete val="1"/>
        <c:axPos val="b"/>
        <c:numFmt formatCode="[$-415]d/mm/yyyy" sourceLinked="1"/>
        <c:majorTickMark val="none"/>
        <c:minorTickMark val="none"/>
        <c:tickLblPos val="nextTo"/>
        <c:spPr>
          <a:ln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87324221"/>
        <c:auto val="1"/>
        <c:lblAlgn val="ctr"/>
        <c:lblOffset val="100"/>
        <c:noMultiLvlLbl val="0"/>
      </c:catAx>
      <c:valAx>
        <c:axId val="87324221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%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Century Gothic"/>
              </a:defRPr>
            </a:pPr>
          </a:p>
        </c:txPr>
        <c:crossAx val="53256854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Century Gothic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Yoy Tube</c:v>
                </c:pt>
              </c:strCache>
            </c:strRef>
          </c:tx>
          <c:spPr>
            <a:solidFill>
              <a:srgbClr val="a53010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0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Facebook</c:v>
                </c:pt>
              </c:strCache>
            </c:strRef>
          </c:tx>
          <c:spPr>
            <a:solidFill>
              <a:srgbClr val="de7e18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1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Messenger</c:v>
                </c:pt>
              </c:strCache>
            </c:strRef>
          </c:tx>
          <c:spPr>
            <a:solidFill>
              <a:srgbClr val="9f8351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2</c:f>
              <c:numCache>
                <c:formatCode>General</c:formatCode>
                <c:ptCount val="1"/>
                <c:pt idx="0">
                  <c:v>0.19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Tik Tok</c:v>
                </c:pt>
              </c:strCache>
            </c:strRef>
          </c:tx>
          <c:spPr>
            <a:solidFill>
              <a:srgbClr val="728653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3</c:f>
              <c:numCache>
                <c:formatCode>General</c:formatCode>
                <c:ptCount val="1"/>
                <c:pt idx="0">
                  <c:v>0.07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Instagram </c:v>
                </c:pt>
              </c:strCache>
            </c:strRef>
          </c:tx>
          <c:spPr>
            <a:solidFill>
              <a:srgbClr val="92aa4c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4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</c:ser>
        <c:ser>
          <c:idx val="5"/>
          <c:order val="5"/>
          <c:tx>
            <c:strRef>
              <c:f>label 5</c:f>
              <c:strCache>
                <c:ptCount val="1"/>
                <c:pt idx="0">
                  <c:v>Snapchat</c:v>
                </c:pt>
              </c:strCache>
            </c:strRef>
          </c:tx>
          <c:spPr>
            <a:solidFill>
              <a:srgbClr val="6aac91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5</c:f>
              <c:numCache>
                <c:formatCode>General</c:formatCode>
                <c:ptCount val="1"/>
                <c:pt idx="0">
                  <c:v>0.06</c:v>
                </c:pt>
              </c:numCache>
            </c:numRef>
          </c:val>
        </c:ser>
        <c:ser>
          <c:idx val="6"/>
          <c:order val="6"/>
          <c:tx>
            <c:strRef>
              <c:f>label 6</c:f>
              <c:strCache>
                <c:ptCount val="1"/>
                <c:pt idx="0">
                  <c:v>Spotify</c:v>
                </c:pt>
              </c:strCache>
            </c:strRef>
          </c:tx>
          <c:spPr>
            <a:solidFill>
              <a:srgbClr val="631d0a">
                <a:alpha val="85000"/>
              </a:srgbClr>
            </a:solidFill>
            <a:ln w="9360">
              <a:solidFill>
                <a:srgbClr val="ffffff">
                  <a:alpha val="50000"/>
                </a:srgbClr>
              </a:solidFill>
              <a:round/>
            </a:ln>
          </c:spPr>
          <c:invertIfNegative val="0"/>
          <c:dLbls>
            <c:numFmt formatCode="0%" sourceLinked="1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Century Gothic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6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</c:ser>
        <c:gapWidth val="65"/>
        <c:overlap val="0"/>
        <c:axId val="1390401"/>
        <c:axId val="37464842"/>
      </c:barChart>
      <c:catAx>
        <c:axId val="1390401"/>
        <c:scaling>
          <c:orientation val="minMax"/>
        </c:scaling>
        <c:delete val="1"/>
        <c:axPos val="b"/>
        <c:numFmt formatCode="[$-415]d/mm/yyyy" sourceLinked="1"/>
        <c:majorTickMark val="none"/>
        <c:minorTickMark val="none"/>
        <c:tickLblPos val="nextTo"/>
        <c:spPr>
          <a:ln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37464842"/>
        <c:auto val="1"/>
        <c:lblAlgn val="ctr"/>
        <c:lblOffset val="100"/>
        <c:noMultiLvlLbl val="0"/>
      </c:catAx>
      <c:valAx>
        <c:axId val="37464842"/>
        <c:scaling>
          <c:orientation val="minMax"/>
        </c:scaling>
        <c:delete val="0"/>
        <c:axPos val="l"/>
        <c:majorGridlines>
          <c:spPr>
            <a:ln w="9360">
              <a:solidFill>
                <a:srgbClr val="bfbfbf">
                  <a:alpha val="36000"/>
                </a:srgbClr>
              </a:solidFill>
              <a:round/>
            </a:ln>
          </c:spPr>
        </c:majorGridlines>
        <c:numFmt formatCode="0%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404040"/>
                </a:solidFill>
                <a:latin typeface="Century Gothic"/>
              </a:defRPr>
            </a:pPr>
          </a:p>
        </c:txPr>
        <c:crossAx val="1390401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solidFill>
          <a:srgbClr val="f2f2f2">
            <a:alpha val="39000"/>
          </a:srgbClr>
        </a:solidFill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404040"/>
              </a:solidFill>
              <a:latin typeface="Century Gothic"/>
            </a:defRPr>
          </a:pPr>
        </a:p>
      </c:txPr>
    </c:legend>
    <c:plotVisOnly val="1"/>
    <c:dispBlanksAs val="gap"/>
  </c:chart>
  <c:spPr>
    <a:gradFill>
      <a:gsLst>
        <a:gs pos="0">
          <a:srgbClr val="ffffff"/>
        </a:gs>
        <a:gs pos="100000">
          <a:srgbClr val="bfbfbf"/>
        </a:gs>
      </a:gsLst>
      <a:path path="circle">
        <a:fillToRect l="50000" t="10000" r="50000" b="90000"/>
      </a:path>
    </a:gradFill>
    <a:ln w="9360">
      <a:solidFill>
        <a:srgbClr val="bfbfbf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28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DC13FF8-CE2D-44FF-8C70-A7054771918F}" type="datetime">
              <a:rPr b="0" lang="en-US" sz="900" spc="-1" strike="noStrike">
                <a:solidFill>
                  <a:srgbClr val="8b8b8b"/>
                </a:solidFill>
                <a:latin typeface="Century Gothic"/>
              </a:rPr>
              <a:t>12/10/20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29" name="CustomShape 30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" name="PlaceHolder 31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BCD8F15-88A1-4B99-B512-0DCD875AACA8}" type="slidenum">
              <a:rPr b="0" lang="en-US" sz="2000" spc="-1" strike="noStrike">
                <a:solidFill>
                  <a:srgbClr val="feffff"/>
                </a:solidFill>
                <a:latin typeface="Century Gothic"/>
              </a:rPr>
              <a:t>&lt;numer&gt;</a:t>
            </a:fld>
            <a:endParaRPr b="0" lang="pl-PL" sz="2000" spc="-1" strike="noStrike">
              <a:latin typeface="Times New Roman"/>
            </a:endParaRPr>
          </a:p>
        </p:txBody>
      </p:sp>
      <p:sp>
        <p:nvSpPr>
          <p:cNvPr id="31" name="PlaceHolder 3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entury Gothic"/>
              </a:rPr>
              <a:t>Kliknij, aby edytować format tekstu tytułu</a:t>
            </a:r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Kliknij, aby edytować format tekstu konspektu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Century Gothic"/>
              </a:rPr>
              <a:t>Drugi poziom konspektu</a:t>
            </a:r>
            <a:endParaRPr b="0" lang="en-US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Trzeci poziom konspektu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Czwarty poziom konspektu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Piąty poziom konspektu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Szósty poziom konspektu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Siódmy poziom konspektu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3464280" y="1197720"/>
            <a:ext cx="700560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Raport z ewaluacji wewnętrznej 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Rok szkolny 2019/2020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Szkoła Podstawowa im. św. Stanisława Kostki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w Woli Wierzbowskiej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Przedmiot ewaluacji: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Profilaktyka uzależnień w szkołach i placówkach oświatowych 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Zakres badań:</a:t>
            </a:r>
            <a:br/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Uzależnienie dzieci od Internetu i telefonów komórkowych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968120" y="1056240"/>
            <a:ext cx="9550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Które z uzależnień, wg. Pani/Pana, stanowi największe zagrożenie dla Państwa dzieci?</a:t>
            </a:r>
            <a:endParaRPr b="0" lang="pl-PL" sz="1800" spc="-1" strike="noStrike">
              <a:latin typeface="Arial"/>
            </a:endParaRPr>
          </a:p>
        </p:txBody>
      </p:sp>
      <p:graphicFrame>
        <p:nvGraphicFramePr>
          <p:cNvPr id="83" name="Wykres 4"/>
          <p:cNvGraphicFramePr/>
          <p:nvPr/>
        </p:nvGraphicFramePr>
        <p:xfrm>
          <a:off x="2031840" y="1425240"/>
          <a:ext cx="8127720" cy="471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4.png" descr="Wykres odpowiedzi z Formularzy. Tytuł pytania: 7.Czy, wg Państwa, Wasze dziecko posiada wystarczającą wiedzę na temat zagrożeń wynikających z uzależnień, zwłaszcza z uzależnienia od telefonu komórkowego?. Liczba odpowiedzi: 30 odpowiedzi."/>
          <p:cNvPicPr/>
          <p:nvPr/>
        </p:nvPicPr>
        <p:blipFill>
          <a:blip r:embed="rId1"/>
          <a:stretch/>
        </p:blipFill>
        <p:spPr>
          <a:xfrm>
            <a:off x="1068840" y="0"/>
            <a:ext cx="9516960" cy="3528360"/>
          </a:xfrm>
          <a:prstGeom prst="rect">
            <a:avLst/>
          </a:prstGeom>
          <a:ln>
            <a:noFill/>
          </a:ln>
        </p:spPr>
      </p:pic>
      <p:sp>
        <p:nvSpPr>
          <p:cNvPr id="85" name="CustomShape 1"/>
          <p:cNvSpPr/>
          <p:nvPr/>
        </p:nvSpPr>
        <p:spPr>
          <a:xfrm>
            <a:off x="257400" y="3709080"/>
            <a:ext cx="11934000" cy="283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Jakie działania, związane z profilaktyką uzależnień, oprócz tych, które obecnie są praktykowane w szkole, powinniśmy jeszcze wprowadzić?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 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Rozmowy w klasach z fachowcami.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Wzmożone rozmowy z dziećmi.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Spotkania z byłymi uzależnionymi, filmy pokazujące skutki nałogów.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Rozwijanie zainteresowań uczniów poprzez ciekawe zajęcia pozalekcyjne – sport.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Zakaz używania telefonów w szkole.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Najczęściej powtarzająca się odpowiedź-pokazywanie skutków nałogów, filmików, rozmowy z uzależnionymi osobami. 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560040" y="270360"/>
            <a:ext cx="42256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Times New Roman"/>
              </a:rPr>
              <a:t>Z jakich aplikacji najczęściej korzystasz?</a:t>
            </a:r>
            <a:endParaRPr b="0" lang="pl-PL" sz="1800" spc="-1" strike="noStrike">
              <a:latin typeface="Arial"/>
            </a:endParaRPr>
          </a:p>
        </p:txBody>
      </p:sp>
      <p:graphicFrame>
        <p:nvGraphicFramePr>
          <p:cNvPr id="87" name="Wykres 24"/>
          <p:cNvGraphicFramePr/>
          <p:nvPr/>
        </p:nvGraphicFramePr>
        <p:xfrm>
          <a:off x="1275120" y="965880"/>
          <a:ext cx="9710280" cy="579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712880" y="798480"/>
            <a:ext cx="10161000" cy="42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Times New Roman"/>
              </a:rPr>
              <a:t>Czy w przypadku  podejrzenia lub stwierdzenia uzależnienia ucznia współpracuje Pani/Pan z rodzicami/opiekunami?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Tak – 9 – 90%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Nie – 0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Jeśli tak, to w jaki sposób?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rozmowy,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spotkania ze specjalistami,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informowanie o konsekwencjach moralnych i prawnych,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przeprowadzanie rozmów z rodzicami, udzielanie rad i instrukcji, jak pomóc dziecku,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informowanie rodzica o zaistniałej sytuacji, wspólne wypracowanie rozwiązania problemu,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wywiadówki – informacja ogólna,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organizacja spotkań indywidualnych,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informacja bezpośrednia do rodzica,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filmy dydaktyczne,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519560" y="347760"/>
            <a:ext cx="9439920" cy="612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Po przeprowadzonej pogadance w oddziałach przedszkolnych oraz w klasach I-III można stwierdzić, że dzieci nawet 3-letnie chętnie sięgają po telefony komórkowe lub tablet. Rodzice w sporadycznych przypadkach wyznaczają czas przeznaczony na korzystanie z telefonu. Dzieci najczęściej oglądają bajki lub filmiki na YouTube, grają w gry. Bardzo rzadko są to gry edukacyjne. Dzieci stwierdziły, że ich najlepszą rozrywką i formą spędzania wolnego czasu jest właśnie telefon lub tablet. Dzieci bardzo dobrze radzą sobie z obsługą telefonów, włączaniem filmików bez umiejętności pisania.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Z kolei w ankietach przeprowadzonych w klasach starszych, w pytaniu ,,Co byś zrobił, gdybyś nie miał telefonu przez tydzień?,,, większość stwierdziła, że zaczęłaby czytać książki, grałaby w gry planszowe, jeździłaby na rowerze, grałaby w piłkę. Zdarzały się odpowiedzi typu: wkurzyłbym się, byłabym zła.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 wywiadzie pan dyrektor wymienił najważniejsze problemy i potrzeby szkoły z zakresu profilaktyki: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Profilaktyka zachowań agresywnych i przemocy, w tym cyberprzemocy;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Profilaktyka siecioholizmu;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Nadmiernej ilości czasu spędzonego w Internecie;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Profilaktyka nikotyzmu;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Używanie wulgaryzmów.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976400" y="1249200"/>
            <a:ext cx="9110160" cy="310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 pytanie czy działania prowadzone przez szkołę są skuteczne i wystarczające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Pan dyrektor stwierdził, że pełniąc funkcję dyrektora szkoły chciałby odpowiedzieć, że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tak. Ciężko jest to jednoznacznie określić. Pan dyrektor poinformował mnie, że w szkole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istnieje pewien idealizm pedagogiczny zamiast realizmu. Zarówno nauczycielom jak i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rodzicom ciężko jest wprowadzać działania profilaktyczne, ponieważ często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wymagałoby to zmiany stylu życia – bardziej prozdrowotny. Pan dyrektor powiedział, że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 naszej szkole jest opracowany i realizowany odpowiedni program wychowawczo-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-profilaktyczny. Działanie to jest uaktualniane i realizowane we współpracy z rodzicami.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Pan dyrektor zaznaczył, że placówka korzysta z pomocy ze strony specjalistów, ale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brakuje nam pedagoga zatrudnionego na stałe w naszej szkole, który wspierałby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przede wszystkim uczniów, ale też nauczycieli oraz rodziców. 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53680" y="463680"/>
            <a:ext cx="10637640" cy="530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Times New Roman"/>
              </a:rPr>
              <a:t>Analiza dokumentacji szkolnej.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Po przeprowadzonej analizie, wyżej wymienionej dokumentacji szkolnej stwierdzono, że podstawowe zagadnienia dotyczące uzależnień są w nich ujęte. Nauczyciele -wychowawcy w ramach  Programu wychowawczego klasy realizują zajęcia profilaktyczne z zakresu bezpiecznego korzystania z Internetu oraz telefonów komórkowych.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 podstawie analizy wpisów do e-dzienników, protokołów Rady Pedagogicznej, Rady Rodziców, zauważono, że nauczyciele systematycznie rozmawiają z wychowankami nt. niebezpieczeństw zagrażających im w wirtualnym świecie. Organizowane są, zarówno dla dzieci jak i rodziców, różnego rodzaju pogadanki, wyświetlane są filmy edukacyjne, organizo-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wane spotkania z Policją, z wolontariuszami z Fundacji Orange, spotkania ze specjalistami,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Projekty Profilaktyczne realizowane we współpracy z Gminną Komisją Rozwiązywania Problemów alkoholowych, organizowane są wycieczki, udział w Dniach Bezpiecznego Internetu, konkursy plastyczne, robione przez dzieci ulotki, plansze o uzależnieniach,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dyskusje, quizy.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Nauczyciele na zajęciach wykorzystują różne technologie informatyczne, aplikacje edukacyjne. Uatrakcyjniają w ten sposób zajęcia oraz wprowadzają uczniów w świat nowoczesnych technologii. Pokazują im różne formy korzystania z Internetu,  jako narzędzie do nauki i poszukiwania wiedzy, a nie tylko do bez efektywnego spędzania czasu wolnego. 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481040" y="941040"/>
            <a:ext cx="9451440" cy="365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Times New Roman"/>
              </a:rPr>
              <a:t>Mocne strony: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Uczniowie oraz dzieci są systematycznie uświadamiani przez nauczycieli nt. zagrożeń wynikających z korzystania z Internetu;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Duża świadomość nauczycieli nt. różnego rodzaju zagrożeń;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Nauczyciel w przypadku podejrzenia lub stwierdzenia uzależnienia ucznia współpracuje z rodzicami;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Times New Roman"/>
              </a:rPr>
              <a:t>Słabe strony: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Rodzice mają świadomość, że ich dzieci spędzają bardzo dużo czasu przed komputerem i z telefonem komórkowym, ale nie traktują tego jako uzależnienie a jako normalność w dzisiejszych czasach.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Brak kontroli ze strony rodziców nt. historii przeglądanych stron internetowych, aplikacji, gier;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052960" y="623520"/>
            <a:ext cx="9383040" cy="560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Times New Roman"/>
              </a:rPr>
              <a:t>Rekomendacje: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1.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Należy podjąć działania zmierzające do uświadomienia rodzicom ich ogromnej roli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nie tylko w nadzorowaniu i wspomaganiu nauki ich dzieci, ale przede wszystkim w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wychowaniu młodych ludzi.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2.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Systematycznie podnosić kompetencje nauczycieli w zakresie bezpiecznego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korzystania z Internetu, w tym. tzw. portali i aplikacji społecznościowych.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3.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Systematycznie wspierać rodziców uczniów w zakresie bezpiecznego korzystania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z Internetu.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4.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Podczas spotkań z rodzicami uświadamiać im konieczność i znaczenie prawidłowych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relacji międzyludzkich w ich rodzinach.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5.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Przestrzegać zasady niekorzystania przez uczniów w szkole z cyfrowych źródeł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komunikacji.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6.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Zadbać o budowanie przyjaznego dzieciom i młodzieży środowiska szkolnego poprzez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ściślejszą integrację dzieci w klasie, poczucie ich przynależności do społeczności szkolnej,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budowanie w uczniach poczucia własnej wartości.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7.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Kształtowanie odpowiednich postaw moralnych poprzez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 </a:t>
            </a: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wychowanie ku wartościom.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i="1" lang="pl-PL" sz="1800" spc="-1" strike="noStrike">
                <a:solidFill>
                  <a:srgbClr val="000000"/>
                </a:solidFill>
                <a:latin typeface="Century Gothic"/>
              </a:rPr>
              <a:t>Dziękuję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2689560" y="1510200"/>
            <a:ext cx="8296200" cy="291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1" lang="pl-PL" sz="1600" spc="-1" strike="noStrike">
                <a:solidFill>
                  <a:srgbClr val="000000"/>
                </a:solidFill>
                <a:latin typeface="Times New Roman"/>
              </a:rPr>
              <a:t>Cele ewaluacji: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pl-PL" sz="1600" spc="-1" strike="noStrike">
                <a:solidFill>
                  <a:srgbClr val="000000"/>
                </a:solidFill>
                <a:latin typeface="Times New Roman"/>
              </a:rPr>
              <a:t>1. </a:t>
            </a: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Pozyskanie i analizowanie informacji na temat tego, czy uczniowie 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są uzależnieni od telefonu komórkowego, Internetu oraz tabletu. 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pl-PL" sz="1600" spc="-1" strike="noStrike">
                <a:solidFill>
                  <a:srgbClr val="000000"/>
                </a:solidFill>
                <a:latin typeface="Times New Roman"/>
              </a:rPr>
              <a:t>2. </a:t>
            </a: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Uzyskanie informacji, w jaki sposób nauczyciele i wychowawcy diagnozują potrzeby uczniów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i rodziców w zakresie profilaktyki uzależnień . 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pl-PL" sz="1600" spc="-1" strike="noStrike">
                <a:solidFill>
                  <a:srgbClr val="000000"/>
                </a:solidFill>
                <a:latin typeface="Times New Roman"/>
              </a:rPr>
              <a:t>3.</a:t>
            </a: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 Zweryfikowanie czy nauczyciele, rodzice i uczniowie systematycznie podwyższają swoją wiedzę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pl-PL" sz="1600" spc="-1" strike="noStrike">
                <a:solidFill>
                  <a:srgbClr val="000000"/>
                </a:solidFill>
                <a:latin typeface="Times New Roman"/>
              </a:rPr>
              <a:t>dotyczącą profilaktyki uzależnień.</a:t>
            </a:r>
            <a:endParaRPr b="0" lang="pl-PL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760560" y="914400"/>
            <a:ext cx="6336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Charakterystyka przeprowadzonego działania 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3412800" y="2034720"/>
            <a:ext cx="5846760" cy="1584360"/>
          </a:xfrm>
          <a:prstGeom prst="rect">
            <a:avLst/>
          </a:prstGeom>
          <a:gradFill rotWithShape="0">
            <a:gsLst>
              <a:gs pos="0">
                <a:srgbClr val="b04e43"/>
              </a:gs>
              <a:gs pos="100000">
                <a:srgbClr val="992c0e"/>
              </a:gs>
            </a:gsLst>
            <a:lin ang="5400000"/>
          </a:gradFill>
          <a:ln cap="rnd">
            <a:solidFill>
              <a:srgbClr val="9d2d0f"/>
            </a:solidFill>
            <a:round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ffffff"/>
                </a:solidFill>
                <a:latin typeface="Times New Roman"/>
              </a:rPr>
              <a:t>Zespół ewaluacyjny:</a:t>
            </a:r>
            <a:endParaRPr b="0" lang="pl-PL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2000" spc="-1" strike="noStrike">
                <a:solidFill>
                  <a:srgbClr val="ffffff"/>
                </a:solidFill>
                <a:latin typeface="Times New Roman"/>
              </a:rPr>
              <a:t>Barbara Goździewska</a:t>
            </a:r>
            <a:endParaRPr b="0" lang="pl-PL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2000" spc="-1" strike="noStrike">
                <a:solidFill>
                  <a:srgbClr val="ffffff"/>
                </a:solidFill>
                <a:latin typeface="Times New Roman"/>
              </a:rPr>
              <a:t>Marta Pokropska</a:t>
            </a:r>
            <a:endParaRPr b="0" lang="pl-PL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2000" spc="-1" strike="noStrike">
                <a:solidFill>
                  <a:srgbClr val="ffffff"/>
                </a:solidFill>
                <a:latin typeface="Times New Roman"/>
              </a:rPr>
              <a:t>Bogumiła Blados</a:t>
            </a:r>
            <a:endParaRPr b="0" lang="pl-PL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2000" spc="-1" strike="noStrike">
                <a:solidFill>
                  <a:srgbClr val="ffffff"/>
                </a:solidFill>
                <a:latin typeface="Times New Roman"/>
              </a:rPr>
              <a:t>Emilia Kakowska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3412800" y="4386600"/>
            <a:ext cx="5846760" cy="1461960"/>
          </a:xfrm>
          <a:prstGeom prst="rect">
            <a:avLst/>
          </a:prstGeom>
          <a:gradFill rotWithShape="0">
            <a:gsLst>
              <a:gs pos="0">
                <a:srgbClr val="b04e43"/>
              </a:gs>
              <a:gs pos="100000">
                <a:srgbClr val="992c0e"/>
              </a:gs>
            </a:gsLst>
            <a:lin ang="5400000"/>
          </a:gradFill>
          <a:ln cap="rnd">
            <a:solidFill>
              <a:srgbClr val="9d2d0f"/>
            </a:solidFill>
            <a:round/>
          </a:ln>
          <a:effectLst>
            <a:outerShdw blurRad="3810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ffffff"/>
                </a:solidFill>
                <a:latin typeface="Times New Roman"/>
              </a:rPr>
              <a:t>Grupa badawcza: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1800" spc="-1" strike="noStrike">
                <a:solidFill>
                  <a:srgbClr val="ffffff"/>
                </a:solidFill>
                <a:latin typeface="Times New Roman"/>
              </a:rPr>
              <a:t>Dyrektor szkoły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1800" spc="-1" strike="noStrike">
                <a:solidFill>
                  <a:srgbClr val="ffffff"/>
                </a:solidFill>
                <a:latin typeface="Times New Roman"/>
              </a:rPr>
              <a:t>Nauczyciele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1800" spc="-1" strike="noStrike">
                <a:solidFill>
                  <a:srgbClr val="ffffff"/>
                </a:solidFill>
                <a:latin typeface="Times New Roman"/>
              </a:rPr>
              <a:t>Uczniowie wszystkich poziomów nauczania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ffffff"/>
              </a:buClr>
              <a:buFont typeface="Wingdings" charset="2"/>
              <a:buChar char=""/>
            </a:pPr>
            <a:r>
              <a:rPr b="0" lang="pl-PL" sz="1800" spc="-1" strike="noStrike">
                <a:solidFill>
                  <a:srgbClr val="ffffff"/>
                </a:solidFill>
                <a:latin typeface="Times New Roman"/>
              </a:rPr>
              <a:t>Rodzice uczniów wszystkich poziomów nauczania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1443960" y="498960"/>
            <a:ext cx="8384400" cy="5576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Metody i techniki badań: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Wywiad z dyrektorem szkoły;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Badanie ankietowe nauczycieli;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Badanie ankietowe uczniów klas IV-VIII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Pogadanka z dziećmi w oddziałach przedszkolnych oraz klasach I-III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Badanie ankietowe rodziców</a:t>
            </a:r>
            <a:endParaRPr b="0" lang="pl-PL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Analiza dokumentów szkolnych (program wychowawczo-profilaktyczny, Statut szkoły, e-dziennik, protokoły posiedzeń Rady Pedagogicznej, protokoły posiedzeń Rady Rodziców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Próba badawcza: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Nauczyciele 100%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Uczniowie 100%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Rodzice 100%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Zbieranie danych: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Miesiące: wrzesień, październik 2020 roku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Podczas zajęć z uczniami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Online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Po zakończeniu zajęć dokonywano analizy dokumentów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1082880" y="1612080"/>
            <a:ext cx="909540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Pytania kluczowe: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1. Czy u uczniów oraz rodziców jest kształtowana świadomość niebezpieczeństw, jakie stwarzają media?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2. Jakie cele wychowawcze udało się zrealizować na zajęciach w szkole?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3. W jaki sposób nauczyciele wspierają rodziców w zakresie kształtowania postaw wychowawczych, w tym profilaktyki uzależnień?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4. Czy i w jaki sposób nauczyciele oraz rodzice podwyższają wiedzę dotyczącą profilaktyki uzależnień dzieci?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880280" y="476640"/>
            <a:ext cx="8679960" cy="15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Times New Roman"/>
              </a:rPr>
              <a:t>Analiza wyników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Czy prowadzi Pani/Pan zajęcia lub realizuje treści w ramach przedmiotu, które mają na celu zapobieganie uzależnieniom?</a:t>
            </a:r>
            <a:endParaRPr b="0" lang="pl-PL" sz="1800" spc="-1" strike="noStrike">
              <a:latin typeface="Arial"/>
            </a:endParaRPr>
          </a:p>
        </p:txBody>
      </p:sp>
      <p:graphicFrame>
        <p:nvGraphicFramePr>
          <p:cNvPr id="77" name="Wykres 7"/>
          <p:cNvGraphicFramePr/>
          <p:nvPr/>
        </p:nvGraphicFramePr>
        <p:xfrm>
          <a:off x="2369880" y="2356920"/>
          <a:ext cx="7430760" cy="470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2691720" y="1210680"/>
            <a:ext cx="8834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Z jakimi rodzajami uzależnień zetknęła/zetknął się Pani/ Pan podczas pracy pedagogicznej?</a:t>
            </a:r>
            <a:endParaRPr b="0" lang="pl-PL" sz="1800" spc="-1" strike="noStrike">
              <a:latin typeface="Arial"/>
            </a:endParaRPr>
          </a:p>
        </p:txBody>
      </p:sp>
      <p:graphicFrame>
        <p:nvGraphicFramePr>
          <p:cNvPr id="79" name="Wykres 5"/>
          <p:cNvGraphicFramePr/>
          <p:nvPr/>
        </p:nvGraphicFramePr>
        <p:xfrm>
          <a:off x="2031840" y="2086200"/>
          <a:ext cx="8127720" cy="405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Wykres 4"/>
          <p:cNvGraphicFramePr/>
          <p:nvPr/>
        </p:nvGraphicFramePr>
        <p:xfrm>
          <a:off x="2031840" y="719640"/>
          <a:ext cx="8127720" cy="541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37760" y="0"/>
            <a:ext cx="11753640" cy="585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l-PL" sz="1800" spc="-1" strike="noStrike">
                <a:solidFill>
                  <a:srgbClr val="000000"/>
                </a:solidFill>
                <a:latin typeface="Century Gothic"/>
              </a:rPr>
              <a:t>Czy uważa Pani/Pan, że korzystanie z nowych technologii na zajęciach jest ,,dobre” dla dzieci?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Tak – 10 – 100%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Nie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Jeśli tak, to dlaczego? (przykładowe odpowiedzi z ankiet)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Korzystanie z nowych technologii sprzyja zdobywaniu wiedzy, którą uczeń może wykorzystać w procesie nauczania, rozwija ich kompetencje, aktywizuje uczniów, uczy sprawnego korzystania ze źródeł informacji.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Korzystanie z nowych technologii jest bardzo dobre, ponieważ dzieci rozwijają się w ten sposób lepiej, szybciej radzą sobie w dzisiejszych czasach, gdy mamy do czynienia z nowymi technologiami, praktycznie na każdym kroku. Są one lepiej przygotowane oraz treści, które się im przekazuje lepiej są przyswajane przez dzieci. 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Są atrakcyjne dla dzieci – szybciej przyswajają wiedzę, rozwijają kompetencje informatyczne.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Uatrakcyjniają zajęcia.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Dzieci chętniej uczestniczą w zajęciach, w których wykorzystuje się nowe technologie, szybciej uczą się danych treści, rozwijają się, mają większy dostęp do różnych informacji.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Dziecko rozwija się, poszerza wiedzę, zainteresowania, jest to nowy styl uczenia się. Dziecko lepiej zapamiętuje treści.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Świadome korzystanie z technologii to kompetencja XXI wieku, więc szkoła powinna brać udział w jej kształceniu.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Urozmaica zajęcia, rozwija umiejętności informatyczne.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Century Gothic"/>
              </a:rPr>
              <a:t>Stwarza możliwość lepszego poznawania, otaczającej rzeczywistości, łatwiejszego dotarcia do zdobycia potrzebnych informacji, może poprawiać błędy np. dyslektyczne, umożliwia wirtualne wizyty w muzeach (co jest także do zrealizowania w warunkach wiejskich), pozwala oglądać dzieła sztuki, przyspiesza proces realizacji lekcji itd.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281</TotalTime>
  <Application>LibreOffice/6.4.2.2$Windows_X86_64 LibreOffice_project/4e471d8c02c9c90f512f7f9ead8875b57fcb1ec3</Application>
  <Words>1478</Words>
  <Paragraphs>153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2020-11-12T09:13:10Z</dcterms:created>
  <dc:creator>Beata Okoniecka</dc:creator>
  <dc:description/>
  <dc:language>pl-PL</dc:language>
  <cp:lastModifiedBy>Beata Okoniecka</cp:lastModifiedBy>
  <dcterms:modified xsi:type="dcterms:W3CDTF">2020-11-12T23:54:44Z</dcterms:modified>
  <cp:revision>29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18</vt:i4>
  </property>
</Properties>
</file>