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4" r:id="rId6"/>
    <p:sldId id="265" r:id="rId7"/>
    <p:sldId id="261" r:id="rId8"/>
    <p:sldId id="264" r:id="rId9"/>
    <p:sldId id="266" r:id="rId10"/>
    <p:sldId id="267" r:id="rId11"/>
    <p:sldId id="268" r:id="rId12"/>
    <p:sldId id="275" r:id="rId13"/>
    <p:sldId id="269" r:id="rId14"/>
    <p:sldId id="270" r:id="rId15"/>
    <p:sldId id="273" r:id="rId16"/>
    <p:sldId id="271" r:id="rId17"/>
    <p:sldId id="272" r:id="rId18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3D92D-BD68-4320-9F9D-7B92DE1B0EFC}" type="datetimeFigureOut">
              <a:rPr lang="pl-PL" smtClean="0"/>
              <a:t>2020-04-13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58BF9-7F7D-4A2F-9AFE-BDDF123E19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4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58BF9-7F7D-4A2F-9AFE-BDDF123E19A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3860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58BF9-7F7D-4A2F-9AFE-BDDF123E19A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08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58BF9-7F7D-4A2F-9AFE-BDDF123E19A1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502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698-F6E6-4D5B-BA5F-51A868DBEE66}" type="datetimeFigureOut">
              <a:rPr lang="pl-PL" smtClean="0"/>
              <a:t>2020-04-13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F34A-F3D6-4F9A-B122-C9231585E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542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698-F6E6-4D5B-BA5F-51A868DBEE66}" type="datetimeFigureOut">
              <a:rPr lang="pl-PL" smtClean="0"/>
              <a:t>2020-04-13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F34A-F3D6-4F9A-B122-C9231585E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95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698-F6E6-4D5B-BA5F-51A868DBEE66}" type="datetimeFigureOut">
              <a:rPr lang="pl-PL" smtClean="0"/>
              <a:t>2020-04-13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F34A-F3D6-4F9A-B122-C9231585E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51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698-F6E6-4D5B-BA5F-51A868DBEE66}" type="datetimeFigureOut">
              <a:rPr lang="pl-PL" smtClean="0"/>
              <a:t>2020-04-13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F34A-F3D6-4F9A-B122-C9231585E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59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698-F6E6-4D5B-BA5F-51A868DBEE66}" type="datetimeFigureOut">
              <a:rPr lang="pl-PL" smtClean="0"/>
              <a:t>2020-04-13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F34A-F3D6-4F9A-B122-C9231585E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58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698-F6E6-4D5B-BA5F-51A868DBEE66}" type="datetimeFigureOut">
              <a:rPr lang="pl-PL" smtClean="0"/>
              <a:t>2020-04-13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F34A-F3D6-4F9A-B122-C9231585E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34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698-F6E6-4D5B-BA5F-51A868DBEE66}" type="datetimeFigureOut">
              <a:rPr lang="pl-PL" smtClean="0"/>
              <a:t>2020-04-13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F34A-F3D6-4F9A-B122-C9231585E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01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698-F6E6-4D5B-BA5F-51A868DBEE66}" type="datetimeFigureOut">
              <a:rPr lang="pl-PL" smtClean="0"/>
              <a:t>2020-04-13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F34A-F3D6-4F9A-B122-C9231585E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570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698-F6E6-4D5B-BA5F-51A868DBEE66}" type="datetimeFigureOut">
              <a:rPr lang="pl-PL" smtClean="0"/>
              <a:t>2020-04-13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F34A-F3D6-4F9A-B122-C9231585E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0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698-F6E6-4D5B-BA5F-51A868DBEE66}" type="datetimeFigureOut">
              <a:rPr lang="pl-PL" smtClean="0"/>
              <a:t>2020-04-13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F34A-F3D6-4F9A-B122-C9231585E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442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3C698-F6E6-4D5B-BA5F-51A868DBEE66}" type="datetimeFigureOut">
              <a:rPr lang="pl-PL" smtClean="0"/>
              <a:t>2020-04-13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6F34A-F3D6-4F9A-B122-C9231585E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56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3C698-F6E6-4D5B-BA5F-51A868DBEE66}" type="datetimeFigureOut">
              <a:rPr lang="pl-PL" smtClean="0"/>
              <a:t>2020-04-13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F34A-F3D6-4F9A-B122-C9231585E6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56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348880"/>
            <a:ext cx="7772400" cy="1470025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Segoe Print" panose="02000600000000000000" pitchFamily="2" charset="0"/>
              </a:rPr>
              <a:t>ZWYCZAJE I TRADYCJE WIELKANOCNE</a:t>
            </a:r>
            <a:endParaRPr lang="pl-PL" b="1" dirty="0">
              <a:latin typeface="Segoe Print" panose="02000600000000000000" pitchFamily="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5229200"/>
            <a:ext cx="6400800" cy="1752600"/>
          </a:xfrm>
        </p:spPr>
        <p:txBody>
          <a:bodyPr/>
          <a:lstStyle/>
          <a:p>
            <a:r>
              <a:rPr lang="pl-PL" b="1" i="1" dirty="0" smtClean="0">
                <a:solidFill>
                  <a:srgbClr val="92D050"/>
                </a:solidFill>
              </a:rPr>
              <a:t>Opracowała: Małgorzata Jankowska</a:t>
            </a:r>
            <a:endParaRPr lang="pl-PL" b="1" i="1" dirty="0">
              <a:solidFill>
                <a:srgbClr val="92D050"/>
              </a:solidFill>
            </a:endParaRPr>
          </a:p>
        </p:txBody>
      </p:sp>
      <p:pic>
        <p:nvPicPr>
          <p:cNvPr id="1031" name="Picture 7" descr="C:\Program Files (x86)\Microsoft Office\MEDIA\CAGCAT10\j030493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1819656" cy="166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3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Segoe Print" panose="02000600000000000000" pitchFamily="2" charset="0"/>
              </a:rPr>
              <a:t>Święconka </a:t>
            </a:r>
            <a:endParaRPr lang="pl-PL" b="1" dirty="0">
              <a:latin typeface="Segoe Print" panose="02000600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 smtClean="0"/>
              <a:t>	Wielka Sobota jest dniem radosnego oczekiwania. Koniecznie należy tego dnia poświęcić koszyczek </a:t>
            </a:r>
          </a:p>
          <a:p>
            <a:pPr marL="0" indent="0">
              <a:buNone/>
            </a:pPr>
            <a:r>
              <a:rPr lang="pl-PL" dirty="0" smtClean="0"/>
              <a:t> z jedzeniem. </a:t>
            </a:r>
          </a:p>
          <a:p>
            <a:pPr marL="0" indent="0">
              <a:buNone/>
            </a:pPr>
            <a:r>
              <a:rPr lang="pl-PL" dirty="0" smtClean="0"/>
              <a:t>Nie może w nim zabraknąć:</a:t>
            </a:r>
          </a:p>
          <a:p>
            <a:r>
              <a:rPr lang="pl-PL" dirty="0" smtClean="0"/>
              <a:t> baranka (symbolu Chrystusa Zmartwychwstałego), </a:t>
            </a:r>
          </a:p>
          <a:p>
            <a:r>
              <a:rPr lang="pl-PL" dirty="0" smtClean="0"/>
              <a:t>mięsa i wędlin (na znak, że kończy się post,</a:t>
            </a:r>
          </a:p>
          <a:p>
            <a:r>
              <a:rPr lang="pl-PL" dirty="0" smtClean="0"/>
              <a:t>chrzanu, –„gorycz męki Pańskiej i śmierci została zwyciężona przez słodycz zmartwychwstania”,</a:t>
            </a:r>
          </a:p>
          <a:p>
            <a:r>
              <a:rPr lang="pl-PL" dirty="0" smtClean="0"/>
              <a:t> masła – oznakę dobrobytu,</a:t>
            </a:r>
          </a:p>
          <a:p>
            <a:r>
              <a:rPr lang="pl-PL" dirty="0" smtClean="0"/>
              <a:t> jajka – symbol narodzenia.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Święconkę jadło się następnego dnia, po rezurekcji. Tego dnia święcono też wodę.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0247" name="Picture 7" descr="C:\Users\Admin\AppData\Local\Microsoft\Windows\Temporary Internet Files\Content.IE5\OZO24NM9\1030[1].t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091251" cy="5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082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Segoe Print" panose="02000600000000000000" pitchFamily="2" charset="0"/>
              </a:rPr>
              <a:t>Wielka Niedziela-Dzień radości</a:t>
            </a:r>
            <a:endParaRPr lang="pl-PL" b="1" dirty="0">
              <a:latin typeface="Segoe Print" panose="02000600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W Wielką Niedzielę poranny dźwięk dzwonów budzi do Kościoła na mszę świętą – </a:t>
            </a:r>
            <a:r>
              <a:rPr lang="pl-PL" b="1" i="1" dirty="0" smtClean="0"/>
              <a:t>rezurekcję.</a:t>
            </a:r>
          </a:p>
          <a:p>
            <a:r>
              <a:rPr lang="pl-PL" dirty="0" smtClean="0"/>
              <a:t> Po rezurekcji zasiadamy do świątecznego śniadania. Najpierw dzielimy się jajkiem.</a:t>
            </a:r>
          </a:p>
          <a:p>
            <a:r>
              <a:rPr lang="pl-PL" dirty="0" smtClean="0"/>
              <a:t> Na stole nie może zabraknąć baby wielkanocnej i  mazurka.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44887" y="1484784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1272" name="Picture 8" descr="C:\Users\Admin\AppData\Local\Microsoft\Windows\Temporary Internet Files\Content.IE5\OZO24NM9\Victory_over_the_Grav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36434"/>
            <a:ext cx="3412710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51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C:\Users\Admin\AppData\Local\Microsoft\Windows\Temporary Internet Files\Content.IE5\07PI534Y\Stół_wielkanocny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216000" cy="614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74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Segoe Print" panose="02000600000000000000" pitchFamily="2" charset="0"/>
              </a:rPr>
              <a:t>Lany poniedziałek</a:t>
            </a:r>
            <a:endParaRPr lang="pl-PL" b="1" dirty="0">
              <a:latin typeface="Segoe Print" panose="02000600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smtClean="0"/>
              <a:t>Lany poniedziałek, śmigus-dyngus  – to zabawa, którą wszyscy doskonałe znamy.</a:t>
            </a:r>
          </a:p>
          <a:p>
            <a:pPr marL="0" indent="0">
              <a:buNone/>
            </a:pPr>
            <a:r>
              <a:rPr lang="pl-PL" dirty="0" smtClean="0"/>
              <a:t> Kiedyś oblewać można było wszystkich i wszędzie. Zmoczone tego dnia panny miały większe szanse na zamążpójście. A jeśli któraś się obraziła – to nieprędko znalazła męża. Wykupić się można było od oblewania pisanką – stąd każda panna starała się, by jej kraszanka była najpiękniejsza. Chłopak, wręczając tego dnia pannie pisankę, dawał jej do zrozumienia, że mu się podoba.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pl-PL" dirty="0"/>
          </a:p>
        </p:txBody>
      </p:sp>
      <p:pic>
        <p:nvPicPr>
          <p:cNvPr id="12291" name="Picture 3" descr="C:\Users\Admin\AppData\Local\Microsoft\Windows\Temporary Internet Files\Content.IE5\OZO24NM9\Zz06_smigus_dyngus_sanok_201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00" y="3283675"/>
            <a:ext cx="4752000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dmin\AppData\Local\Microsoft\Windows\Temporary Internet Files\Content.IE5\58VVFJ4T\220px-Húsvé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24816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043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Segoe Print" panose="02000600000000000000" pitchFamily="2" charset="0"/>
              </a:rPr>
              <a:t>Szukanie Zajączka</a:t>
            </a:r>
            <a:endParaRPr lang="pl-PL" b="1" dirty="0">
              <a:latin typeface="Segoe Print" panose="02000600000000000000" pitchFamily="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 smtClean="0"/>
              <a:t>Wielką radością dla dzieci  po zakończeniu śniadania jest - wspólna zabawa ,,Szukanie zajączka”, czyli małej niespodzianki dla każdego.</a:t>
            </a:r>
          </a:p>
          <a:p>
            <a:pPr marL="0" indent="0">
              <a:buNone/>
            </a:pPr>
            <a:endParaRPr lang="pl-PL" sz="2800" dirty="0" smtClean="0"/>
          </a:p>
          <a:p>
            <a:pPr marL="0" indent="0">
              <a:buNone/>
            </a:pPr>
            <a:endParaRPr lang="pl-PL" sz="2800" dirty="0"/>
          </a:p>
        </p:txBody>
      </p:sp>
      <p:pic>
        <p:nvPicPr>
          <p:cNvPr id="13322" name="Picture 10" descr="C:\Users\Admin\AppData\Local\Microsoft\Windows\Temporary Internet Files\Content.IE5\NJA4KBMP\1200px-Bini_and_his_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3969"/>
            <a:ext cx="4464000" cy="2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C:\Users\Admin\AppData\Local\Microsoft\Windows\Temporary Internet Files\Content.IE5\NJA4KBMP\1200px-Bini_and_his_ar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44" y="3983969"/>
            <a:ext cx="46440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1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AppData\Local\Microsoft\Windows\Temporary Internet Files\Content.IE5\NJA4KBMP\egg-256025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"/>
            <a:ext cx="9144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3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Segoe Print" panose="02000600000000000000" pitchFamily="2" charset="0"/>
              </a:rPr>
              <a:t>Wielkanocne jajo</a:t>
            </a:r>
            <a:endParaRPr lang="pl-PL" b="1" dirty="0">
              <a:latin typeface="Segoe Print" panose="02000600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Jajo – króluje na wielkanocnym stole, jest symbolem życia i odrodzenia. Tradycja pisanek i dzielenia się święconym jajkiem sięga daleko w przeszłość. Już starożytni Persowie wiosną darowali swoim bliskim czerwono barwione jaja. Zwyczaj ten przyjęli od nich Grecy i Rzymianie. Rumuńskie przysłowie ludowe mówi:, „Jeśli my, chrześcijanie zaprzestaniemy barwienia jaj na czerwono, wówczas nastąpi koniec świata”. Czerwone pisanki mają ponoć moc magiczną i odpędzają złe uroki, są symbolem serca i miłości. Jajko jest formą najbardziej doskonałą. </a:t>
            </a:r>
            <a:endParaRPr lang="pl-PL" dirty="0"/>
          </a:p>
        </p:txBody>
      </p:sp>
      <p:pic>
        <p:nvPicPr>
          <p:cNvPr id="14338" name="Picture 2" descr="C:\Users\Admin\AppData\Local\Microsoft\Windows\Temporary Internet Files\Content.IE5\07PI534Y\1200px-Muzeum_pisanki-4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464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Segoe Print" panose="02000600000000000000" pitchFamily="2" charset="0"/>
              </a:rPr>
              <a:t>Dziękuję za uwagę</a:t>
            </a:r>
            <a:br>
              <a:rPr lang="pl-PL" b="1" dirty="0" smtClean="0">
                <a:latin typeface="Segoe Print" panose="02000600000000000000" pitchFamily="2" charset="0"/>
              </a:rPr>
            </a:br>
            <a:r>
              <a:rPr lang="pl-PL" b="1" dirty="0" smtClean="0">
                <a:latin typeface="Segoe Print" panose="02000600000000000000" pitchFamily="2" charset="0"/>
              </a:rPr>
              <a:t>Wesołych Świąt Wielkanocnych</a:t>
            </a:r>
            <a:endParaRPr lang="pl-PL" b="1" dirty="0">
              <a:latin typeface="Segoe Print" panose="02000600000000000000" pitchFamily="2" charset="0"/>
            </a:endParaRPr>
          </a:p>
        </p:txBody>
      </p:sp>
      <p:pic>
        <p:nvPicPr>
          <p:cNvPr id="15364" name="Picture 4" descr="C:\Users\Admin\AppData\Local\Microsoft\Windows\Temporary Internet Files\Content.IE5\NJA4KBMP\Easter-Basket-Bunny-PNG-Picture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492896"/>
            <a:ext cx="4898241" cy="4525963"/>
          </a:xfrm>
        </p:spPr>
      </p:pic>
      <p:pic>
        <p:nvPicPr>
          <p:cNvPr id="15365" name="Picture 5" descr="C:\Users\Admin\AppData\Local\Microsoft\Windows\Temporary Internet Files\Content.IE5\OZO24NM9\wielkanoc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2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G-20200405-WA000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926"/>
            <a:ext cx="4716000" cy="62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1" name="Picture 7" descr="C:\Users\Admin\AppData\Local\Microsoft\Windows\Temporary Internet Files\Content.IE5\58VVFJ4T\3205563303_d49565e978_b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00" y="466613"/>
            <a:ext cx="4698000" cy="62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6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4464496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Segoe Print" panose="02000600000000000000" pitchFamily="2" charset="0"/>
              </a:rPr>
              <a:t>Najważniejsze i najstarsze święto chrześcijaństwa, obchodzone na pamiątkę</a:t>
            </a:r>
            <a:br>
              <a:rPr lang="pl-PL" sz="4000" b="1" dirty="0" smtClean="0">
                <a:latin typeface="Segoe Print" panose="02000600000000000000" pitchFamily="2" charset="0"/>
              </a:rPr>
            </a:br>
            <a:r>
              <a:rPr lang="pl-PL" sz="4000" b="1" dirty="0" smtClean="0">
                <a:latin typeface="Segoe Print" panose="02000600000000000000" pitchFamily="2" charset="0"/>
              </a:rPr>
              <a:t> Zmartwychwstania Chrystusa.</a:t>
            </a:r>
            <a:br>
              <a:rPr lang="pl-PL" sz="4000" b="1" dirty="0" smtClean="0">
                <a:latin typeface="Segoe Print" panose="02000600000000000000" pitchFamily="2" charset="0"/>
              </a:rPr>
            </a:br>
            <a:r>
              <a:rPr lang="pl-PL" sz="4000" b="1" dirty="0">
                <a:latin typeface="Segoe Print" panose="02000600000000000000" pitchFamily="2" charset="0"/>
              </a:rPr>
              <a:t/>
            </a:r>
            <a:br>
              <a:rPr lang="pl-PL" sz="4000" b="1" dirty="0">
                <a:latin typeface="Segoe Print" panose="02000600000000000000" pitchFamily="2" charset="0"/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	</a:t>
            </a:r>
            <a:r>
              <a:rPr lang="pl-PL" sz="4000" dirty="0" smtClean="0">
                <a:solidFill>
                  <a:schemeClr val="tx1"/>
                </a:solidFill>
              </a:rPr>
              <a:t>Obchody religijne Wielkanocy rozpoczyna - odbywająca się wczesnym rankiem</a:t>
            </a:r>
            <a:r>
              <a:rPr lang="pl-PL" sz="4000" u="sng" dirty="0" smtClean="0">
                <a:solidFill>
                  <a:schemeClr val="tx1"/>
                </a:solidFill>
              </a:rPr>
              <a:t> procesja i msza</a:t>
            </a:r>
            <a:r>
              <a:rPr lang="pl-PL" sz="4000" dirty="0" smtClean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pl-PL" sz="4000" dirty="0" smtClean="0">
                <a:solidFill>
                  <a:schemeClr val="tx1"/>
                </a:solidFill>
              </a:rPr>
              <a:t>w Kościele katolickim zwana </a:t>
            </a:r>
            <a:r>
              <a:rPr lang="pl-PL" sz="4000" u="sng" dirty="0" smtClean="0">
                <a:solidFill>
                  <a:schemeClr val="tx1"/>
                </a:solidFill>
              </a:rPr>
              <a:t>rezurekcją</a:t>
            </a:r>
            <a:r>
              <a:rPr lang="pl-PL" sz="4000" dirty="0" smtClean="0">
                <a:solidFill>
                  <a:schemeClr val="tx1"/>
                </a:solidFill>
              </a:rPr>
              <a:t>. </a:t>
            </a:r>
          </a:p>
          <a:p>
            <a:pPr algn="l"/>
            <a:r>
              <a:rPr lang="pl-PL" sz="4000" dirty="0" smtClean="0">
                <a:solidFill>
                  <a:schemeClr val="tx1"/>
                </a:solidFill>
              </a:rPr>
              <a:t>W tym dniu spożywa się uroczyste śniadanie w gronie rodzinnym, poprzedzone składaniem życzeń.</a:t>
            </a:r>
            <a:endParaRPr lang="pl-P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AppData\Local\Microsoft\Windows\Temporary Internet Files\Content.IE5\58VVFJ4T\baby-chicks-background-celebrate-3557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707"/>
            <a:ext cx="9144000" cy="546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655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45296" y="76470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 smtClean="0"/>
              <a:t>Wielkanoc wieńczy okres </a:t>
            </a:r>
          </a:p>
          <a:p>
            <a:r>
              <a:rPr lang="pl-PL" sz="2400" dirty="0" smtClean="0"/>
              <a:t>Wielkiego Postu i poprzedzający ją Wielki Tydzień. </a:t>
            </a:r>
          </a:p>
          <a:p>
            <a:r>
              <a:rPr lang="pl-PL" sz="2400" dirty="0" smtClean="0"/>
              <a:t>Jest czasem radości - symbolizuje ją biały kolor szat liturgicznych. </a:t>
            </a:r>
          </a:p>
          <a:p>
            <a:r>
              <a:rPr lang="pl-PL" sz="2400" dirty="0" smtClean="0"/>
              <a:t>Z Wielkanocą wiążą się liczne religijne i ludowe obrzędy: </a:t>
            </a:r>
          </a:p>
          <a:p>
            <a:r>
              <a:rPr lang="pl-PL" sz="2400" dirty="0" smtClean="0"/>
              <a:t>-święcenie pokarmów, </a:t>
            </a:r>
          </a:p>
          <a:p>
            <a:r>
              <a:rPr lang="pl-PL" sz="2400" dirty="0"/>
              <a:t>-</a:t>
            </a:r>
            <a:r>
              <a:rPr lang="pl-PL" sz="2400" dirty="0" smtClean="0"/>
              <a:t>pisanki, </a:t>
            </a:r>
          </a:p>
          <a:p>
            <a:r>
              <a:rPr lang="pl-PL" sz="2400" dirty="0"/>
              <a:t>-</a:t>
            </a:r>
            <a:r>
              <a:rPr lang="pl-PL" sz="2400" dirty="0" smtClean="0"/>
              <a:t>śmigus-dyngus. </a:t>
            </a:r>
          </a:p>
          <a:p>
            <a:r>
              <a:rPr lang="pl-PL" sz="2400" i="1" dirty="0" smtClean="0"/>
              <a:t>Święta Wielkanocne mają bogatą tradycję. Są niezwykle barwne, towarzyszy im wiele obrzędów.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210431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Segoe Print" panose="02000600000000000000" pitchFamily="2" charset="0"/>
              </a:rPr>
              <a:t>Palmy Wielkanocne</a:t>
            </a:r>
            <a:endParaRPr lang="pl-PL" b="1" dirty="0">
              <a:latin typeface="Segoe Print" panose="02000600000000000000" pitchFamily="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Wielki Tydzień zaczyna się Niedzielą Palmową. </a:t>
            </a:r>
          </a:p>
          <a:p>
            <a:r>
              <a:rPr lang="pl-PL" dirty="0" smtClean="0"/>
              <a:t>Palmy – rózgi wierzbowe, gałązki bukszpanu, malin, porzeczek – ozdabiano kwiatkami, mchem, ziołami, kolorowymi piórkami.</a:t>
            </a:r>
          </a:p>
          <a:p>
            <a:r>
              <a:rPr lang="pl-PL" dirty="0" smtClean="0"/>
              <a:t> Po poświęceniu palmy biło się nią lekko domowników, by zapewnić im szczęście na cały rok. </a:t>
            </a:r>
          </a:p>
          <a:p>
            <a:r>
              <a:rPr lang="pl-PL" dirty="0" smtClean="0"/>
              <a:t>Połknięcie jednej poświęconej bazi wróżyło zdrowie i bogactwo. Zatknięte za obraz lub włożone do wazonów palmy chroniły mieszkanie przed nieszczęściem i złośliwością sąsiadów.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647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g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7" y="0"/>
            <a:ext cx="46053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C:\Users\Admin\AppData\Local\Microsoft\Windows\Temporary Internet Files\Content.IE5\NJA4KBMP\DSCN63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2"/>
            <a:ext cx="234086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AppData\Local\Microsoft\Windows\Temporary Internet Files\Content.IE5\07PI534Y\220px-87365_Palm_Sunday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88" y="2852936"/>
            <a:ext cx="27940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AppData\Local\Microsoft\Windows\Temporary Internet Files\Content.IE5\07PI534Y\palma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64" y="-16558"/>
            <a:ext cx="2380577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Admin\AppData\Local\Microsoft\Windows\Temporary Internet Files\Content.IE5\07PI534Y\2cc0720c002beaab47d7b92c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58" y="2852936"/>
            <a:ext cx="2999999" cy="39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34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Segoe Print" panose="02000600000000000000" pitchFamily="2" charset="0"/>
              </a:rPr>
              <a:t>Świąteczne porządki</a:t>
            </a:r>
            <a:endParaRPr lang="pl-PL" b="1" dirty="0">
              <a:latin typeface="Segoe Print" panose="02000600000000000000" pitchFamily="2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	Przed Wielkanocą robimy wielkie świąteczne porządki nie tylko po to, by mieszkanie lśniło czystością.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Porządki mają, także symboliczne znaczenie – wymiatamy z mieszkania zimę, a wraz z nią wszelkie zło i choroby.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23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C:\Users\Admin\AppData\Local\Microsoft\Windows\Temporary Internet Files\Content.IE5\07PI534Y\cleanin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8592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396</Words>
  <Application>Microsoft Office PowerPoint</Application>
  <PresentationFormat>Pokaz na ekranie (4:3)</PresentationFormat>
  <Paragraphs>48</Paragraphs>
  <Slides>17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ZWYCZAJE I TRADYCJE WIELKANOCNE</vt:lpstr>
      <vt:lpstr>Prezentacja programu PowerPoint</vt:lpstr>
      <vt:lpstr>Najważniejsze i najstarsze święto chrześcijaństwa, obchodzone na pamiątkę  Zmartwychwstania Chrystusa.    </vt:lpstr>
      <vt:lpstr>Prezentacja programu PowerPoint</vt:lpstr>
      <vt:lpstr>Prezentacja programu PowerPoint</vt:lpstr>
      <vt:lpstr>Palmy Wielkanocne</vt:lpstr>
      <vt:lpstr>Prezentacja programu PowerPoint</vt:lpstr>
      <vt:lpstr>Świąteczne porządki</vt:lpstr>
      <vt:lpstr>Prezentacja programu PowerPoint</vt:lpstr>
      <vt:lpstr>Święconka </vt:lpstr>
      <vt:lpstr>Wielka Niedziela-Dzień radości</vt:lpstr>
      <vt:lpstr>Prezentacja programu PowerPoint</vt:lpstr>
      <vt:lpstr>Lany poniedziałek</vt:lpstr>
      <vt:lpstr>Szukanie Zajączka</vt:lpstr>
      <vt:lpstr>Prezentacja programu PowerPoint</vt:lpstr>
      <vt:lpstr>Wielkanocne jajo</vt:lpstr>
      <vt:lpstr>Dziękuję za uwagę Wesołych Świąt Wielkanocnych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ZWYCZAJE I TRADYCJE WIELKANOCNE</dc:title>
  <dc:creator>Admin</dc:creator>
  <cp:lastModifiedBy>Admin</cp:lastModifiedBy>
  <cp:revision>19</cp:revision>
  <dcterms:created xsi:type="dcterms:W3CDTF">2020-04-13T12:01:53Z</dcterms:created>
  <dcterms:modified xsi:type="dcterms:W3CDTF">2020-04-13T15:11:54Z</dcterms:modified>
</cp:coreProperties>
</file>