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8" r:id="rId1"/>
  </p:sldMasterIdLst>
  <p:notesMasterIdLst>
    <p:notesMasterId r:id="rId14"/>
  </p:notesMasterIdLst>
  <p:sldIdLst>
    <p:sldId id="256" r:id="rId2"/>
    <p:sldId id="273" r:id="rId3"/>
    <p:sldId id="272" r:id="rId4"/>
    <p:sldId id="261" r:id="rId5"/>
    <p:sldId id="268" r:id="rId6"/>
    <p:sldId id="262" r:id="rId7"/>
    <p:sldId id="263" r:id="rId8"/>
    <p:sldId id="265" r:id="rId9"/>
    <p:sldId id="269" r:id="rId10"/>
    <p:sldId id="264" r:id="rId11"/>
    <p:sldId id="27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64875B-D360-4384-8980-F541C0D6FE1C}" type="doc">
      <dgm:prSet loTypeId="urn:microsoft.com/office/officeart/2005/8/layout/vProcess5" loCatId="process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28DD7998-B6D0-469B-92CB-E53BC0CDB979}">
      <dgm:prSet custT="1"/>
      <dgm:spPr/>
      <dgm:t>
        <a:bodyPr/>
        <a:lstStyle/>
        <a:p>
          <a:r>
            <a:rPr lang="en-US" sz="2400" b="1" u="sng" dirty="0" err="1"/>
            <a:t>Prezentacja</a:t>
          </a:r>
          <a:r>
            <a:rPr lang="en-US" sz="2400" b="1" u="sng" dirty="0"/>
            <a:t> za </a:t>
          </a:r>
          <a:r>
            <a:rPr lang="en-US" sz="2400" b="1" u="sng" dirty="0" err="1"/>
            <a:t>okres</a:t>
          </a:r>
          <a:r>
            <a:rPr lang="en-US" sz="2400" b="1" u="sng" dirty="0"/>
            <a:t> 2019/2020, 2020/2021</a:t>
          </a:r>
          <a:endParaRPr lang="en-US" sz="2400" dirty="0"/>
        </a:p>
      </dgm:t>
    </dgm:pt>
    <dgm:pt modelId="{6EDB041B-8498-4281-89E2-6A87B9D662B7}" type="parTrans" cxnId="{76FF96F2-199C-4697-A15B-69486E10B9CC}">
      <dgm:prSet/>
      <dgm:spPr/>
      <dgm:t>
        <a:bodyPr/>
        <a:lstStyle/>
        <a:p>
          <a:endParaRPr lang="en-US"/>
        </a:p>
      </dgm:t>
    </dgm:pt>
    <dgm:pt modelId="{0EEFC1C4-33AF-4204-8112-D32DFA6FEE9D}" type="sibTrans" cxnId="{76FF96F2-199C-4697-A15B-69486E10B9CC}">
      <dgm:prSet/>
      <dgm:spPr/>
      <dgm:t>
        <a:bodyPr/>
        <a:lstStyle/>
        <a:p>
          <a:endParaRPr lang="en-US"/>
        </a:p>
      </dgm:t>
    </dgm:pt>
    <dgm:pt modelId="{B5FA729E-E275-407C-8C2C-E62274F5142F}">
      <dgm:prSet custT="1"/>
      <dgm:spPr/>
      <dgm:t>
        <a:bodyPr/>
        <a:lstStyle/>
        <a:p>
          <a:r>
            <a:rPr lang="en-US" sz="1800" b="0" i="0" baseline="0" dirty="0" err="1"/>
            <a:t>Koncepcja</a:t>
          </a:r>
          <a:r>
            <a:rPr lang="en-US" sz="1800" b="0" i="0" baseline="0" dirty="0"/>
            <a:t> pracy Przedszkola oraz </a:t>
          </a:r>
          <a:r>
            <a:rPr lang="en-US" sz="1800" b="0" i="0" baseline="0" dirty="0" err="1"/>
            <a:t>jego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organizacja</a:t>
          </a:r>
          <a:r>
            <a:rPr lang="en-US" sz="1800" b="0" i="0" baseline="0" dirty="0"/>
            <a:t>  </a:t>
          </a:r>
          <a:r>
            <a:rPr lang="en-US" sz="1800" b="0" i="0" baseline="0" dirty="0" err="1"/>
            <a:t>sprzyja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realizacji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długofalowych</a:t>
          </a:r>
          <a:r>
            <a:rPr lang="en-US" sz="1800" b="0" i="0" baseline="0" dirty="0"/>
            <a:t> działań, </a:t>
          </a:r>
          <a:r>
            <a:rPr lang="en-US" sz="1800" b="0" i="0" baseline="0" dirty="0" err="1"/>
            <a:t>które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sprzyjają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samopoczuciu</a:t>
          </a:r>
          <a:r>
            <a:rPr lang="en-US" sz="1800" b="0" i="0" baseline="0" dirty="0"/>
            <a:t> i </a:t>
          </a:r>
          <a:r>
            <a:rPr lang="en-US" sz="1800" b="0" i="0" baseline="0" dirty="0" err="1"/>
            <a:t>zdrowiu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pracowników</a:t>
          </a:r>
          <a:r>
            <a:rPr lang="en-US" sz="1800" b="0" i="0" baseline="0" dirty="0"/>
            <a:t>, dzieci oraz rodziców.</a:t>
          </a:r>
          <a:endParaRPr lang="en-US" sz="1800" dirty="0"/>
        </a:p>
      </dgm:t>
    </dgm:pt>
    <dgm:pt modelId="{EBC899DB-2181-4913-8BA5-0410ADFA4EF0}" type="parTrans" cxnId="{7486A0EA-2137-4D02-9E59-4097B1C805C1}">
      <dgm:prSet/>
      <dgm:spPr/>
      <dgm:t>
        <a:bodyPr/>
        <a:lstStyle/>
        <a:p>
          <a:endParaRPr lang="en-US"/>
        </a:p>
      </dgm:t>
    </dgm:pt>
    <dgm:pt modelId="{8585BB71-D0E2-4ED4-B581-931BEABD1182}" type="sibTrans" cxnId="{7486A0EA-2137-4D02-9E59-4097B1C805C1}">
      <dgm:prSet/>
      <dgm:spPr/>
      <dgm:t>
        <a:bodyPr/>
        <a:lstStyle/>
        <a:p>
          <a:endParaRPr lang="en-US"/>
        </a:p>
      </dgm:t>
    </dgm:pt>
    <dgm:pt modelId="{AA4F9D52-4474-4F8B-B851-C2E1C0D70772}">
      <dgm:prSet custT="1"/>
      <dgm:spPr/>
      <dgm:t>
        <a:bodyPr/>
        <a:lstStyle/>
        <a:p>
          <a:r>
            <a:rPr lang="en-US" sz="1800" b="0" i="0" baseline="0" dirty="0" err="1"/>
            <a:t>Przedszkole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prowadzi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edukację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zdrowotną</a:t>
          </a:r>
          <a:r>
            <a:rPr lang="en-US" sz="1800" b="0" i="0" baseline="0" dirty="0"/>
            <a:t> dzieci i </a:t>
          </a:r>
          <a:r>
            <a:rPr lang="en-US" sz="1800" b="0" i="0" baseline="0" dirty="0" err="1"/>
            <a:t>stwarza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im</a:t>
          </a:r>
          <a:r>
            <a:rPr lang="en-US" sz="1800" b="0" i="0" baseline="0" dirty="0"/>
            <a:t> warunki do </a:t>
          </a:r>
          <a:r>
            <a:rPr lang="en-US" sz="1800" b="0" i="0" baseline="0" dirty="0" err="1"/>
            <a:t>praktykowania</a:t>
          </a:r>
          <a:r>
            <a:rPr lang="en-US" sz="1800" b="0" i="0" baseline="0" dirty="0"/>
            <a:t> w </a:t>
          </a:r>
          <a:r>
            <a:rPr lang="en-US" sz="1800" b="0" i="0" baseline="0" dirty="0" err="1"/>
            <a:t>codziennym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życiu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zachowań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prozdrowotnych</a:t>
          </a:r>
          <a:r>
            <a:rPr lang="en-US" sz="1800" b="0" i="0" baseline="0" dirty="0"/>
            <a:t> .</a:t>
          </a:r>
          <a:endParaRPr lang="en-US" sz="1800" dirty="0"/>
        </a:p>
      </dgm:t>
    </dgm:pt>
    <dgm:pt modelId="{7FF86F20-EB6C-4184-966F-0F2CB68C01EF}" type="parTrans" cxnId="{D56D5DB7-84D2-4F52-ADEE-463A962183E3}">
      <dgm:prSet/>
      <dgm:spPr/>
      <dgm:t>
        <a:bodyPr/>
        <a:lstStyle/>
        <a:p>
          <a:endParaRPr lang="en-US"/>
        </a:p>
      </dgm:t>
    </dgm:pt>
    <dgm:pt modelId="{C62A2D65-365F-44F4-9C2E-5157894AADD2}" type="sibTrans" cxnId="{D56D5DB7-84D2-4F52-ADEE-463A962183E3}">
      <dgm:prSet/>
      <dgm:spPr/>
      <dgm:t>
        <a:bodyPr/>
        <a:lstStyle/>
        <a:p>
          <a:endParaRPr lang="en-US"/>
        </a:p>
      </dgm:t>
    </dgm:pt>
    <dgm:pt modelId="{0C972F2F-0CF2-43E2-985B-968EA7A186C1}">
      <dgm:prSet custT="1"/>
      <dgm:spPr/>
      <dgm:t>
        <a:bodyPr/>
        <a:lstStyle/>
        <a:p>
          <a:r>
            <a:rPr lang="en-US" sz="1800" b="0" i="0" baseline="0" dirty="0" err="1"/>
            <a:t>Nasza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placówka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podejmuje</a:t>
          </a:r>
          <a:r>
            <a:rPr lang="en-US" sz="1800" b="0" i="0" baseline="0" dirty="0"/>
            <a:t> działania w </a:t>
          </a:r>
          <a:r>
            <a:rPr lang="en-US" sz="1800" b="0" i="0" baseline="0" dirty="0" err="1"/>
            <a:t>celu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zwiększenia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kompetencji</a:t>
          </a:r>
          <a:r>
            <a:rPr lang="en-US" sz="1800" b="0" i="0" baseline="0" dirty="0"/>
            <a:t> </a:t>
          </a:r>
          <a:r>
            <a:rPr lang="en-US" sz="1800" b="0" i="0" baseline="0" dirty="0" err="1"/>
            <a:t>pracowników</a:t>
          </a:r>
          <a:r>
            <a:rPr lang="en-US" sz="1800" b="0" i="0" baseline="0" dirty="0"/>
            <a:t> i rodziców dzieci </a:t>
          </a:r>
          <a:br>
            <a:rPr lang="pl-PL" sz="1800" b="0" i="0" baseline="0" dirty="0"/>
          </a:br>
          <a:r>
            <a:rPr lang="en-US" sz="1800" b="0" i="0" baseline="0" dirty="0"/>
            <a:t>w zakresie </a:t>
          </a:r>
          <a:r>
            <a:rPr lang="en-US" sz="1800" b="0" i="0" baseline="0" dirty="0" err="1"/>
            <a:t>dbałości</a:t>
          </a:r>
          <a:r>
            <a:rPr lang="en-US" sz="1800" b="0" i="0" baseline="0" dirty="0"/>
            <a:t> o  </a:t>
          </a:r>
          <a:r>
            <a:rPr lang="en-US" sz="1800" b="0" i="0" baseline="0" dirty="0" err="1"/>
            <a:t>zdrowie</a:t>
          </a:r>
          <a:r>
            <a:rPr lang="en-US" sz="1800" b="0" i="0" baseline="0" dirty="0"/>
            <a:t>. </a:t>
          </a:r>
          <a:endParaRPr lang="en-US" sz="1800" dirty="0"/>
        </a:p>
      </dgm:t>
    </dgm:pt>
    <dgm:pt modelId="{BC438427-32B5-4F8B-B35A-BA7CB2FBBF75}" type="parTrans" cxnId="{7A9728A4-90A5-42FD-8904-7F09E0E51DCF}">
      <dgm:prSet/>
      <dgm:spPr/>
      <dgm:t>
        <a:bodyPr/>
        <a:lstStyle/>
        <a:p>
          <a:endParaRPr lang="en-US"/>
        </a:p>
      </dgm:t>
    </dgm:pt>
    <dgm:pt modelId="{2263BE30-2B5C-499D-A89F-27704BC080D1}" type="sibTrans" cxnId="{7A9728A4-90A5-42FD-8904-7F09E0E51DCF}">
      <dgm:prSet/>
      <dgm:spPr/>
      <dgm:t>
        <a:bodyPr/>
        <a:lstStyle/>
        <a:p>
          <a:endParaRPr lang="en-US"/>
        </a:p>
      </dgm:t>
    </dgm:pt>
    <dgm:pt modelId="{3444C8CB-D1DA-4C69-BB93-23755B50AB3A}" type="pres">
      <dgm:prSet presAssocID="{2864875B-D360-4384-8980-F541C0D6FE1C}" presName="outerComposite" presStyleCnt="0">
        <dgm:presLayoutVars>
          <dgm:chMax val="5"/>
          <dgm:dir/>
          <dgm:resizeHandles val="exact"/>
        </dgm:presLayoutVars>
      </dgm:prSet>
      <dgm:spPr/>
    </dgm:pt>
    <dgm:pt modelId="{ECED2BF9-FAF0-433D-B160-E4D4914F211E}" type="pres">
      <dgm:prSet presAssocID="{2864875B-D360-4384-8980-F541C0D6FE1C}" presName="dummyMaxCanvas" presStyleCnt="0">
        <dgm:presLayoutVars/>
      </dgm:prSet>
      <dgm:spPr/>
    </dgm:pt>
    <dgm:pt modelId="{5E4CD769-768E-422C-B77E-75EA3DEA991A}" type="pres">
      <dgm:prSet presAssocID="{2864875B-D360-4384-8980-F541C0D6FE1C}" presName="OneNode_1" presStyleLbl="node1" presStyleIdx="0" presStyleCnt="1" custScaleY="137959" custLinFactNeighborY="-2558">
        <dgm:presLayoutVars>
          <dgm:bulletEnabled val="1"/>
        </dgm:presLayoutVars>
      </dgm:prSet>
      <dgm:spPr/>
    </dgm:pt>
  </dgm:ptLst>
  <dgm:cxnLst>
    <dgm:cxn modelId="{20B2B038-C438-4055-9285-90D6FDC4D6FA}" type="presOf" srcId="{0C972F2F-0CF2-43E2-985B-968EA7A186C1}" destId="{5E4CD769-768E-422C-B77E-75EA3DEA991A}" srcOrd="0" destOrd="3" presId="urn:microsoft.com/office/officeart/2005/8/layout/vProcess5"/>
    <dgm:cxn modelId="{A41F7B7D-7890-4C60-B6B9-2189B69068D3}" type="presOf" srcId="{B5FA729E-E275-407C-8C2C-E62274F5142F}" destId="{5E4CD769-768E-422C-B77E-75EA3DEA991A}" srcOrd="0" destOrd="1" presId="urn:microsoft.com/office/officeart/2005/8/layout/vProcess5"/>
    <dgm:cxn modelId="{42C3728D-51BF-4531-8AAA-276697E4843D}" type="presOf" srcId="{AA4F9D52-4474-4F8B-B851-C2E1C0D70772}" destId="{5E4CD769-768E-422C-B77E-75EA3DEA991A}" srcOrd="0" destOrd="2" presId="urn:microsoft.com/office/officeart/2005/8/layout/vProcess5"/>
    <dgm:cxn modelId="{7A9728A4-90A5-42FD-8904-7F09E0E51DCF}" srcId="{28DD7998-B6D0-469B-92CB-E53BC0CDB979}" destId="{0C972F2F-0CF2-43E2-985B-968EA7A186C1}" srcOrd="2" destOrd="0" parTransId="{BC438427-32B5-4F8B-B35A-BA7CB2FBBF75}" sibTransId="{2263BE30-2B5C-499D-A89F-27704BC080D1}"/>
    <dgm:cxn modelId="{D56D5DB7-84D2-4F52-ADEE-463A962183E3}" srcId="{28DD7998-B6D0-469B-92CB-E53BC0CDB979}" destId="{AA4F9D52-4474-4F8B-B851-C2E1C0D70772}" srcOrd="1" destOrd="0" parTransId="{7FF86F20-EB6C-4184-966F-0F2CB68C01EF}" sibTransId="{C62A2D65-365F-44F4-9C2E-5157894AADD2}"/>
    <dgm:cxn modelId="{C7B74AC0-41CE-460E-942D-BAFF392FFBE2}" type="presOf" srcId="{28DD7998-B6D0-469B-92CB-E53BC0CDB979}" destId="{5E4CD769-768E-422C-B77E-75EA3DEA991A}" srcOrd="0" destOrd="0" presId="urn:microsoft.com/office/officeart/2005/8/layout/vProcess5"/>
    <dgm:cxn modelId="{7486A0EA-2137-4D02-9E59-4097B1C805C1}" srcId="{28DD7998-B6D0-469B-92CB-E53BC0CDB979}" destId="{B5FA729E-E275-407C-8C2C-E62274F5142F}" srcOrd="0" destOrd="0" parTransId="{EBC899DB-2181-4913-8BA5-0410ADFA4EF0}" sibTransId="{8585BB71-D0E2-4ED4-B581-931BEABD1182}"/>
    <dgm:cxn modelId="{9D6E0AF1-D185-4B1F-B754-E893600DF801}" type="presOf" srcId="{2864875B-D360-4384-8980-F541C0D6FE1C}" destId="{3444C8CB-D1DA-4C69-BB93-23755B50AB3A}" srcOrd="0" destOrd="0" presId="urn:microsoft.com/office/officeart/2005/8/layout/vProcess5"/>
    <dgm:cxn modelId="{76FF96F2-199C-4697-A15B-69486E10B9CC}" srcId="{2864875B-D360-4384-8980-F541C0D6FE1C}" destId="{28DD7998-B6D0-469B-92CB-E53BC0CDB979}" srcOrd="0" destOrd="0" parTransId="{6EDB041B-8498-4281-89E2-6A87B9D662B7}" sibTransId="{0EEFC1C4-33AF-4204-8112-D32DFA6FEE9D}"/>
    <dgm:cxn modelId="{EDB56FA9-4337-4031-A81E-4DC3493E6A4D}" type="presParOf" srcId="{3444C8CB-D1DA-4C69-BB93-23755B50AB3A}" destId="{ECED2BF9-FAF0-433D-B160-E4D4914F211E}" srcOrd="0" destOrd="0" presId="urn:microsoft.com/office/officeart/2005/8/layout/vProcess5"/>
    <dgm:cxn modelId="{9B9AA8AF-40EB-4CA8-BA6A-95D2107BA8A4}" type="presParOf" srcId="{3444C8CB-D1DA-4C69-BB93-23755B50AB3A}" destId="{5E4CD769-768E-422C-B77E-75EA3DEA991A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CD769-768E-422C-B77E-75EA3DEA991A}">
      <dsp:nvSpPr>
        <dsp:cNvPr id="0" name=""/>
        <dsp:cNvSpPr/>
      </dsp:nvSpPr>
      <dsp:spPr>
        <a:xfrm>
          <a:off x="0" y="996311"/>
          <a:ext cx="4129315" cy="48291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u="sng" kern="1200" dirty="0" err="1"/>
            <a:t>Prezentacja</a:t>
          </a:r>
          <a:r>
            <a:rPr lang="en-US" sz="2400" b="1" u="sng" kern="1200" dirty="0"/>
            <a:t> za </a:t>
          </a:r>
          <a:r>
            <a:rPr lang="en-US" sz="2400" b="1" u="sng" kern="1200" dirty="0" err="1"/>
            <a:t>okres</a:t>
          </a:r>
          <a:r>
            <a:rPr lang="en-US" sz="2400" b="1" u="sng" kern="1200" dirty="0"/>
            <a:t> 2019/2020, 2020/2021</a:t>
          </a:r>
          <a:endParaRPr lang="en-US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baseline="0" dirty="0" err="1"/>
            <a:t>Koncepcja</a:t>
          </a:r>
          <a:r>
            <a:rPr lang="en-US" sz="1800" b="0" i="0" kern="1200" baseline="0" dirty="0"/>
            <a:t> pracy Przedszkola oraz </a:t>
          </a:r>
          <a:r>
            <a:rPr lang="en-US" sz="1800" b="0" i="0" kern="1200" baseline="0" dirty="0" err="1"/>
            <a:t>jego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organizacja</a:t>
          </a:r>
          <a:r>
            <a:rPr lang="en-US" sz="1800" b="0" i="0" kern="1200" baseline="0" dirty="0"/>
            <a:t>  </a:t>
          </a:r>
          <a:r>
            <a:rPr lang="en-US" sz="1800" b="0" i="0" kern="1200" baseline="0" dirty="0" err="1"/>
            <a:t>sprzyja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realizacji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długofalowych</a:t>
          </a:r>
          <a:r>
            <a:rPr lang="en-US" sz="1800" b="0" i="0" kern="1200" baseline="0" dirty="0"/>
            <a:t> działań, </a:t>
          </a:r>
          <a:r>
            <a:rPr lang="en-US" sz="1800" b="0" i="0" kern="1200" baseline="0" dirty="0" err="1"/>
            <a:t>które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sprzyjają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samopoczuciu</a:t>
          </a:r>
          <a:r>
            <a:rPr lang="en-US" sz="1800" b="0" i="0" kern="1200" baseline="0" dirty="0"/>
            <a:t> i </a:t>
          </a:r>
          <a:r>
            <a:rPr lang="en-US" sz="1800" b="0" i="0" kern="1200" baseline="0" dirty="0" err="1"/>
            <a:t>zdrowiu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pracowników</a:t>
          </a:r>
          <a:r>
            <a:rPr lang="en-US" sz="1800" b="0" i="0" kern="1200" baseline="0" dirty="0"/>
            <a:t>, dzieci oraz rodziców.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baseline="0" dirty="0" err="1"/>
            <a:t>Przedszkole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prowadzi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edukację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zdrowotną</a:t>
          </a:r>
          <a:r>
            <a:rPr lang="en-US" sz="1800" b="0" i="0" kern="1200" baseline="0" dirty="0"/>
            <a:t> dzieci i </a:t>
          </a:r>
          <a:r>
            <a:rPr lang="en-US" sz="1800" b="0" i="0" kern="1200" baseline="0" dirty="0" err="1"/>
            <a:t>stwarza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im</a:t>
          </a:r>
          <a:r>
            <a:rPr lang="en-US" sz="1800" b="0" i="0" kern="1200" baseline="0" dirty="0"/>
            <a:t> warunki do </a:t>
          </a:r>
          <a:r>
            <a:rPr lang="en-US" sz="1800" b="0" i="0" kern="1200" baseline="0" dirty="0" err="1"/>
            <a:t>praktykowania</a:t>
          </a:r>
          <a:r>
            <a:rPr lang="en-US" sz="1800" b="0" i="0" kern="1200" baseline="0" dirty="0"/>
            <a:t> w </a:t>
          </a:r>
          <a:r>
            <a:rPr lang="en-US" sz="1800" b="0" i="0" kern="1200" baseline="0" dirty="0" err="1"/>
            <a:t>codziennym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życiu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zachowań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prozdrowotnych</a:t>
          </a:r>
          <a:r>
            <a:rPr lang="en-US" sz="1800" b="0" i="0" kern="1200" baseline="0" dirty="0"/>
            <a:t> .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baseline="0" dirty="0" err="1"/>
            <a:t>Nasza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placówka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podejmuje</a:t>
          </a:r>
          <a:r>
            <a:rPr lang="en-US" sz="1800" b="0" i="0" kern="1200" baseline="0" dirty="0"/>
            <a:t> działania w </a:t>
          </a:r>
          <a:r>
            <a:rPr lang="en-US" sz="1800" b="0" i="0" kern="1200" baseline="0" dirty="0" err="1"/>
            <a:t>celu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zwiększenia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kompetencji</a:t>
          </a:r>
          <a:r>
            <a:rPr lang="en-US" sz="1800" b="0" i="0" kern="1200" baseline="0" dirty="0"/>
            <a:t> </a:t>
          </a:r>
          <a:r>
            <a:rPr lang="en-US" sz="1800" b="0" i="0" kern="1200" baseline="0" dirty="0" err="1"/>
            <a:t>pracowników</a:t>
          </a:r>
          <a:r>
            <a:rPr lang="en-US" sz="1800" b="0" i="0" kern="1200" baseline="0" dirty="0"/>
            <a:t> i rodziców dzieci </a:t>
          </a:r>
          <a:br>
            <a:rPr lang="pl-PL" sz="1800" b="0" i="0" kern="1200" baseline="0" dirty="0"/>
          </a:br>
          <a:r>
            <a:rPr lang="en-US" sz="1800" b="0" i="0" kern="1200" baseline="0" dirty="0"/>
            <a:t>w zakresie </a:t>
          </a:r>
          <a:r>
            <a:rPr lang="en-US" sz="1800" b="0" i="0" kern="1200" baseline="0" dirty="0" err="1"/>
            <a:t>dbałości</a:t>
          </a:r>
          <a:r>
            <a:rPr lang="en-US" sz="1800" b="0" i="0" kern="1200" baseline="0" dirty="0"/>
            <a:t> o  </a:t>
          </a:r>
          <a:r>
            <a:rPr lang="en-US" sz="1800" b="0" i="0" kern="1200" baseline="0" dirty="0" err="1"/>
            <a:t>zdrowie</a:t>
          </a:r>
          <a:r>
            <a:rPr lang="en-US" sz="1800" b="0" i="0" kern="1200" baseline="0" dirty="0"/>
            <a:t>. </a:t>
          </a:r>
          <a:endParaRPr lang="en-US" sz="1800" kern="1200" dirty="0"/>
        </a:p>
      </dsp:txBody>
      <dsp:txXfrm>
        <a:off x="120944" y="1117255"/>
        <a:ext cx="3887427" cy="45872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46954-6DFC-4A63-BF20-F70BA174221B}" type="datetimeFigureOut">
              <a:rPr lang="pl-PL" smtClean="0"/>
              <a:t>16.11.2021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2AEF4-E030-40A5-98CF-4C22C7FF91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600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FC9E8-7FA4-4C3D-AFC5-C593D458F111}" type="datetimeFigureOut">
              <a:rPr lang="pl-PL" smtClean="0"/>
              <a:t>16.11.2021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B397-56FB-4D78-A75F-7F0C0765C73B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878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FC9E8-7FA4-4C3D-AFC5-C593D458F111}" type="datetimeFigureOut">
              <a:rPr lang="pl-PL" smtClean="0"/>
              <a:t>16.11.2021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B397-56FB-4D78-A75F-7F0C0765C7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096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FC9E8-7FA4-4C3D-AFC5-C593D458F111}" type="datetimeFigureOut">
              <a:rPr lang="pl-PL" smtClean="0"/>
              <a:t>16.11.2021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B397-56FB-4D78-A75F-7F0C0765C7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7937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FC9E8-7FA4-4C3D-AFC5-C593D458F111}" type="datetimeFigureOut">
              <a:rPr lang="pl-PL" smtClean="0"/>
              <a:t>16.11.2021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B397-56FB-4D78-A75F-7F0C0765C7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5099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FC9E8-7FA4-4C3D-AFC5-C593D458F111}" type="datetimeFigureOut">
              <a:rPr lang="pl-PL" smtClean="0"/>
              <a:t>16.11.2021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B397-56FB-4D78-A75F-7F0C0765C73B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827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FC9E8-7FA4-4C3D-AFC5-C593D458F111}" type="datetimeFigureOut">
              <a:rPr lang="pl-PL" smtClean="0"/>
              <a:t>16.11.2021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B397-56FB-4D78-A75F-7F0C0765C7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9331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FC9E8-7FA4-4C3D-AFC5-C593D458F111}" type="datetimeFigureOut">
              <a:rPr lang="pl-PL" smtClean="0"/>
              <a:t>16.11.2021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B397-56FB-4D78-A75F-7F0C0765C7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6646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FC9E8-7FA4-4C3D-AFC5-C593D458F111}" type="datetimeFigureOut">
              <a:rPr lang="pl-PL" smtClean="0"/>
              <a:t>16.11.2021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B397-56FB-4D78-A75F-7F0C0765C7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604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FC9E8-7FA4-4C3D-AFC5-C593D458F111}" type="datetimeFigureOut">
              <a:rPr lang="pl-PL" smtClean="0"/>
              <a:t>16.11.2021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B397-56FB-4D78-A75F-7F0C0765C7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405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03FC9E8-7FA4-4C3D-AFC5-C593D458F111}" type="datetimeFigureOut">
              <a:rPr lang="pl-PL" smtClean="0"/>
              <a:t>16.11.2021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89B397-56FB-4D78-A75F-7F0C0765C7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8544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FC9E8-7FA4-4C3D-AFC5-C593D458F111}" type="datetimeFigureOut">
              <a:rPr lang="pl-PL" smtClean="0"/>
              <a:t>16.11.2021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9B397-56FB-4D78-A75F-7F0C0765C7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2936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03FC9E8-7FA4-4C3D-AFC5-C593D458F111}" type="datetimeFigureOut">
              <a:rPr lang="pl-PL" smtClean="0"/>
              <a:t>16.11.2021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189B397-56FB-4D78-A75F-7F0C0765C73B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98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5EAB834-A5C4-44C5-8CF0-322E00B2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64" y="-606686"/>
            <a:ext cx="969046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kern="1200" spc="-50" baseline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Gminne</a:t>
            </a:r>
            <a:r>
              <a:rPr lang="en-US" sz="4400" b="1" kern="1200" spc="-50" baseline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spc="-50" baseline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Przedszkole</a:t>
            </a:r>
            <a:r>
              <a:rPr lang="en-US" sz="4400" b="1" kern="1200" spc="-50" baseline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sz="4400" b="1" kern="1200" spc="-50" baseline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Kołczygłowach</a:t>
            </a:r>
            <a:r>
              <a:rPr lang="en-US" sz="4400" b="1" kern="1200" spc="-50" baseline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22" name="Obraz 21" descr="Obraz zawierający budynek, zewnętrzne&#10;&#10;Opis wygenerowany automatycznie">
            <a:extLst>
              <a:ext uri="{FF2B5EF4-FFF2-40B4-BE49-F238E27FC236}">
                <a16:creationId xmlns:a16="http://schemas.microsoft.com/office/drawing/2014/main" id="{36F19A80-D4CE-48D4-8BF2-2C68B2F916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r="20516" b="-1"/>
          <a:stretch/>
        </p:blipFill>
        <p:spPr>
          <a:xfrm>
            <a:off x="633999" y="1228927"/>
            <a:ext cx="6909801" cy="472556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" name="Rectangle 60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0" name="Symbol zastępczy tekstu 3">
            <a:extLst>
              <a:ext uri="{FF2B5EF4-FFF2-40B4-BE49-F238E27FC236}">
                <a16:creationId xmlns:a16="http://schemas.microsoft.com/office/drawing/2014/main" id="{8ABD09BE-9005-488B-A800-8C7ED91697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6055916"/>
              </p:ext>
            </p:extLst>
          </p:nvPr>
        </p:nvGraphicFramePr>
        <p:xfrm>
          <a:off x="7803243" y="228601"/>
          <a:ext cx="4129315" cy="7000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91993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61D1EDF-9BB7-4460-AA11-2FF55DCC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13" y="462825"/>
            <a:ext cx="3351086" cy="291639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35524A1-97C9-44F6-B6D6-7686D8131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371" y="672108"/>
            <a:ext cx="3350219" cy="263750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9C45A0A-7998-4C3F-9FB9-0A8FEA1CB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88" b="6"/>
          <a:stretch/>
        </p:blipFill>
        <p:spPr bwMode="auto">
          <a:xfrm>
            <a:off x="8014946" y="888632"/>
            <a:ext cx="3451240" cy="242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4B1CBA6-F22F-4049-A5FF-CD0846925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13" y="3710713"/>
            <a:ext cx="3280881" cy="246066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FF38AB6-613C-43AF-B897-9ABDA15AC0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351" y="3710713"/>
            <a:ext cx="3451239" cy="258842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02BD6CD-EEE5-489B-8521-4BF20B4D66BA}"/>
              </a:ext>
            </a:extLst>
          </p:cNvPr>
          <p:cNvSpPr txBox="1"/>
          <p:nvPr/>
        </p:nvSpPr>
        <p:spPr>
          <a:xfrm>
            <a:off x="123825" y="38100"/>
            <a:ext cx="3532316" cy="345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Dzień Edukacji Narodowej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FC246EE-3C48-4D05-A959-E370B661989C}"/>
              </a:ext>
            </a:extLst>
          </p:cNvPr>
          <p:cNvSpPr txBox="1"/>
          <p:nvPr/>
        </p:nvSpPr>
        <p:spPr>
          <a:xfrm>
            <a:off x="4100371" y="83363"/>
            <a:ext cx="3000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Spotkanie</a:t>
            </a:r>
            <a:r>
              <a:rPr lang="pl-PL" sz="1600" b="1" dirty="0">
                <a:solidFill>
                  <a:schemeClr val="bg1"/>
                </a:solidFill>
              </a:rPr>
              <a:t> </a:t>
            </a:r>
            <a:r>
              <a:rPr lang="pl-PL" sz="1600" b="1" dirty="0"/>
              <a:t>z Policjantem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4C08732-BCF3-467A-9B74-8E07380E432F}"/>
              </a:ext>
            </a:extLst>
          </p:cNvPr>
          <p:cNvSpPr txBox="1"/>
          <p:nvPr/>
        </p:nvSpPr>
        <p:spPr>
          <a:xfrm>
            <a:off x="8239124" y="95250"/>
            <a:ext cx="3952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prstClr val="black"/>
                </a:solidFill>
              </a:rPr>
              <a:t>Z</a:t>
            </a:r>
            <a:r>
              <a:rPr kumimoji="0" lang="pl-P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abawy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muzyczno-ruchowo- taneczne </a:t>
            </a:r>
          </a:p>
          <a:p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Dzień Przedszkolaka </a:t>
            </a:r>
            <a:endParaRPr lang="pl-PL" sz="1600" b="1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E9F6662-F6A2-4658-9D33-8D84441CEEAF}"/>
              </a:ext>
            </a:extLst>
          </p:cNvPr>
          <p:cNvSpPr txBox="1"/>
          <p:nvPr/>
        </p:nvSpPr>
        <p:spPr>
          <a:xfrm>
            <a:off x="154113" y="6155441"/>
            <a:ext cx="261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Mikołajki</a:t>
            </a:r>
            <a:r>
              <a:rPr lang="pl-PL" dirty="0"/>
              <a:t> 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D5D0A1C-6067-4B3A-99E0-81D6818C74B4}"/>
              </a:ext>
            </a:extLst>
          </p:cNvPr>
          <p:cNvSpPr txBox="1"/>
          <p:nvPr/>
        </p:nvSpPr>
        <p:spPr>
          <a:xfrm>
            <a:off x="3999351" y="6299142"/>
            <a:ext cx="3182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Dzień Życzliwości </a:t>
            </a:r>
          </a:p>
        </p:txBody>
      </p:sp>
      <p:pic>
        <p:nvPicPr>
          <p:cNvPr id="11" name="Obraz 10" descr="Obraz zawierający osoba, wewnątrz, podłoże&#10;&#10;Opis wygenerowany automatycznie">
            <a:extLst>
              <a:ext uri="{FF2B5EF4-FFF2-40B4-BE49-F238E27FC236}">
                <a16:creationId xmlns:a16="http://schemas.microsoft.com/office/drawing/2014/main" id="{D377BF10-53F6-4FEF-AF04-893EB154EE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6352" y="3235117"/>
            <a:ext cx="2588428" cy="345123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DA32B1C-159F-4578-A52B-82F4E85EBFAE}"/>
              </a:ext>
            </a:extLst>
          </p:cNvPr>
          <p:cNvSpPr txBox="1"/>
          <p:nvPr/>
        </p:nvSpPr>
        <p:spPr>
          <a:xfrm>
            <a:off x="8014946" y="6184016"/>
            <a:ext cx="3952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„</a:t>
            </a:r>
            <a:r>
              <a:rPr lang="pl-PL" sz="1600" b="1" dirty="0"/>
              <a:t>Dzień owocowo- warzywny ”</a:t>
            </a:r>
          </a:p>
        </p:txBody>
      </p:sp>
    </p:spTree>
    <p:extLst>
      <p:ext uri="{BB962C8B-B14F-4D97-AF65-F5344CB8AC3E}">
        <p14:creationId xmlns:p14="http://schemas.microsoft.com/office/powerpoint/2010/main" val="1180756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7BE8CC3-79AE-4913-A6FC-7F11A6916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33031">
            <a:off x="7642607" y="3277029"/>
            <a:ext cx="3912324" cy="290847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EB2EEFC-E9D8-4C67-AD2F-EFE33F6C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67821">
            <a:off x="2065891" y="3849010"/>
            <a:ext cx="3820138" cy="264875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0F67BB0-99CC-458C-975A-12970D7E8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5265">
            <a:off x="712981" y="875473"/>
            <a:ext cx="4167116" cy="280614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C73D5A6-C3D3-4C14-8437-EE7B1D477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65444">
            <a:off x="6343853" y="549695"/>
            <a:ext cx="3912324" cy="2539371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5F455A1-9786-48BA-921D-B2C936F10249}"/>
              </a:ext>
            </a:extLst>
          </p:cNvPr>
          <p:cNvSpPr txBox="1"/>
          <p:nvPr/>
        </p:nvSpPr>
        <p:spPr>
          <a:xfrm>
            <a:off x="3028950" y="-137308"/>
            <a:ext cx="5625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>
                <a:solidFill>
                  <a:srgbClr val="0070C0"/>
                </a:solidFill>
              </a:rPr>
              <a:t>Zdrowe przekąski – kanapki </a:t>
            </a:r>
          </a:p>
        </p:txBody>
      </p:sp>
    </p:spTree>
    <p:extLst>
      <p:ext uri="{BB962C8B-B14F-4D97-AF65-F5344CB8AC3E}">
        <p14:creationId xmlns:p14="http://schemas.microsoft.com/office/powerpoint/2010/main" val="2621369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3BE8FA1-D975-4919-839F-43567519E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FFE1B0-D747-45A5-B44F-A70ADC75E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6259326" y="0"/>
            <a:ext cx="593889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9E2401B-843D-4767-81EA-D9E071F6CB8C}"/>
              </a:ext>
            </a:extLst>
          </p:cNvPr>
          <p:cNvSpPr txBox="1"/>
          <p:nvPr/>
        </p:nvSpPr>
        <p:spPr>
          <a:xfrm>
            <a:off x="7079527" y="694574"/>
            <a:ext cx="5178350" cy="2094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spc="-5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Dzień</a:t>
            </a:r>
            <a:r>
              <a:rPr lang="en-US" sz="60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spc="-5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Dziecka</a:t>
            </a:r>
            <a:r>
              <a:rPr lang="en-US" sz="60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–</a:t>
            </a:r>
            <a:r>
              <a:rPr lang="en-US" sz="6000" spc="-5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60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spc="-5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sportowo</a:t>
            </a:r>
            <a:r>
              <a:rPr lang="en-US" sz="60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71E5B03-B6D4-4443-A4AF-D454CDA77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01" r="8356" b="1"/>
          <a:stretch/>
        </p:blipFill>
        <p:spPr>
          <a:xfrm>
            <a:off x="-6220" y="12559"/>
            <a:ext cx="3002389" cy="334338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ABA4C24-89CE-4383-9599-393820CE29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52" r="8966" b="-2"/>
          <a:stretch/>
        </p:blipFill>
        <p:spPr>
          <a:xfrm>
            <a:off x="3157036" y="12559"/>
            <a:ext cx="2941423" cy="334338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CC22818-FFE8-4FFE-BD5D-0FFA2B2B0D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67" r="-3" b="24934"/>
          <a:stretch/>
        </p:blipFill>
        <p:spPr>
          <a:xfrm>
            <a:off x="-6220" y="3505931"/>
            <a:ext cx="6114173" cy="335206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98119AF-4A47-4CC2-80F8-37D335D4C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0213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26D9C9-0009-453F-806F-C5929E52A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48765" y="3913426"/>
            <a:ext cx="4937760" cy="0"/>
          </a:xfrm>
          <a:prstGeom prst="line">
            <a:avLst/>
          </a:prstGeom>
          <a:ln w="635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48965B2-BD7F-420C-BBDE-9B5B1657674D}"/>
              </a:ext>
            </a:extLst>
          </p:cNvPr>
          <p:cNvSpPr txBox="1"/>
          <p:nvPr/>
        </p:nvSpPr>
        <p:spPr>
          <a:xfrm>
            <a:off x="6743328" y="2793785"/>
            <a:ext cx="5178350" cy="31907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60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Dziękujemy za uwagę </a:t>
            </a:r>
            <a:r>
              <a:rPr lang="pl-PL" sz="6000" spc="-5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en-US" sz="6000" spc="-5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50107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2B43204-987B-4043-B499-646A3EFCFA4D}"/>
              </a:ext>
            </a:extLst>
          </p:cNvPr>
          <p:cNvSpPr txBox="1"/>
          <p:nvPr/>
        </p:nvSpPr>
        <p:spPr>
          <a:xfrm>
            <a:off x="4277076" y="200022"/>
            <a:ext cx="343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Działania 2019/2020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EFCEE1A-819A-4862-89B3-59714CD11FDA}"/>
              </a:ext>
            </a:extLst>
          </p:cNvPr>
          <p:cNvSpPr txBox="1"/>
          <p:nvPr/>
        </p:nvSpPr>
        <p:spPr>
          <a:xfrm>
            <a:off x="420782" y="723554"/>
            <a:ext cx="11550308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100" dirty="0"/>
              <a:t>Od września do końca czerwca - kontynuowanie zdrowych owocowo- warzywnych urodzinek dzieci </a:t>
            </a:r>
            <a:br>
              <a:rPr lang="pl-PL" sz="2100" dirty="0"/>
            </a:br>
            <a:r>
              <a:rPr lang="pl-PL" sz="2100" dirty="0"/>
              <a:t>w przedszkolu.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100" dirty="0"/>
              <a:t>Zapasy na zimę- wykonanie kiszonej kapusty przez dzieci w grupie ,,</a:t>
            </a:r>
            <a:r>
              <a:rPr lang="pl-PL" sz="2100" dirty="0" err="1"/>
              <a:t>Misiaki</a:t>
            </a:r>
            <a:r>
              <a:rPr lang="pl-PL" sz="2100" dirty="0"/>
              <a:t>”.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100" dirty="0"/>
              <a:t> Warzywa - owoce bardzo zdrowe. Degustacja warzyw i owoców. Wykonanie sałatki owocowej i trzech surówek z warzyw w grupie Biedronek.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100" dirty="0"/>
              <a:t> Zdrowe i pyszne kanapki wykonane przez dzieci według własnego pomysłu w grupie </a:t>
            </a:r>
            <a:r>
              <a:rPr lang="pl-PL" sz="2100" dirty="0" err="1"/>
              <a:t>Misiaki</a:t>
            </a:r>
            <a:r>
              <a:rPr lang="pl-PL" sz="21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100" dirty="0"/>
              <a:t>Zdrowe soki </a:t>
            </a:r>
            <a:r>
              <a:rPr lang="pl-PL" sz="2100" dirty="0" err="1"/>
              <a:t>warzywno</a:t>
            </a:r>
            <a:r>
              <a:rPr lang="pl-PL" sz="2100" dirty="0"/>
              <a:t> – owocowe. Wykonanie trzech soków: marchewkowy, jabłkowy, marchewkowo- jabłkowy w grupie Krasnale.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100" dirty="0"/>
              <a:t> Zajęcie profilaktyczne we współpracy z Państwową Powiatową Stacją </a:t>
            </a:r>
            <a:r>
              <a:rPr lang="pl-PL" sz="2100" dirty="0" err="1"/>
              <a:t>Sanitarno</a:t>
            </a:r>
            <a:r>
              <a:rPr lang="pl-PL" sz="2100" dirty="0"/>
              <a:t> Epidemiologiczną </a:t>
            </a:r>
            <a:br>
              <a:rPr lang="pl-PL" sz="2100" dirty="0"/>
            </a:br>
            <a:r>
              <a:rPr lang="pl-PL" sz="2100" dirty="0"/>
              <a:t>w Bytowie dotycząca „Kleszczy” w grupie ,,Misiaków" i ,,Jeżyków”.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100" dirty="0"/>
              <a:t>Zajęcia taneczne ,,pod okiem” absolwentki naszego przedszkola.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100" dirty="0"/>
              <a:t>Współpraca z pobliską Szkołą Podstawową -,,Bal wszystkich Świętych”.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100" dirty="0"/>
              <a:t>Współpraca z Gminnym Ośrodkiem Kultury – ,,Mikołajki”.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100" dirty="0"/>
              <a:t>Współpraca z Policją w Kołczygłowach- Spotkanie z policjantem.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100" dirty="0"/>
              <a:t> Współpraca z rodzicami dzieci- ,,Dzień Babci i Dziadka”, zajęcia otwarte dla rodziców.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100" dirty="0"/>
              <a:t>Współpraca z Radą Rodziców- ,,Bal Karnawałowy”, ,,Dzień Pluszowego Misia”.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100" dirty="0"/>
              <a:t>Tygodniowy program profilaktyczny pt. „ Zaszczep się wiedzą o szczepieniu”. </a:t>
            </a:r>
          </a:p>
        </p:txBody>
      </p:sp>
    </p:spTree>
    <p:extLst>
      <p:ext uri="{BB962C8B-B14F-4D97-AF65-F5344CB8AC3E}">
        <p14:creationId xmlns:p14="http://schemas.microsoft.com/office/powerpoint/2010/main" val="1712386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5869F18-5FC9-4159-A8AE-36B7940CABBB}"/>
              </a:ext>
            </a:extLst>
          </p:cNvPr>
          <p:cNvSpPr txBox="1"/>
          <p:nvPr/>
        </p:nvSpPr>
        <p:spPr>
          <a:xfrm>
            <a:off x="647272" y="431515"/>
            <a:ext cx="1053101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0070C0"/>
                </a:solidFill>
                <a:latin typeface="Trebuchet MS" panose="020B0603020202020204" pitchFamily="34" charset="0"/>
              </a:rPr>
              <a:t>Działania 2020/2021</a:t>
            </a:r>
          </a:p>
          <a:p>
            <a:pPr algn="ctr"/>
            <a:endParaRPr lang="pl-PL" sz="2400" b="1" dirty="0">
              <a:solidFill>
                <a:srgbClr val="0070C0"/>
              </a:solidFill>
            </a:endParaRPr>
          </a:p>
          <a:p>
            <a:r>
              <a:rPr lang="pl-PL" sz="2400" dirty="0"/>
              <a:t>•   Ogólnopolski Dzień Przedszkola: zabawy muzyczno-ruchowo- taneczne.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Kontynuowanie  „Dnia owocowo- warzywnego”.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Ćwiczenia gimnastyczne, ruchowe i zabawy na placu przedszkolnym.</a:t>
            </a:r>
          </a:p>
          <a:p>
            <a:r>
              <a:rPr lang="pl-PL" sz="2400" dirty="0"/>
              <a:t>•   Bezpieczny przedszkolak – spotkanie z policjantem.</a:t>
            </a:r>
          </a:p>
          <a:p>
            <a:r>
              <a:rPr lang="pl-PL" sz="2400" dirty="0"/>
              <a:t>•   Dzień Edukacji Narodowej, Pasowanie na przedszkolaka, Dzień Pluszowego</a:t>
            </a:r>
          </a:p>
          <a:p>
            <a:r>
              <a:rPr lang="pl-PL" sz="2400" dirty="0"/>
              <a:t>     Misia, Dzień życzliwości, Bal Karnawałowy, Pierwszy dzień wiosny itp.. ;    </a:t>
            </a:r>
            <a:br>
              <a:rPr lang="pl-PL" sz="2400" dirty="0"/>
            </a:br>
            <a:r>
              <a:rPr lang="pl-PL" sz="2400" dirty="0"/>
              <a:t>     współpraca z rodzicami, imprezy przedszkolne bez słodyczy.</a:t>
            </a:r>
          </a:p>
          <a:p>
            <a:r>
              <a:rPr lang="pl-PL" sz="2400" dirty="0"/>
              <a:t>•   „Kubusiowi przyjaciele natury" - kontynuacja programu.</a:t>
            </a:r>
          </a:p>
          <a:p>
            <a:r>
              <a:rPr lang="pl-PL" sz="2400" dirty="0"/>
              <a:t>•   Zdrowe przekąski- kanapki.</a:t>
            </a:r>
          </a:p>
          <a:p>
            <a:r>
              <a:rPr lang="pl-PL" sz="2400" dirty="0"/>
              <a:t>•   „Dzień dziecka na sportowo”.</a:t>
            </a:r>
          </a:p>
        </p:txBody>
      </p:sp>
    </p:spTree>
    <p:extLst>
      <p:ext uri="{BB962C8B-B14F-4D97-AF65-F5344CB8AC3E}">
        <p14:creationId xmlns:p14="http://schemas.microsoft.com/office/powerpoint/2010/main" val="3603939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BDEFBF00-5B6D-41B2-8910-63F3F4BB9E4E}"/>
              </a:ext>
            </a:extLst>
          </p:cNvPr>
          <p:cNvSpPr txBox="1"/>
          <p:nvPr/>
        </p:nvSpPr>
        <p:spPr>
          <a:xfrm>
            <a:off x="680662" y="138870"/>
            <a:ext cx="111474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Najważniejsze działania, jakie podjęto w ostatnich 2 latach </a:t>
            </a:r>
          </a:p>
          <a:p>
            <a:pPr algn="ctr"/>
            <a:r>
              <a:rPr lang="pl-PL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realizacji programu Przedszkole Promujące Zdrowie </a:t>
            </a:r>
            <a:endParaRPr lang="pl-PL" sz="2800" dirty="0">
              <a:solidFill>
                <a:srgbClr val="0070C0"/>
              </a:solidFill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E49164A9-DC28-4C6B-A012-33043F2A8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416060"/>
              </p:ext>
            </p:extLst>
          </p:nvPr>
        </p:nvGraphicFramePr>
        <p:xfrm>
          <a:off x="570214" y="1247775"/>
          <a:ext cx="11147460" cy="5119205"/>
        </p:xfrm>
        <a:graphic>
          <a:graphicData uri="http://schemas.openxmlformats.org/drawingml/2006/table">
            <a:tbl>
              <a:tblPr firstRow="1" firstCol="1" bandRow="1"/>
              <a:tblGrid>
                <a:gridCol w="565728">
                  <a:extLst>
                    <a:ext uri="{9D8B030D-6E8A-4147-A177-3AD203B41FA5}">
                      <a16:colId xmlns:a16="http://schemas.microsoft.com/office/drawing/2014/main" val="57191244"/>
                    </a:ext>
                  </a:extLst>
                </a:gridCol>
                <a:gridCol w="5045783">
                  <a:extLst>
                    <a:ext uri="{9D8B030D-6E8A-4147-A177-3AD203B41FA5}">
                      <a16:colId xmlns:a16="http://schemas.microsoft.com/office/drawing/2014/main" val="4240358364"/>
                    </a:ext>
                  </a:extLst>
                </a:gridCol>
                <a:gridCol w="5535949">
                  <a:extLst>
                    <a:ext uri="{9D8B030D-6E8A-4147-A177-3AD203B41FA5}">
                      <a16:colId xmlns:a16="http://schemas.microsoft.com/office/drawing/2014/main" val="755936992"/>
                    </a:ext>
                  </a:extLst>
                </a:gridCol>
              </a:tblGrid>
              <a:tr h="3088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Działania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Osiągnięte efekty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55742"/>
                  </a:ext>
                </a:extLst>
              </a:tr>
              <a:tr h="1292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Kontynuowanie zamierzeń pod hasłem „Dzień owocowo- warzywny”.</a:t>
                      </a:r>
                      <a:b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Udział programie „Kubusiowe przyjaciele natury”.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Zadowolenie dzieci. Rozwijanie zdrowego stylu życia. Współpraca z pracownikami niepedagogicznymi przedszkola z nauczycielami.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5494023"/>
                  </a:ext>
                </a:extLst>
              </a:tr>
              <a:tr h="9649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Rozwijanie edukacji zdrowotnej poprze wykonywanie soków owocowych, surówek i zdrowych kanapek i kiszenia kapusty.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Zaangażowanie nauczycieli, zadowolenie dzieci i rodziców.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212439"/>
                  </a:ext>
                </a:extLst>
              </a:tr>
              <a:tr h="1292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Program profilaktyczny „ Zaczep sobie chęć szczepienia”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Współpraca ze środowiskiem lokalnym tym przypadku z Ośrodkiem Zdrowia. Zadowolenie dzieci, nauczycieli oraz rodziców i ośrodka zdrowia.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5481882"/>
                  </a:ext>
                </a:extLst>
              </a:tr>
              <a:tr h="10837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Dzień dziecka na  sportowo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Zagarażowanie  p. dyrektor, pracowników i  nauczycieli oraz rady rodziców. </a:t>
                      </a:r>
                      <a:b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Zadowolenie dzieci i rodziców.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0846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CC209A30-C67E-4010-B86D-F2651B717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9106" y="207101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6454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4668FF5-8470-426B-B081-081B360275D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6222" y="136443"/>
            <a:ext cx="6401355" cy="74987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4CFA850-DBCB-4ACB-969E-D7D67B3BA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46" y="1075740"/>
            <a:ext cx="4010303" cy="489594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6DCB56C-A749-472F-9A63-C82DE76F8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783" y="3755405"/>
            <a:ext cx="5216366" cy="267027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5ABA864-6E09-402D-B255-F58C3B558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218" y="1032161"/>
            <a:ext cx="4249280" cy="235326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DCD1C0C9-93B4-4FC8-A745-8922845764DF}"/>
              </a:ext>
            </a:extLst>
          </p:cNvPr>
          <p:cNvSpPr txBox="1"/>
          <p:nvPr/>
        </p:nvSpPr>
        <p:spPr>
          <a:xfrm>
            <a:off x="1603534" y="6056352"/>
            <a:ext cx="27398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Kiszenie kapusty 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B502D0D-E62A-4615-AE65-F21E0ED662F3}"/>
              </a:ext>
            </a:extLst>
          </p:cNvPr>
          <p:cNvSpPr txBox="1"/>
          <p:nvPr/>
        </p:nvSpPr>
        <p:spPr>
          <a:xfrm>
            <a:off x="10887075" y="1905000"/>
            <a:ext cx="1209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Warzywa - owoce bardzo zdrowe </a:t>
            </a:r>
          </a:p>
        </p:txBody>
      </p:sp>
    </p:spTree>
    <p:extLst>
      <p:ext uri="{BB962C8B-B14F-4D97-AF65-F5344CB8AC3E}">
        <p14:creationId xmlns:p14="http://schemas.microsoft.com/office/powerpoint/2010/main" val="679908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2B94CC2-4476-4F89-9DE7-3615E0FF86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27" r="1" b="1"/>
          <a:stretch/>
        </p:blipFill>
        <p:spPr>
          <a:xfrm>
            <a:off x="535436" y="564228"/>
            <a:ext cx="4337729" cy="2247258"/>
          </a:xfrm>
          <a:custGeom>
            <a:avLst/>
            <a:gdLst/>
            <a:ahLst/>
            <a:cxnLst/>
            <a:rect l="l" t="t" r="r" b="b"/>
            <a:pathLst>
              <a:path w="5226470" h="4955408">
                <a:moveTo>
                  <a:pt x="490693" y="0"/>
                </a:moveTo>
                <a:lnTo>
                  <a:pt x="5226470" y="0"/>
                </a:lnTo>
                <a:lnTo>
                  <a:pt x="5226470" y="4955408"/>
                </a:lnTo>
                <a:lnTo>
                  <a:pt x="0" y="4955408"/>
                </a:lnTo>
                <a:lnTo>
                  <a:pt x="0" y="481549"/>
                </a:lnTo>
                <a:close/>
              </a:path>
            </a:pathLst>
          </a:cu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E93AA0AE-935A-4AE2-9C42-92AB134D00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3250"/>
          <a:stretch/>
        </p:blipFill>
        <p:spPr>
          <a:xfrm>
            <a:off x="535436" y="3281654"/>
            <a:ext cx="4337728" cy="2790373"/>
          </a:xfrm>
          <a:custGeom>
            <a:avLst/>
            <a:gdLst/>
            <a:ahLst/>
            <a:cxnLst/>
            <a:rect l="l" t="t" r="r" b="b"/>
            <a:pathLst>
              <a:path w="5226470" h="4955408">
                <a:moveTo>
                  <a:pt x="0" y="0"/>
                </a:moveTo>
                <a:lnTo>
                  <a:pt x="5226470" y="0"/>
                </a:lnTo>
                <a:lnTo>
                  <a:pt x="5226470" y="4485508"/>
                </a:lnTo>
                <a:lnTo>
                  <a:pt x="4747647" y="4955408"/>
                </a:lnTo>
                <a:lnTo>
                  <a:pt x="0" y="4955408"/>
                </a:lnTo>
                <a:close/>
              </a:path>
            </a:pathLst>
          </a:cu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2525187-4524-49F4-9A15-74D562507396}"/>
              </a:ext>
            </a:extLst>
          </p:cNvPr>
          <p:cNvSpPr txBox="1"/>
          <p:nvPr/>
        </p:nvSpPr>
        <p:spPr>
          <a:xfrm>
            <a:off x="791111" y="6072027"/>
            <a:ext cx="4952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Soki  owocowo – warzywne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0BF4C1C-9DC8-497F-A87F-23633E46E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349" y="642462"/>
            <a:ext cx="4619625" cy="2169024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1A8DD4F-828C-4F73-BCCE-D14407E17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3281654"/>
            <a:ext cx="4695825" cy="268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433FBBE-62DC-4D67-8DBA-B31B76BC5094}"/>
              </a:ext>
            </a:extLst>
          </p:cNvPr>
          <p:cNvSpPr txBox="1"/>
          <p:nvPr/>
        </p:nvSpPr>
        <p:spPr>
          <a:xfrm>
            <a:off x="6096000" y="5969678"/>
            <a:ext cx="55446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pl-PL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Zdrowe owocowo- warzywne urodzinki dzieci w przedszkolu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3245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FF8D8D9-3FCF-4670-A47B-DD1D5628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45" y="469722"/>
            <a:ext cx="3318339" cy="442445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8198075-4CA7-46B1-BFB4-FD8A33B1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740" y="469722"/>
            <a:ext cx="3810000" cy="28575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7B59B8E-5BC6-40DF-A6D8-26ECE174C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080" y="3813983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1CEB0A7-5268-4F03-A5C8-32A80C351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261" y="672957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5FF8991-C0E2-4FB9-A973-027D760A1536}"/>
              </a:ext>
            </a:extLst>
          </p:cNvPr>
          <p:cNvSpPr txBox="1"/>
          <p:nvPr/>
        </p:nvSpPr>
        <p:spPr>
          <a:xfrm>
            <a:off x="1005154" y="5242733"/>
            <a:ext cx="2185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Dzień Babci </a:t>
            </a:r>
          </a:p>
          <a:p>
            <a:pPr algn="ctr"/>
            <a:r>
              <a:rPr lang="pl-PL" sz="2000" dirty="0"/>
              <a:t> i Dziadka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9C07675-82F2-4E7F-B28E-4ADB0D290152}"/>
              </a:ext>
            </a:extLst>
          </p:cNvPr>
          <p:cNvSpPr txBox="1"/>
          <p:nvPr/>
        </p:nvSpPr>
        <p:spPr>
          <a:xfrm>
            <a:off x="4191000" y="3429000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/>
              <a:t>Zajęcia taneczne z absolwentką przedszkola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0C82D1D-DD46-43D9-9E7B-36CBDD0700F0}"/>
              </a:ext>
            </a:extLst>
          </p:cNvPr>
          <p:cNvSpPr txBox="1"/>
          <p:nvPr/>
        </p:nvSpPr>
        <p:spPr>
          <a:xfrm>
            <a:off x="8620016" y="0"/>
            <a:ext cx="2866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Uroczystość </a:t>
            </a:r>
          </a:p>
          <a:p>
            <a:r>
              <a:rPr lang="pl-PL" sz="2000" dirty="0"/>
              <a:t>11 Listopada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F9B0AE4-8125-47FC-A3A9-38B4705F74A8}"/>
              </a:ext>
            </a:extLst>
          </p:cNvPr>
          <p:cNvSpPr txBox="1"/>
          <p:nvPr/>
        </p:nvSpPr>
        <p:spPr>
          <a:xfrm rot="10800000" flipV="1">
            <a:off x="8032675" y="6378723"/>
            <a:ext cx="4041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Bal karnawałowy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D7012BB-4995-4130-A786-C11C0AA70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5636" y="3750120"/>
            <a:ext cx="3622715" cy="24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99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6EC830AB-FA00-4591-ADCD-96FC95C9C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873" y="3429000"/>
            <a:ext cx="3695927" cy="27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68FC5C1-01B6-4597-84E7-3A66D2913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973" y="165398"/>
            <a:ext cx="3576902" cy="284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02B6703-EBFF-4C22-8B83-176B1C97E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31" y="3429000"/>
            <a:ext cx="3810000" cy="2857500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A56D47A-C083-44CF-BB37-CA7130D692B8}"/>
              </a:ext>
            </a:extLst>
          </p:cNvPr>
          <p:cNvSpPr txBox="1"/>
          <p:nvPr/>
        </p:nvSpPr>
        <p:spPr>
          <a:xfrm>
            <a:off x="4232954" y="3145678"/>
            <a:ext cx="33801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/>
              <a:t>Zajęcia profilaktyczne – „Kleszcze</a:t>
            </a:r>
            <a:r>
              <a:rPr lang="pl-PL" sz="1400" dirty="0"/>
              <a:t>”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D12BB1A7-C196-47DA-A8C4-B24CC2608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59" y="15666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4395DB3-1044-4958-87DC-267C93EE6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674" y="156661"/>
            <a:ext cx="387979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607E57E-D764-442D-A3DA-B7AE630861AD}"/>
              </a:ext>
            </a:extLst>
          </p:cNvPr>
          <p:cNvSpPr txBox="1"/>
          <p:nvPr/>
        </p:nvSpPr>
        <p:spPr>
          <a:xfrm>
            <a:off x="4232954" y="4200525"/>
            <a:ext cx="2005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/>
              <a:t>Tygodniowy program profilaktyczny pt. </a:t>
            </a:r>
          </a:p>
          <a:p>
            <a:r>
              <a:rPr lang="pl-PL" sz="1400" b="1" dirty="0"/>
              <a:t>„ Zaszczep się wiedzą o szczepieniu”. </a:t>
            </a:r>
          </a:p>
        </p:txBody>
      </p:sp>
    </p:spTree>
    <p:extLst>
      <p:ext uri="{BB962C8B-B14F-4D97-AF65-F5344CB8AC3E}">
        <p14:creationId xmlns:p14="http://schemas.microsoft.com/office/powerpoint/2010/main" val="4199221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E94FACA8-8D27-48D0-9CB3-951E83DDA4AD}"/>
              </a:ext>
            </a:extLst>
          </p:cNvPr>
          <p:cNvSpPr txBox="1"/>
          <p:nvPr/>
        </p:nvSpPr>
        <p:spPr>
          <a:xfrm rot="10800000" flipV="1">
            <a:off x="3005396" y="114506"/>
            <a:ext cx="8458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70C0"/>
                </a:solidFill>
              </a:rPr>
              <a:t>Działania na rok szkolny 2020/2021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DB3AFD3-C8E6-400A-9630-64F5A9A3C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17" y="738689"/>
            <a:ext cx="4142858" cy="526632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F576F1F-8924-4868-AB6A-960AB698A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716" y="3352799"/>
            <a:ext cx="5076309" cy="269900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49C451F-56A0-42DD-ABDF-59F1B402F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1" y="910366"/>
            <a:ext cx="5059680" cy="225803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6CB4E885-1A39-4B08-8BAC-B7D64F861DBB}"/>
              </a:ext>
            </a:extLst>
          </p:cNvPr>
          <p:cNvSpPr txBox="1"/>
          <p:nvPr/>
        </p:nvSpPr>
        <p:spPr>
          <a:xfrm>
            <a:off x="8010525" y="576172"/>
            <a:ext cx="54811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Pasowanie na Przedszkolaka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1DCEA4F-34C9-44A5-BAF2-EE1EF8568C4D}"/>
              </a:ext>
            </a:extLst>
          </p:cNvPr>
          <p:cNvSpPr txBox="1"/>
          <p:nvPr/>
        </p:nvSpPr>
        <p:spPr>
          <a:xfrm>
            <a:off x="457717" y="5953695"/>
            <a:ext cx="359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Zabawy na </a:t>
            </a:r>
            <a:r>
              <a:rPr lang="pl-PL" sz="1400" b="1" dirty="0"/>
              <a:t>placu</a:t>
            </a:r>
            <a:r>
              <a:rPr lang="pl-PL" b="1" dirty="0"/>
              <a:t> zabaw </a:t>
            </a:r>
          </a:p>
        </p:txBody>
      </p:sp>
    </p:spTree>
    <p:extLst>
      <p:ext uri="{BB962C8B-B14F-4D97-AF65-F5344CB8AC3E}">
        <p14:creationId xmlns:p14="http://schemas.microsoft.com/office/powerpoint/2010/main" val="91403534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Niebieski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400</TotalTime>
  <Words>592</Words>
  <Application>Microsoft Office PowerPoint</Application>
  <PresentationFormat>Panoramiczny</PresentationFormat>
  <Paragraphs>73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Times New Roman</vt:lpstr>
      <vt:lpstr>Trebuchet MS</vt:lpstr>
      <vt:lpstr>Wingdings</vt:lpstr>
      <vt:lpstr>Retrospekcja</vt:lpstr>
      <vt:lpstr>Gminne Przedszkole w Kołczygłowach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Gminne przedszkole  w Kołczygłowach </dc:title>
  <dc:creator>Magdalena Jankowska</dc:creator>
  <cp:lastModifiedBy>Biuro_Beata</cp:lastModifiedBy>
  <cp:revision>16</cp:revision>
  <dcterms:created xsi:type="dcterms:W3CDTF">2021-10-07T03:32:52Z</dcterms:created>
  <dcterms:modified xsi:type="dcterms:W3CDTF">2021-11-16T13:11:27Z</dcterms:modified>
</cp:coreProperties>
</file>