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8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-312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A45008F-94DB-43E0-8C9F-1F0525894FDF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7B4BC46-CA7A-4D04-99E7-1DA77BD3C4E2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"/>
              <a:t>Kliknij, aby edytować style wzorca tekstu</a:t>
            </a:r>
            <a:endParaRPr lang="en-US"/>
          </a:p>
          <a:p>
            <a:pPr lvl="1" rtl="0"/>
            <a:r>
              <a:rPr lang="pl"/>
              <a:t>Drugi poziom</a:t>
            </a:r>
          </a:p>
          <a:p>
            <a:pPr lvl="2" rtl="0"/>
            <a:r>
              <a:rPr lang="pl"/>
              <a:t>Trzeci poziom</a:t>
            </a:r>
          </a:p>
          <a:p>
            <a:pPr lvl="3" rtl="0"/>
            <a:r>
              <a:rPr lang="pl"/>
              <a:t>Czwarty poziom</a:t>
            </a:r>
          </a:p>
          <a:p>
            <a:pPr lvl="4" rtl="0"/>
            <a:r>
              <a:rPr lang="pl"/>
              <a:t>Piąty poziom</a:t>
            </a:r>
            <a:endParaRPr lang="en-US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CCAE96E-C089-46E2-B00B-E9B69FA3BE44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891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A285E77-555D-4FDC-8A83-B62BFEC6F565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0158105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A285E77-555D-4FDC-8A83-B62BFEC6F565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9351782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A285E77-555D-4FDC-8A83-B62BFEC6F565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189921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A285E77-555D-4FDC-8A83-B62BFEC6F565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816974829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A285E77-555D-4FDC-8A83-B62BFEC6F565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5577994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95CE57A-9EF6-40D3-AE54-5EACB0FCF8D9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1189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12F1629-0219-4FBD-9502-387E149235D5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290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268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1C9E4F4-16A6-4438-87AB-4F5DC3B5A8D3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684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F9E9CAD-0F3C-4A80-BB5E-125D14EA3F8F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258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22AC233-C75A-4ABB-8E66-F95B5065B39F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6645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50CA8E-29E9-4255-834A-5506FCFC9DB9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365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883F517-6B00-4EBE-BB1E-5A3C870E7B5B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367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960BF6-A2FB-4490-B0E1-2EFE4D703CA1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0165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F68170-BB03-45F9-AA6D-B79E10EA3212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7789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A285E77-555D-4FDC-8A83-B62BFEC6F565}" type="datetime1">
              <a:rPr lang="pl-PL" smtClean="0"/>
              <a:pPr rtl="0"/>
              <a:t>07.03.2022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58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Zbliżenie logo&#10;&#10;Automatycznie generowany opis">
            <a:extLst>
              <a:ext uri="{FF2B5EF4-FFF2-40B4-BE49-F238E27FC236}">
                <a16:creationId xmlns:a16="http://schemas.microsoft.com/office/drawing/2014/main" xmlns="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091" t="909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1" name="Isosceles Triangle 10">
            <a:extLst>
              <a:ext uri="{FF2B5EF4-FFF2-40B4-BE49-F238E27FC236}">
                <a16:creationId xmlns:a16="http://schemas.microsoft.com/office/drawing/2014/main" xmlns="" id="{3167F201-EA3A-41F3-8305-5985A44A9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xmlns="" id="{FFD44D11-B1C5-420A-9591-370DC8BAA1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84541" y="0"/>
            <a:ext cx="7315200" cy="6858000"/>
          </a:xfrm>
          <a:prstGeom prst="parallelogram">
            <a:avLst>
              <a:gd name="adj" fmla="val 14937"/>
            </a:avLst>
          </a:prstGeom>
          <a:solidFill>
            <a:schemeClr val="bg1">
              <a:alpha val="9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9FF46BC6-C78D-47E7-87CF-A1DD38B02B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BE3C958F-F320-49F4-9AB7-FD2F51A77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23">
            <a:extLst>
              <a:ext uri="{FF2B5EF4-FFF2-40B4-BE49-F238E27FC236}">
                <a16:creationId xmlns:a16="http://schemas.microsoft.com/office/drawing/2014/main" xmlns="" id="{1C4DC544-6AEA-484E-A978-32384E2F9B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5">
            <a:extLst>
              <a:ext uri="{FF2B5EF4-FFF2-40B4-BE49-F238E27FC236}">
                <a16:creationId xmlns:a16="http://schemas.microsoft.com/office/drawing/2014/main" xmlns="" id="{A1F1470C-B594-449D-A8CD-EB7BC156F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xmlns="" id="{B809F8B1-FE88-427F-98C6-1B8CFED802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4200" y="1678665"/>
            <a:ext cx="4569803" cy="2369131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</a:pPr>
            <a:r>
              <a:rPr lang="pl-PL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Dzień</a:t>
            </a:r>
            <a:r>
              <a:rPr lang="pl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BEZPIECZNEGO INTERNETU</a:t>
            </a:r>
          </a:p>
        </p:txBody>
      </p:sp>
      <p:sp>
        <p:nvSpPr>
          <p:cNvPr id="25" name="Rectangle 27">
            <a:extLst>
              <a:ext uri="{FF2B5EF4-FFF2-40B4-BE49-F238E27FC236}">
                <a16:creationId xmlns:a16="http://schemas.microsoft.com/office/drawing/2014/main" xmlns="" id="{2050D290-680D-48D7-9488-498F59E54F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8">
            <a:extLst>
              <a:ext uri="{FF2B5EF4-FFF2-40B4-BE49-F238E27FC236}">
                <a16:creationId xmlns:a16="http://schemas.microsoft.com/office/drawing/2014/main" xmlns="" id="{E8C81616-E276-41D8-92C5-1C891FE995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9">
            <a:extLst>
              <a:ext uri="{FF2B5EF4-FFF2-40B4-BE49-F238E27FC236}">
                <a16:creationId xmlns:a16="http://schemas.microsoft.com/office/drawing/2014/main" xmlns="" id="{86BBDB21-2BF1-4C2F-A790-19FBC789C3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xmlns="" id="{E78FF87C-9F4A-4F75-998D-3ECB6543BA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584280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8">
            <a:extLst>
              <a:ext uri="{FF2B5EF4-FFF2-40B4-BE49-F238E27FC236}">
                <a16:creationId xmlns:a16="http://schemas.microsoft.com/office/drawing/2014/main" xmlns="" id="{0B5F7E3B-C5F1-40E0-A491-558BAFBC11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l-PL" sz="2300"/>
              <a:t/>
            </a:r>
            <a:br>
              <a:rPr lang="pl-PL" sz="2300"/>
            </a:br>
            <a:r>
              <a:rPr lang="pl-PL" sz="2300"/>
              <a:t/>
            </a:r>
            <a:br>
              <a:rPr lang="pl-PL" sz="2300"/>
            </a:br>
            <a:r>
              <a:rPr lang="pl-PL" sz="2300"/>
              <a:t/>
            </a:r>
            <a:br>
              <a:rPr lang="pl-PL" sz="2300"/>
            </a:br>
            <a:r>
              <a:rPr lang="pl-PL" sz="2300"/>
              <a:t/>
            </a:r>
            <a:br>
              <a:rPr lang="pl-PL" sz="2300"/>
            </a:br>
            <a:r>
              <a:rPr lang="pl-PL" sz="2300" b="1"/>
              <a:t>Dzień Bezpiecznego Internetu (DBI)obchodzony jest z inicjatywy Komisji Europejskiej od 2004 r. Wydarzenie szybko zyskało wielu zwolenników i obecnie swoim zasięgiem obejmuje państwa z całego świata</a:t>
            </a:r>
            <a:r>
              <a:rPr lang="pl-PL" sz="2300"/>
              <a:t>. </a:t>
            </a:r>
            <a:endParaRPr lang="pl" sz="230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B2218E2E-ADF2-4DA9-9466-90432701B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b="1"/>
              <a:t>DBI ma na celu przede wszystkim inicjowanie i propagowanie działań na rzecz bezpiecznego dostępu dzieci i młodzieży do zasobów internetowych, zaznajomienie rodziców, nauczycieli i wychowawców z problematyką bezpieczeństwa online oraz promocję pozytywnego wykorzystywania internetu. </a:t>
            </a:r>
            <a:br>
              <a:rPr lang="pl-PL" b="1"/>
            </a:br>
            <a:endParaRPr lang="pl" b="1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3243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>
            <a:extLst>
              <a:ext uri="{FF2B5EF4-FFF2-40B4-BE49-F238E27FC236}">
                <a16:creationId xmlns:a16="http://schemas.microsoft.com/office/drawing/2014/main" xmlns="" id="{D4FA94D4-55F2-4930-B6A6-C05C8289C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CZYM SĄ SZKODLIWE TREŚCI W INTERNECIE?</a:t>
            </a:r>
            <a:r>
              <a:rPr lang="pl-PL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pl-PL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pl-PL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xmlns="" id="{C232DF8C-B64A-4CDB-A4BE-E61F19C41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materiały, które mogą wywołać negatywne emocje u odbiorcy, destrukcyjnie wpływać na rozwój emocjonalny, poznawczy i społeczny dzieci oraz młodzieży (Livingston, </a:t>
            </a:r>
            <a:r>
              <a:rPr lang="pl-PL" sz="28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Smith</a:t>
            </a:r>
            <a:r>
              <a:rPr lang="pl-PL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2014). Treści te promują niebezpieczne zachowania i dlatego są nieodpowiednie dla młodego odbiorcy.</a:t>
            </a:r>
            <a:endParaRPr lang="pl-P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B515479-52FE-4882-8436-F14968250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58964D1-ACB9-4C5B-BCA6-8373DC7F7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Jak dziecko może trafić na szkodliwe treści?</a:t>
            </a:r>
            <a:r>
              <a:rPr lang="pl-PL" sz="4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pl-PL" sz="4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E250D97-3341-4264-84F3-DE7BC44DB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12595"/>
            <a:ext cx="10058400" cy="384962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55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  <a:tabLst>
                <a:tab pos="914400" algn="l"/>
              </a:tabLst>
            </a:pPr>
            <a:r>
              <a:rPr lang="pl-PL" sz="6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mylne lub celowe wyniki wyszukiwania;</a:t>
            </a:r>
            <a:endParaRPr lang="pl-PL" sz="6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ts val="50"/>
              </a:lnSpc>
              <a:buNone/>
            </a:pPr>
            <a:r>
              <a:rPr lang="pl-PL" sz="6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l-PL" sz="6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  <a:tabLst>
                <a:tab pos="914400" algn="l"/>
              </a:tabLst>
            </a:pPr>
            <a:r>
              <a:rPr lang="pl-PL" sz="6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spam;</a:t>
            </a:r>
            <a:endParaRPr lang="pl-PL" sz="6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ts val="50"/>
              </a:lnSpc>
              <a:buNone/>
            </a:pPr>
            <a:r>
              <a:rPr lang="pl-PL" sz="6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l-PL" sz="6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  <a:tabLst>
                <a:tab pos="914400" algn="l"/>
              </a:tabLst>
            </a:pPr>
            <a:r>
              <a:rPr lang="pl-PL" sz="6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reklama;</a:t>
            </a:r>
            <a:endParaRPr lang="pl-PL" sz="6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ts val="50"/>
              </a:lnSpc>
              <a:buNone/>
            </a:pPr>
            <a:r>
              <a:rPr lang="pl-PL" sz="6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l-PL" sz="6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  <a:tabLst>
                <a:tab pos="914400" algn="l"/>
              </a:tabLst>
            </a:pPr>
            <a:r>
              <a:rPr lang="pl-PL" sz="6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adresy zapamiętane przez przeglądarkę;</a:t>
            </a:r>
            <a:endParaRPr lang="pl-PL" sz="6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ts val="50"/>
              </a:lnSpc>
              <a:buNone/>
            </a:pPr>
            <a:r>
              <a:rPr lang="pl-PL" sz="6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l-PL" sz="6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  <a:tabLst>
                <a:tab pos="914400" algn="l"/>
              </a:tabLst>
            </a:pPr>
            <a:r>
              <a:rPr lang="pl-PL" sz="6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materiały udostępnione przez znajomych dziecka;</a:t>
            </a:r>
            <a:endParaRPr lang="pl-PL" sz="6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ts val="50"/>
              </a:lnSpc>
              <a:buNone/>
            </a:pPr>
            <a:r>
              <a:rPr lang="pl-PL" sz="6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l-PL" sz="6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  <a:tabLst>
                <a:tab pos="914400" algn="l"/>
              </a:tabLst>
            </a:pPr>
            <a:r>
              <a:rPr lang="pl-PL" sz="6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pl-PL" sz="6400" b="1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przeklikanie</a:t>
            </a:r>
            <a:r>
              <a:rPr lang="pl-PL" sz="6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się” na inną stronę;</a:t>
            </a:r>
            <a:endParaRPr lang="pl-PL" sz="6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ts val="50"/>
              </a:lnSpc>
              <a:buNone/>
            </a:pPr>
            <a:r>
              <a:rPr lang="pl-PL" sz="6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l-PL" sz="6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368300" lvl="0" indent="0" algn="ctr">
              <a:lnSpc>
                <a:spcPct val="122000"/>
              </a:lnSpc>
              <a:spcAft>
                <a:spcPts val="0"/>
              </a:spcAft>
              <a:buNone/>
              <a:tabLst>
                <a:tab pos="914400" algn="l"/>
              </a:tabLst>
            </a:pPr>
            <a:r>
              <a:rPr lang="pl-PL" sz="6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wiadomości zawierające treści pornograficzne przesyłane przez osoby o skłonnościach pedofilskich (jest to jeden z etapów</a:t>
            </a:r>
            <a:r>
              <a:rPr lang="pl-PL" sz="6400" b="1" dirty="0"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6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 procesie uwodzenia, który ma na celu oswojenie dziecka ze sferą seksu).</a:t>
            </a:r>
            <a:endParaRPr lang="pl-PL" sz="6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ts val="1000"/>
              </a:lnSpc>
              <a:buNone/>
            </a:pPr>
            <a:r>
              <a:rPr lang="pl-PL" sz="6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pl-PL" sz="6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385"/>
              </a:lnSpc>
            </a:pPr>
            <a:r>
              <a:rPr lang="pl-PL" sz="6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pl-PL" sz="6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1516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C5F311B-B606-4D61-8A71-ED7DDAA56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14400"/>
            <a:ext cx="10058400" cy="5038344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pl-PL" sz="7000" b="1" dirty="0">
                <a:solidFill>
                  <a:srgbClr val="00B050"/>
                </a:solidFill>
              </a:rPr>
              <a:t>Do szkodliwych treści zalicza się przede wszystkim:</a:t>
            </a:r>
          </a:p>
          <a:p>
            <a:endParaRPr lang="pl-PL" sz="7000" b="1" dirty="0"/>
          </a:p>
          <a:p>
            <a:r>
              <a:rPr lang="pl-PL" sz="2900" b="1" dirty="0"/>
              <a:t>Treści obrazujące przemoc, obrażenia fizyczne bądź śmierć, np. zdjęcia/filmy prezentujące ofiary wypadków, okrucieństwo wobec zwierząt;</a:t>
            </a:r>
          </a:p>
          <a:p>
            <a:endParaRPr lang="pl-PL" sz="2900" b="1" dirty="0"/>
          </a:p>
          <a:p>
            <a:r>
              <a:rPr lang="pl-PL" sz="2900" b="1" dirty="0"/>
              <a:t>Treści nawołujące do samookaleczeń, samobójstw, </a:t>
            </a:r>
            <a:r>
              <a:rPr lang="pl-PL" sz="2900" b="1" dirty="0" err="1"/>
              <a:t>zachowań</a:t>
            </a:r>
            <a:r>
              <a:rPr lang="pl-PL" sz="2900" b="1" dirty="0"/>
              <a:t> szkodliwych dla zdrowia (np. restrykcyjne diety), czy materiały promujące zażywanie niebezpiecznych substancji (np. narkotyków);</a:t>
            </a:r>
          </a:p>
          <a:p>
            <a:endParaRPr lang="pl-PL" sz="2900" b="1" dirty="0"/>
          </a:p>
          <a:p>
            <a:r>
              <a:rPr lang="pl-PL" sz="2900" b="1" dirty="0"/>
              <a:t>Treści dyskryminacyjne, promujące wrogość, a nawet nienawiść;</a:t>
            </a:r>
          </a:p>
          <a:p>
            <a:endParaRPr lang="pl-PL" sz="2900" b="1" dirty="0"/>
          </a:p>
          <a:p>
            <a:r>
              <a:rPr lang="pl-PL" sz="2900" b="1" dirty="0"/>
              <a:t>Treści pornograficzne dostępne bez żadnego ostrzeżenia, w tym materiały prezentujące relacje seksualne z wykorzystaniem przemocy, nietypowe</a:t>
            </a:r>
          </a:p>
          <a:p>
            <a:endParaRPr lang="pl-PL" sz="2900" b="1" dirty="0"/>
          </a:p>
          <a:p>
            <a:r>
              <a:rPr lang="pl-PL" sz="2900" b="1" dirty="0"/>
              <a:t>i dewiacyjne zachowania seksualne, a także materiały prezentujące seksualne wykorzystywanie dzieci;</a:t>
            </a:r>
          </a:p>
          <a:p>
            <a:endParaRPr lang="pl-PL" sz="2900" b="1" dirty="0"/>
          </a:p>
          <a:p>
            <a:r>
              <a:rPr lang="pl-PL" sz="2900" b="1" dirty="0"/>
              <a:t>Fałszywe wiadomości (tzw. </a:t>
            </a:r>
            <a:r>
              <a:rPr lang="pl-PL" sz="2900" b="1" dirty="0" err="1"/>
              <a:t>fake</a:t>
            </a:r>
            <a:r>
              <a:rPr lang="pl-PL" sz="2900" b="1" dirty="0"/>
              <a:t> news), często o charakterze sensacyjnym, publikowane w mediach w celu zmanipulowania i wprowadzenia odbiorcy w błąd dla osiągnięcia korzyści, np. finansowych, politycznych; </a:t>
            </a:r>
            <a:r>
              <a:rPr lang="pl-PL" sz="2900" b="1" dirty="0" err="1"/>
              <a:t>Patostreamy</a:t>
            </a:r>
            <a:r>
              <a:rPr lang="pl-PL" sz="2900" b="1" dirty="0"/>
              <a:t>, czyli relacje na żywo w sieci prezentujące zachowania określane i postrzegane jako patologiczne. Są to np. relacje z libacji alkoholowych, zażywania narkotyków, materiały prezentujące agresywne zachowania, wyzwiska, bójki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33123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E7AE3C5-E6D4-4FC7-8128-BC3B08593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rgbClr val="00B050"/>
                </a:solidFill>
              </a:rPr>
              <a:t>OBJAWY – czyli możliwe konsekwencje kontaktu dziecka ze szkodliwymi treściami:</a:t>
            </a:r>
            <a:br>
              <a:rPr lang="pl-PL" b="1" dirty="0">
                <a:solidFill>
                  <a:srgbClr val="00B050"/>
                </a:solidFill>
              </a:rPr>
            </a:b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DD25E39-7937-475F-A2D8-AFDEACA26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871319"/>
            <a:ext cx="10058400" cy="3849624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endParaRPr lang="pl-PL" sz="5600" dirty="0"/>
          </a:p>
          <a:p>
            <a:pPr marL="0" indent="0">
              <a:lnSpc>
                <a:spcPct val="120000"/>
              </a:lnSpc>
              <a:buNone/>
            </a:pPr>
            <a:r>
              <a:rPr lang="pl-PL" sz="5600" dirty="0"/>
              <a:t>•</a:t>
            </a:r>
            <a:r>
              <a:rPr lang="pl-PL" sz="5600" dirty="0">
                <a:cs typeface="Arial" panose="020B0604020202020204" pitchFamily="34" charset="0"/>
              </a:rPr>
              <a:t>	lęk, niepokój, obniżenie poczucia bezpieczeństwa;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5600" dirty="0">
                <a:cs typeface="Arial" panose="020B0604020202020204" pitchFamily="34" charset="0"/>
              </a:rPr>
              <a:t>•	wypaczony obraz rzeczywistości;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5600" dirty="0">
                <a:cs typeface="Arial" panose="020B0604020202020204" pitchFamily="34" charset="0"/>
              </a:rPr>
              <a:t>•	pogorszenie nastroju;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5600" dirty="0">
                <a:cs typeface="Arial" panose="020B0604020202020204" pitchFamily="34" charset="0"/>
              </a:rPr>
              <a:t>•	demoralizacja i zachowania sprzeczne z normami społecznymi;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5600" dirty="0">
                <a:cs typeface="Arial" panose="020B0604020202020204" pitchFamily="34" charset="0"/>
              </a:rPr>
              <a:t>•	znieczulenie na losy ofiar przemocy;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5600" dirty="0">
                <a:cs typeface="Arial" panose="020B0604020202020204" pitchFamily="34" charset="0"/>
              </a:rPr>
              <a:t>•	agresywna postawa wobec innych;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5600" dirty="0">
                <a:cs typeface="Arial" panose="020B0604020202020204" pitchFamily="34" charset="0"/>
              </a:rPr>
              <a:t>•	ryzykowne zachowania i działania antyspołeczne;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5600" dirty="0">
                <a:cs typeface="Arial" panose="020B0604020202020204" pitchFamily="34" charset="0"/>
              </a:rPr>
              <a:t>•	fałszywe poglądy na sferę seksualności.</a:t>
            </a:r>
          </a:p>
          <a:p>
            <a:pPr>
              <a:lnSpc>
                <a:spcPct val="120000"/>
              </a:lnSpc>
            </a:pPr>
            <a:endParaRPr lang="pl-PL" sz="5600" dirty="0"/>
          </a:p>
          <a:p>
            <a:pPr marL="0" indent="0">
              <a:lnSpc>
                <a:spcPct val="120000"/>
              </a:lnSpc>
              <a:buNone/>
            </a:pPr>
            <a:endParaRPr lang="pl-PL" sz="5600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47FDBC14-24F0-4198-B3C8-7F397F838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636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50CBA38-0C17-49B3-A38B-6AA4849DE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" panose="020B0604020202020204" pitchFamily="34" charset="0"/>
              </a:rPr>
              <a:t>USTAL ZASADY KORZYSTANIA Z SIECI</a:t>
            </a:r>
            <a:endParaRPr lang="pl-PL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B378F50-1F5E-4156-AEF6-1F41CB3FC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l-PL" dirty="0"/>
          </a:p>
          <a:p>
            <a:r>
              <a:rPr lang="pl-PL" b="1" dirty="0"/>
              <a:t>CZAS: Czas korzystania z sieci powinien być ograniczony. Zaleca się, aby dzieci w wieku wczesnoszkolnym nie korzystały z urządzeń ekranowych dłużej niż dwie godziny dziennie.</a:t>
            </a:r>
          </a:p>
          <a:p>
            <a:endParaRPr lang="pl-PL" b="1" dirty="0"/>
          </a:p>
          <a:p>
            <a:r>
              <a:rPr lang="pl-PL" b="1" dirty="0"/>
              <a:t>OGRANICZONY DOSTĘP: Najmłodsze dzieci nie powinny samodzielnie korzystać z wyszukiwarek, portali społecznościowych i innych serwisów dających nieograniczony dostęp do treści. Korzystanie z </a:t>
            </a:r>
            <a:r>
              <a:rPr lang="pl-PL" b="1" dirty="0" err="1"/>
              <a:t>internetu</a:t>
            </a:r>
            <a:r>
              <a:rPr lang="pl-PL" b="1" dirty="0"/>
              <a:t> powinno odbywać się pod twoją kontrolą, a także z uwzględnieniem ograniczeń wiekowych narzucanych przez serwisy.</a:t>
            </a:r>
          </a:p>
          <a:p>
            <a:endParaRPr lang="pl-PL" b="1" dirty="0"/>
          </a:p>
          <a:p>
            <a:r>
              <a:rPr lang="pl-PL" b="1" dirty="0"/>
              <a:t>PRYWATNOŚĆ: Dzieci nie powinny samodzielnie publikować treści online, szczególnie prywatnych informacji, filmów, zdjęć. Zwróć dziecku uwagę na zagrożenia związane z publikacją wizerunku i osobistych informacji.</a:t>
            </a:r>
          </a:p>
          <a:p>
            <a:endParaRPr lang="pl-PL" b="1" dirty="0"/>
          </a:p>
          <a:p>
            <a:r>
              <a:rPr lang="pl-PL" b="1" dirty="0"/>
              <a:t>INFORMOWANIE: Umów się ze swoim dzieckiem, że za każdym razem kiedy trafi w sieci na nieodpowiednie treści lub coś je zaniepokoi, natychmiast cię o tym poinformuje. Pozwoli ci to odpowiednio zareagować i uchronić swoją pociechę przed ewentualnymi dalszymi negatywnymi skutkami takiego zdarzenia.</a:t>
            </a:r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972DDFD-10E9-4682-9B02-CB0407F46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354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23A0537-4C37-4AB0-8D0B-C8876195D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GDZIE MOŻESZ SZUKAĆ POMOCY?</a:t>
            </a:r>
            <a:r>
              <a:rPr lang="pl-PL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pl-PL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pl-PL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07ACBC3-978D-45D7-A951-4C5FDEE43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504188"/>
            <a:ext cx="10058400" cy="384962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l-PL" sz="5600" b="1" dirty="0">
                <a:solidFill>
                  <a:srgbClr val="00B050"/>
                </a:solidFill>
              </a:rPr>
              <a:t>800 100 100 – TELEFON DLA RODZICÓW I NAUCZYCIELI</a:t>
            </a:r>
          </a:p>
          <a:p>
            <a:pPr marL="0" indent="0">
              <a:buNone/>
            </a:pPr>
            <a:r>
              <a:rPr lang="pl-PL" sz="5600" dirty="0"/>
              <a:t>Bezpłatna i anonimowa pomoc telefoniczna i online dla rodziców i nauczycieli, którzy potrzebują wsparcia i informacji w zakresie przeciwdziałania przemocy, a także pomocy psychologicznej dzieciom przeżywającym kłopoty i trudności, takie jak: agresja i przemoc w szkole, </a:t>
            </a:r>
            <a:r>
              <a:rPr lang="pl-PL" sz="5600" dirty="0" err="1"/>
              <a:t>cybeprzemoc</a:t>
            </a:r>
            <a:r>
              <a:rPr lang="pl-PL" sz="5600" dirty="0"/>
              <a:t> i zagrożenia związane z nowymi technologiami, wykorzystanie seksualne, kontakt z substancjami psychoaktywnymi, depresja i obniżony nastrój, myśli samobójcze, zaburzenia odżywiania. Linia czynna jest od poniedziałku do piątku w godzinach 12:00–15:00. Więcej informacji znajdziesz na stronie https://800100100.pl/.</a:t>
            </a:r>
          </a:p>
          <a:p>
            <a:pPr marL="0" indent="0">
              <a:buNone/>
            </a:pPr>
            <a:r>
              <a:rPr lang="pl-PL" sz="5600" b="1" dirty="0">
                <a:solidFill>
                  <a:srgbClr val="00B050"/>
                </a:solidFill>
              </a:rPr>
              <a:t>116 111 – TELEFON ZAUFANIA DLA DZIECI I MŁODZIEŻY</a:t>
            </a:r>
          </a:p>
          <a:p>
            <a:pPr marL="0" indent="0">
              <a:buNone/>
            </a:pPr>
            <a:r>
              <a:rPr lang="pl-PL" sz="5600" dirty="0"/>
              <a:t>Bezpłatny i anonimowy telefon dla dzieci i młodzieży prowadzony przez Fundację Dajemy Dzieciom Siłę. Telefon dostępny jest codziennie od 12:00 do 2:00 w nocy. Dzieci i młodzież mogą także zarejestrować się na stronie internetowej i napisać wiadomość do konsultantów pełniących dyżur online. Więcej informacji znajdziesz na stronie https://116111.pl/.</a:t>
            </a:r>
          </a:p>
          <a:p>
            <a:pPr marL="0" indent="0">
              <a:buNone/>
            </a:pPr>
            <a:r>
              <a:rPr lang="pl-PL" sz="5600" b="1" dirty="0">
                <a:solidFill>
                  <a:srgbClr val="00B050"/>
                </a:solidFill>
              </a:rPr>
              <a:t>800 12 12 12 – DZIECIĘCY TELEFON ZAUFANIA RZECZNIKA PRAW DZIECKA </a:t>
            </a:r>
          </a:p>
          <a:p>
            <a:pPr marL="0" indent="0">
              <a:buNone/>
            </a:pPr>
            <a:r>
              <a:rPr lang="pl-PL" sz="5600" dirty="0"/>
              <a:t>Bezpłatna działająca całodobowo telefoniczna linia interwencyjna dla dzieci i młodzieży. Osoby dorosłe mogą zgłaszać problemy dzieci lub </a:t>
            </a:r>
            <a:r>
              <a:rPr lang="pl-PL" sz="5600" dirty="0" err="1"/>
              <a:t>rażącezaniedbania</a:t>
            </a:r>
            <a:r>
              <a:rPr lang="pl-PL" sz="5600" dirty="0"/>
              <a:t> względem nich. Telefon jest czynny od poniedziałku do piątku w godzinach od 8:15 do 20:00. Więcej informacji na stronie https://brpd.gov.pl/telefon-zaufania.</a:t>
            </a:r>
          </a:p>
          <a:p>
            <a:pPr marL="0" indent="0">
              <a:buNone/>
            </a:pPr>
            <a:r>
              <a:rPr lang="pl-PL" sz="5600" dirty="0">
                <a:solidFill>
                  <a:srgbClr val="00B050"/>
                </a:solidFill>
              </a:rPr>
              <a:t> </a:t>
            </a:r>
            <a:r>
              <a:rPr lang="pl-PL" sz="5600" b="1" dirty="0">
                <a:solidFill>
                  <a:srgbClr val="00B050"/>
                </a:solidFill>
              </a:rPr>
              <a:t>DYŻURNET.PL</a:t>
            </a:r>
          </a:p>
          <a:p>
            <a:pPr marL="0" indent="0">
              <a:buNone/>
            </a:pPr>
            <a:r>
              <a:rPr lang="pl-PL" sz="5600" dirty="0"/>
              <a:t>Zespół ekspertów NASK, działający jako punkt kontaktowy do zgłaszania nielegalnych treści w </a:t>
            </a:r>
            <a:r>
              <a:rPr lang="pl-PL" sz="5600" dirty="0" err="1"/>
              <a:t>internecie</a:t>
            </a:r>
            <a:r>
              <a:rPr lang="pl-PL" sz="5600" dirty="0"/>
              <a:t>, szczególnie związanych z seksualnym wykorzystywaniem dzieci. Zgłoszenia o potencjalnie nielegalnych treściach można przekazywać za pomocą formularza, na adres e-mailowy lub za pomocą infolinii 0 801 615 005. Szczegółowe informacje znajdziesz na stronie https://dyzurnet.pl/.</a:t>
            </a:r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E2EA21A-0C68-4E6A-B6C4-3B4FC920C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pPr rtl="0"/>
              <a:t>07.03.2022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187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E78D913-CDC7-40AD-8768-EBA2DE20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>
                <a:solidFill>
                  <a:srgbClr val="00B050"/>
                </a:solidFill>
              </a:rPr>
              <a:t>PRZYDATNE STRONY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6FB7700-1B83-4FC6-8809-3B9997C64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328394"/>
            <a:ext cx="10058400" cy="384962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l-PL" sz="6400" dirty="0"/>
              <a:t>Jeśli chciałbyś dowiedzieć się więcej o tym, jak dbać o bezpieczeństwo dziecka w sieci, zachęcam cię do odwiedzenia stron internetowych instytucji działających na rzecz bezpieczeństwa najmłodszych użytkowników </a:t>
            </a:r>
            <a:r>
              <a:rPr lang="pl-PL" sz="6400" dirty="0" err="1"/>
              <a:t>internetu</a:t>
            </a:r>
            <a:r>
              <a:rPr lang="pl-PL" sz="6400" dirty="0"/>
              <a:t>. Znajdziesz na nich ciekawe informacje, materiały i porady dotyczące nie tylko szkodliwych treści online.</a:t>
            </a:r>
          </a:p>
          <a:p>
            <a:pPr marL="0" indent="0">
              <a:buNone/>
            </a:pPr>
            <a:r>
              <a:rPr lang="pl-PL" sz="6400" dirty="0"/>
              <a:t>•	Akademia NASK www.akademia.nask.pl</a:t>
            </a:r>
          </a:p>
          <a:p>
            <a:pPr marL="0" indent="0">
              <a:buNone/>
            </a:pPr>
            <a:r>
              <a:rPr lang="pl-PL" sz="6400" dirty="0"/>
              <a:t>•	Polskie Centrum Programu </a:t>
            </a:r>
            <a:r>
              <a:rPr lang="pl-PL" sz="6400" dirty="0" err="1"/>
              <a:t>Safer</a:t>
            </a:r>
            <a:r>
              <a:rPr lang="pl-PL" sz="6400" dirty="0"/>
              <a:t> Internet www.saferinternet.pl</a:t>
            </a:r>
          </a:p>
          <a:p>
            <a:pPr marL="0" indent="0">
              <a:buNone/>
            </a:pPr>
            <a:r>
              <a:rPr lang="pl-PL" sz="6400" dirty="0"/>
              <a:t>•	Strona kampanii „Nie zagub dziecka w sieci” www.gov.pl/niezagubdzieckawsieci</a:t>
            </a:r>
          </a:p>
          <a:p>
            <a:pPr marL="0" indent="0">
              <a:buNone/>
            </a:pPr>
            <a:r>
              <a:rPr lang="pl-PL" sz="6400" dirty="0"/>
              <a:t>•	Dyżurnet.pl www.dyzurnet.pl</a:t>
            </a:r>
          </a:p>
          <a:p>
            <a:pPr marL="0" indent="0">
              <a:buNone/>
            </a:pPr>
            <a:r>
              <a:rPr lang="pl-PL" sz="6400" dirty="0"/>
              <a:t>•	CERT Polska www.cert.pl</a:t>
            </a:r>
          </a:p>
          <a:p>
            <a:pPr marL="0" indent="0">
              <a:buNone/>
            </a:pPr>
            <a:r>
              <a:rPr lang="pl-PL" sz="6400" dirty="0"/>
              <a:t>•	Fundacja Dajemy Dzieciom Siłę www.fdds.pl</a:t>
            </a:r>
          </a:p>
          <a:p>
            <a:pPr marL="0" indent="0">
              <a:buNone/>
            </a:pPr>
            <a:r>
              <a:rPr lang="pl-PL" sz="6400" dirty="0"/>
              <a:t>•	Fundacja Orange www.fundacja.orange.pl</a:t>
            </a:r>
          </a:p>
          <a:p>
            <a:pPr marL="0" indent="0">
              <a:buNone/>
            </a:pPr>
            <a:r>
              <a:rPr lang="pl-PL" sz="6400" dirty="0"/>
              <a:t>•	Strona kampanii „Chroń dziecko w sieci” www.dzieckowsieci.pl</a:t>
            </a:r>
          </a:p>
          <a:p>
            <a:endParaRPr lang="pl-PL" dirty="0"/>
          </a:p>
          <a:p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29C2B67-2AE7-42D1-9675-563D1D40E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2622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168</TotalTime>
  <Words>759</Words>
  <Application>Microsoft Office PowerPoint</Application>
  <PresentationFormat>Niestandardowy</PresentationFormat>
  <Paragraphs>78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Faseta</vt:lpstr>
      <vt:lpstr>Dzień BEZPIECZNEGO INTERNETU</vt:lpstr>
      <vt:lpstr>    Dzień Bezpiecznego Internetu (DBI)obchodzony jest z inicjatywy Komisji Europejskiej od 2004 r. Wydarzenie szybko zyskało wielu zwolenników i obecnie swoim zasięgiem obejmuje państwa z całego świata. </vt:lpstr>
      <vt:lpstr>CZYM SĄ SZKODLIWE TREŚCI W INTERNECIE? </vt:lpstr>
      <vt:lpstr>Jak dziecko może trafić na szkodliwe treści? </vt:lpstr>
      <vt:lpstr>Slajd 5</vt:lpstr>
      <vt:lpstr>OBJAWY – czyli możliwe konsekwencje kontaktu dziecka ze szkodliwymi treściami: </vt:lpstr>
      <vt:lpstr>USTAL ZASADY KORZYSTANIA Z SIECI</vt:lpstr>
      <vt:lpstr>GDZIE MOŻESZ SZUKAĆ POMOCY? </vt:lpstr>
      <vt:lpstr>PRZYDATNE STRONY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Dzień BeZPIECZNEGO INTERNETU</dc:title>
  <dc:creator>Anna Durańczyk</dc:creator>
  <cp:lastModifiedBy>Admin</cp:lastModifiedBy>
  <cp:revision>10</cp:revision>
  <dcterms:created xsi:type="dcterms:W3CDTF">2021-02-08T18:32:08Z</dcterms:created>
  <dcterms:modified xsi:type="dcterms:W3CDTF">2022-03-07T21:07:30Z</dcterms:modified>
</cp:coreProperties>
</file>