
<file path=[Content_Types].xml><?xml version="1.0" encoding="utf-8"?>
<Types xmlns="http://schemas.openxmlformats.org/package/2006/content-types">
  <Default ContentType="image/jpeg" Extension="jpg"/>
  <Default ContentType="image/gif" Extension="gif"/>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36b2536a587f256e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36b2536a587f256e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6b2536a587f256e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36b2536a587f256e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34ec5b1cee4552f8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34ec5b1cee4552f8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b0ea794602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b0ea794602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34ec5b1cee4552f8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34ec5b1cee4552f8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b0ea794602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b0ea794602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36b2536a587f256e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36b2536a587f256e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b0ea794602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b0ea794602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36b2536a587f256e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36b2536a587f256e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b0ea794602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b0ea794602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pl"/>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mc:AlternateContent>
    <mc:Choice Requires="p14">
      <p:transition spd="slow" p14:dur="1000">
        <p14:gallery dir="l"/>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6.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xml"/><Relationship Id="rId3" Type="http://schemas.openxmlformats.org/officeDocument/2006/relationships/image" Target="../media/image4.jpg"/><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5.xml"/><Relationship Id="rId3" Type="http://schemas.openxmlformats.org/officeDocument/2006/relationships/image" Target="../media/image9.jpg"/><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7.xml"/><Relationship Id="rId3" Type="http://schemas.openxmlformats.org/officeDocument/2006/relationships/image" Target="../media/image8.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7.jpg"/><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860000" y="1018825"/>
            <a:ext cx="4947000" cy="9471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pl">
                <a:latin typeface="Comic Sans MS"/>
                <a:ea typeface="Comic Sans MS"/>
                <a:cs typeface="Comic Sans MS"/>
                <a:sym typeface="Comic Sans MS"/>
              </a:rPr>
              <a:t>„Kamienie na Szaniec”</a:t>
            </a:r>
            <a:endParaRPr>
              <a:latin typeface="Comic Sans MS"/>
              <a:ea typeface="Comic Sans MS"/>
              <a:cs typeface="Comic Sans MS"/>
              <a:sym typeface="Comic Sans MS"/>
            </a:endParaRPr>
          </a:p>
        </p:txBody>
      </p:sp>
      <p:sp>
        <p:nvSpPr>
          <p:cNvPr id="55" name="Google Shape;55;p13"/>
          <p:cNvSpPr txBox="1"/>
          <p:nvPr>
            <p:ph idx="1" type="subTitle"/>
          </p:nvPr>
        </p:nvSpPr>
        <p:spPr>
          <a:xfrm>
            <a:off x="4538750" y="2219075"/>
            <a:ext cx="3589500" cy="4593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pl">
                <a:solidFill>
                  <a:schemeClr val="dk1"/>
                </a:solidFill>
                <a:latin typeface="Comic Sans MS"/>
                <a:ea typeface="Comic Sans MS"/>
                <a:cs typeface="Comic Sans MS"/>
                <a:sym typeface="Comic Sans MS"/>
              </a:rPr>
              <a:t>Aleksander Kamiński</a:t>
            </a:r>
            <a:endParaRPr>
              <a:solidFill>
                <a:schemeClr val="dk1"/>
              </a:solidFill>
              <a:latin typeface="Comic Sans MS"/>
              <a:ea typeface="Comic Sans MS"/>
              <a:cs typeface="Comic Sans MS"/>
              <a:sym typeface="Comic Sans MS"/>
            </a:endParaRPr>
          </a:p>
        </p:txBody>
      </p:sp>
      <p:pic>
        <p:nvPicPr>
          <p:cNvPr id="56" name="Google Shape;56;p13"/>
          <p:cNvPicPr preferRelativeResize="0"/>
          <p:nvPr/>
        </p:nvPicPr>
        <p:blipFill>
          <a:blip r:embed="rId3">
            <a:alphaModFix/>
          </a:blip>
          <a:stretch>
            <a:fillRect/>
          </a:stretch>
        </p:blipFill>
        <p:spPr>
          <a:xfrm>
            <a:off x="129525" y="0"/>
            <a:ext cx="4125850" cy="51435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afterEffect" presetClass="entr" presetID="2" presetSubtype="8">
                                  <p:stCondLst>
                                    <p:cond delay="0"/>
                                  </p:stCondLst>
                                  <p:childTnLst>
                                    <p:set>
                                      <p:cBhvr>
                                        <p:cTn dur="1" fill="hold">
                                          <p:stCondLst>
                                            <p:cond delay="0"/>
                                          </p:stCondLst>
                                        </p:cTn>
                                        <p:tgtEl>
                                          <p:spTgt spid="56"/>
                                        </p:tgtEl>
                                        <p:attrNameLst>
                                          <p:attrName>style.visibility</p:attrName>
                                        </p:attrNameLst>
                                      </p:cBhvr>
                                      <p:to>
                                        <p:strVal val="visible"/>
                                      </p:to>
                                    </p:set>
                                    <p:anim calcmode="lin" valueType="num">
                                      <p:cBhvr additive="base">
                                        <p:cTn dur="1000"/>
                                        <p:tgtEl>
                                          <p:spTgt spid="56"/>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1">
                                  <p:stCondLst>
                                    <p:cond delay="0"/>
                                  </p:stCondLst>
                                  <p:childTnLst>
                                    <p:set>
                                      <p:cBhvr>
                                        <p:cTn dur="1" fill="hold">
                                          <p:stCondLst>
                                            <p:cond delay="0"/>
                                          </p:stCondLst>
                                        </p:cTn>
                                        <p:tgtEl>
                                          <p:spTgt spid="54"/>
                                        </p:tgtEl>
                                        <p:attrNameLst>
                                          <p:attrName>style.visibility</p:attrName>
                                        </p:attrNameLst>
                                      </p:cBhvr>
                                      <p:to>
                                        <p:strVal val="visible"/>
                                      </p:to>
                                    </p:set>
                                    <p:anim calcmode="lin" valueType="num">
                                      <p:cBhvr additive="base">
                                        <p:cTn dur="1000"/>
                                        <p:tgtEl>
                                          <p:spTgt spid="54"/>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55"/>
                                        </p:tgtEl>
                                        <p:attrNameLst>
                                          <p:attrName>style.visibility</p:attrName>
                                        </p:attrNameLst>
                                      </p:cBhvr>
                                      <p:to>
                                        <p:strVal val="visible"/>
                                      </p:to>
                                    </p:set>
                                    <p:anim calcmode="lin" valueType="num">
                                      <p:cBhvr additive="base">
                                        <p:cTn dur="1000"/>
                                        <p:tgtEl>
                                          <p:spTgt spid="55"/>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i="1" lang="pl" sz="3100">
                <a:latin typeface="Comic Sans MS"/>
                <a:ea typeface="Comic Sans MS"/>
                <a:cs typeface="Comic Sans MS"/>
                <a:sym typeface="Comic Sans MS"/>
              </a:rPr>
              <a:t>Dla</a:t>
            </a:r>
            <a:r>
              <a:rPr b="1" i="1" lang="pl" sz="3100">
                <a:latin typeface="Comic Sans MS"/>
                <a:ea typeface="Comic Sans MS"/>
                <a:cs typeface="Comic Sans MS"/>
                <a:sym typeface="Comic Sans MS"/>
              </a:rPr>
              <a:t>czego chcę polecić akurat „Kamienie na Szaniec”?</a:t>
            </a:r>
            <a:endParaRPr b="1" i="1" sz="3100">
              <a:latin typeface="Comic Sans MS"/>
              <a:ea typeface="Comic Sans MS"/>
              <a:cs typeface="Comic Sans MS"/>
              <a:sym typeface="Comic Sans MS"/>
            </a:endParaRPr>
          </a:p>
        </p:txBody>
      </p:sp>
      <p:sp>
        <p:nvSpPr>
          <p:cNvPr id="110" name="Google Shape;110;p22"/>
          <p:cNvSpPr txBox="1"/>
          <p:nvPr>
            <p:ph idx="1" type="body"/>
          </p:nvPr>
        </p:nvSpPr>
        <p:spPr>
          <a:xfrm>
            <a:off x="311700" y="1443218"/>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pl" sz="2000">
                <a:solidFill>
                  <a:schemeClr val="dk1"/>
                </a:solidFill>
                <a:latin typeface="Comic Sans MS"/>
                <a:ea typeface="Comic Sans MS"/>
                <a:cs typeface="Comic Sans MS"/>
                <a:sym typeface="Comic Sans MS"/>
              </a:rPr>
              <a:t>Utwór pokazuje wojnę oraz okupację w nieco inny sposób, niż większość dzieł. Zwraca uwagę na to, że bohaterowie nie są profesjonalistami w walce, a jedynie zwykłymi, młodymi obywatelami, którzy ciągle zdobywają doświadczenie w wojsku. W powieści autor wielokrotnie skupiał się na odczuciach i emocjach postaci. Aleksander Kamiński pokazał wojnę nie tylko jako terror i postrach, ale także jako ciągłą walkę i sprawdzian samego siebie. Zwracał również nie raz uwagę na to, co napędzało bohaterów do działania – patriotyzm i optymistyczna wizja przyszłości w wolnej Polsce.</a:t>
            </a:r>
            <a:endParaRPr sz="2000">
              <a:solidFill>
                <a:schemeClr val="dk1"/>
              </a:solidFill>
              <a:latin typeface="Comic Sans MS"/>
              <a:ea typeface="Comic Sans MS"/>
              <a:cs typeface="Comic Sans MS"/>
              <a:sym typeface="Comic Sans MS"/>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afterEffect" presetClass="entr" presetID="2" presetSubtype="1">
                                  <p:stCondLst>
                                    <p:cond delay="0"/>
                                  </p:stCondLst>
                                  <p:childTnLst>
                                    <p:set>
                                      <p:cBhvr>
                                        <p:cTn dur="1" fill="hold">
                                          <p:stCondLst>
                                            <p:cond delay="0"/>
                                          </p:stCondLst>
                                        </p:cTn>
                                        <p:tgtEl>
                                          <p:spTgt spid="109"/>
                                        </p:tgtEl>
                                        <p:attrNameLst>
                                          <p:attrName>style.visibility</p:attrName>
                                        </p:attrNameLst>
                                      </p:cBhvr>
                                      <p:to>
                                        <p:strVal val="visible"/>
                                      </p:to>
                                    </p:set>
                                    <p:anim calcmode="lin" valueType="num">
                                      <p:cBhvr additive="base">
                                        <p:cTn dur="1000"/>
                                        <p:tgtEl>
                                          <p:spTgt spid="109"/>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110"/>
                                        </p:tgtEl>
                                        <p:attrNameLst>
                                          <p:attrName>style.visibility</p:attrName>
                                        </p:attrNameLst>
                                      </p:cBhvr>
                                      <p:to>
                                        <p:strVal val="visible"/>
                                      </p:to>
                                    </p:set>
                                    <p:anim calcmode="lin" valueType="num">
                                      <p:cBhvr additive="base">
                                        <p:cTn dur="1000"/>
                                        <p:tgtEl>
                                          <p:spTgt spid="110"/>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3"/>
          <p:cNvSpPr txBox="1"/>
          <p:nvPr>
            <p:ph type="ctrTitle"/>
          </p:nvPr>
        </p:nvSpPr>
        <p:spPr>
          <a:xfrm>
            <a:off x="311700" y="320925"/>
            <a:ext cx="8520600" cy="79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pl"/>
              <a:t>Dziękuję za uwagę</a:t>
            </a:r>
            <a:endParaRPr/>
          </a:p>
        </p:txBody>
      </p:sp>
      <p:sp>
        <p:nvSpPr>
          <p:cNvPr id="116" name="Google Shape;116;p23"/>
          <p:cNvSpPr txBox="1"/>
          <p:nvPr>
            <p:ph idx="1" type="subTitle"/>
          </p:nvPr>
        </p:nvSpPr>
        <p:spPr>
          <a:xfrm>
            <a:off x="5087975" y="3759225"/>
            <a:ext cx="3855300" cy="11808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pl">
                <a:solidFill>
                  <a:schemeClr val="dk1"/>
                </a:solidFill>
              </a:rPr>
              <a:t>Wykonała: Alicja Polakowska</a:t>
            </a:r>
            <a:endParaRPr>
              <a:solidFill>
                <a:schemeClr val="dk1"/>
              </a:solidFill>
            </a:endParaRPr>
          </a:p>
        </p:txBody>
      </p:sp>
      <p:pic>
        <p:nvPicPr>
          <p:cNvPr id="117" name="Google Shape;117;p23"/>
          <p:cNvPicPr preferRelativeResize="0"/>
          <p:nvPr/>
        </p:nvPicPr>
        <p:blipFill>
          <a:blip r:embed="rId3">
            <a:alphaModFix/>
          </a:blip>
          <a:stretch>
            <a:fillRect/>
          </a:stretch>
        </p:blipFill>
        <p:spPr>
          <a:xfrm>
            <a:off x="226400" y="1284425"/>
            <a:ext cx="3695975" cy="356305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afterEffect" presetClass="entr" presetID="2" presetSubtype="1">
                                  <p:stCondLst>
                                    <p:cond delay="0"/>
                                  </p:stCondLst>
                                  <p:childTnLst>
                                    <p:set>
                                      <p:cBhvr>
                                        <p:cTn dur="1" fill="hold">
                                          <p:stCondLst>
                                            <p:cond delay="0"/>
                                          </p:stCondLst>
                                        </p:cTn>
                                        <p:tgtEl>
                                          <p:spTgt spid="115"/>
                                        </p:tgtEl>
                                        <p:attrNameLst>
                                          <p:attrName>style.visibility</p:attrName>
                                        </p:attrNameLst>
                                      </p:cBhvr>
                                      <p:to>
                                        <p:strVal val="visible"/>
                                      </p:to>
                                    </p:set>
                                    <p:anim calcmode="lin" valueType="num">
                                      <p:cBhvr additive="base">
                                        <p:cTn dur="1000"/>
                                        <p:tgtEl>
                                          <p:spTgt spid="115"/>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8">
                                  <p:stCondLst>
                                    <p:cond delay="0"/>
                                  </p:stCondLst>
                                  <p:childTnLst>
                                    <p:set>
                                      <p:cBhvr>
                                        <p:cTn dur="1" fill="hold">
                                          <p:stCondLst>
                                            <p:cond delay="0"/>
                                          </p:stCondLst>
                                        </p:cTn>
                                        <p:tgtEl>
                                          <p:spTgt spid="117"/>
                                        </p:tgtEl>
                                        <p:attrNameLst>
                                          <p:attrName>style.visibility</p:attrName>
                                        </p:attrNameLst>
                                      </p:cBhvr>
                                      <p:to>
                                        <p:strVal val="visible"/>
                                      </p:to>
                                    </p:set>
                                    <p:anim calcmode="lin" valueType="num">
                                      <p:cBhvr additive="base">
                                        <p:cTn dur="1000"/>
                                        <p:tgtEl>
                                          <p:spTgt spid="117"/>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0"/>
                                  </p:stCondLst>
                                  <p:childTnLst>
                                    <p:set>
                                      <p:cBhvr>
                                        <p:cTn dur="1" fill="hold">
                                          <p:stCondLst>
                                            <p:cond delay="0"/>
                                          </p:stCondLst>
                                        </p:cTn>
                                        <p:tgtEl>
                                          <p:spTgt spid="116"/>
                                        </p:tgtEl>
                                        <p:attrNameLst>
                                          <p:attrName>style.visibility</p:attrName>
                                        </p:attrNameLst>
                                      </p:cBhvr>
                                      <p:to>
                                        <p:strVal val="visible"/>
                                      </p:to>
                                    </p:set>
                                    <p:anim calcmode="lin" valueType="num">
                                      <p:cBhvr additive="base">
                                        <p:cTn dur="1000"/>
                                        <p:tgtEl>
                                          <p:spTgt spid="116"/>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title"/>
          </p:nvPr>
        </p:nvSpPr>
        <p:spPr>
          <a:xfrm>
            <a:off x="311700" y="371000"/>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i="1" lang="pl" sz="3400">
                <a:latin typeface="Comic Sans MS"/>
                <a:ea typeface="Comic Sans MS"/>
                <a:cs typeface="Comic Sans MS"/>
                <a:sym typeface="Comic Sans MS"/>
              </a:rPr>
              <a:t>O czym właś</a:t>
            </a:r>
            <a:r>
              <a:rPr b="1" i="1" lang="pl" sz="3400">
                <a:latin typeface="Comic Sans MS"/>
                <a:ea typeface="Comic Sans MS"/>
                <a:cs typeface="Comic Sans MS"/>
                <a:sym typeface="Comic Sans MS"/>
              </a:rPr>
              <a:t>ciwie</a:t>
            </a:r>
            <a:r>
              <a:rPr b="1" i="1" lang="pl" sz="3400">
                <a:latin typeface="Comic Sans MS"/>
                <a:ea typeface="Comic Sans MS"/>
                <a:cs typeface="Comic Sans MS"/>
                <a:sym typeface="Comic Sans MS"/>
              </a:rPr>
              <a:t> opowiada utw</a:t>
            </a:r>
            <a:r>
              <a:rPr b="1" i="1" lang="pl" sz="3400">
                <a:latin typeface="Comic Sans MS"/>
                <a:ea typeface="Comic Sans MS"/>
                <a:cs typeface="Comic Sans MS"/>
                <a:sym typeface="Comic Sans MS"/>
              </a:rPr>
              <a:t>ór</a:t>
            </a:r>
            <a:r>
              <a:rPr b="1" i="1" lang="pl" sz="3400">
                <a:latin typeface="Comic Sans MS"/>
                <a:ea typeface="Comic Sans MS"/>
                <a:cs typeface="Comic Sans MS"/>
                <a:sym typeface="Comic Sans MS"/>
              </a:rPr>
              <a:t>?</a:t>
            </a:r>
            <a:endParaRPr b="1" i="1" sz="3400">
              <a:latin typeface="Comic Sans MS"/>
              <a:ea typeface="Comic Sans MS"/>
              <a:cs typeface="Comic Sans MS"/>
              <a:sym typeface="Comic Sans MS"/>
            </a:endParaRPr>
          </a:p>
        </p:txBody>
      </p:sp>
      <p:sp>
        <p:nvSpPr>
          <p:cNvPr id="62" name="Google Shape;62;p1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pl" sz="3100">
                <a:solidFill>
                  <a:schemeClr val="dk1"/>
                </a:solidFill>
                <a:latin typeface="Comic Sans MS"/>
                <a:ea typeface="Comic Sans MS"/>
                <a:cs typeface="Comic Sans MS"/>
                <a:sym typeface="Comic Sans MS"/>
              </a:rPr>
              <a:t>Jest to książka opowiadająca o wieloletniej przyjaźni. Pokazuje losy bohaterów zmuszonych do życia w świecie wojny oraz okupacji niemieckiej. Udowadnia, że da się funkcjonować nawet w tak trudnych warunkach.</a:t>
            </a:r>
            <a:endParaRPr sz="3100">
              <a:solidFill>
                <a:schemeClr val="dk1"/>
              </a:solidFill>
              <a:latin typeface="Comic Sans MS"/>
              <a:ea typeface="Comic Sans MS"/>
              <a:cs typeface="Comic Sans MS"/>
              <a:sym typeface="Comic Sans MS"/>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afterEffect" presetClass="entr" presetID="2" presetSubtype="1">
                                  <p:stCondLst>
                                    <p:cond delay="0"/>
                                  </p:stCondLst>
                                  <p:childTnLst>
                                    <p:set>
                                      <p:cBhvr>
                                        <p:cTn dur="1" fill="hold">
                                          <p:stCondLst>
                                            <p:cond delay="0"/>
                                          </p:stCondLst>
                                        </p:cTn>
                                        <p:tgtEl>
                                          <p:spTgt spid="61"/>
                                        </p:tgtEl>
                                        <p:attrNameLst>
                                          <p:attrName>style.visibility</p:attrName>
                                        </p:attrNameLst>
                                      </p:cBhvr>
                                      <p:to>
                                        <p:strVal val="visible"/>
                                      </p:to>
                                    </p:set>
                                    <p:anim calcmode="lin" valueType="num">
                                      <p:cBhvr additive="base">
                                        <p:cTn dur="1000"/>
                                        <p:tgtEl>
                                          <p:spTgt spid="61"/>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62"/>
                                        </p:tgtEl>
                                        <p:attrNameLst>
                                          <p:attrName>style.visibility</p:attrName>
                                        </p:attrNameLst>
                                      </p:cBhvr>
                                      <p:to>
                                        <p:strVal val="visible"/>
                                      </p:to>
                                    </p:set>
                                    <p:anim calcmode="lin" valueType="num">
                                      <p:cBhvr additive="base">
                                        <p:cTn dur="1000"/>
                                        <p:tgtEl>
                                          <p:spTgt spid="62"/>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pic>
        <p:nvPicPr>
          <p:cNvPr id="67" name="Google Shape;67;p15"/>
          <p:cNvPicPr preferRelativeResize="0"/>
          <p:nvPr/>
        </p:nvPicPr>
        <p:blipFill>
          <a:blip r:embed="rId3">
            <a:alphaModFix/>
          </a:blip>
          <a:stretch>
            <a:fillRect/>
          </a:stretch>
        </p:blipFill>
        <p:spPr>
          <a:xfrm>
            <a:off x="0" y="0"/>
            <a:ext cx="4717950" cy="5143500"/>
          </a:xfrm>
          <a:prstGeom prst="rect">
            <a:avLst/>
          </a:prstGeom>
          <a:noFill/>
          <a:ln>
            <a:noFill/>
          </a:ln>
        </p:spPr>
      </p:pic>
      <p:pic>
        <p:nvPicPr>
          <p:cNvPr id="68" name="Google Shape;68;p15"/>
          <p:cNvPicPr preferRelativeResize="0"/>
          <p:nvPr/>
        </p:nvPicPr>
        <p:blipFill>
          <a:blip r:embed="rId4">
            <a:alphaModFix/>
          </a:blip>
          <a:stretch>
            <a:fillRect/>
          </a:stretch>
        </p:blipFill>
        <p:spPr>
          <a:xfrm>
            <a:off x="4717950" y="0"/>
            <a:ext cx="4426050" cy="51435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afterEffect" presetClass="entr" presetID="2" presetSubtype="8">
                                  <p:stCondLst>
                                    <p:cond delay="0"/>
                                  </p:stCondLst>
                                  <p:childTnLst>
                                    <p:set>
                                      <p:cBhvr>
                                        <p:cTn dur="1" fill="hold">
                                          <p:stCondLst>
                                            <p:cond delay="0"/>
                                          </p:stCondLst>
                                        </p:cTn>
                                        <p:tgtEl>
                                          <p:spTgt spid="67"/>
                                        </p:tgtEl>
                                        <p:attrNameLst>
                                          <p:attrName>style.visibility</p:attrName>
                                        </p:attrNameLst>
                                      </p:cBhvr>
                                      <p:to>
                                        <p:strVal val="visible"/>
                                      </p:to>
                                    </p:set>
                                    <p:anim calcmode="lin" valueType="num">
                                      <p:cBhvr additive="base">
                                        <p:cTn dur="1000"/>
                                        <p:tgtEl>
                                          <p:spTgt spid="67"/>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0"/>
                                  </p:stCondLst>
                                  <p:childTnLst>
                                    <p:set>
                                      <p:cBhvr>
                                        <p:cTn dur="1" fill="hold">
                                          <p:stCondLst>
                                            <p:cond delay="0"/>
                                          </p:stCondLst>
                                        </p:cTn>
                                        <p:tgtEl>
                                          <p:spTgt spid="68"/>
                                        </p:tgtEl>
                                        <p:attrNameLst>
                                          <p:attrName>style.visibility</p:attrName>
                                        </p:attrNameLst>
                                      </p:cBhvr>
                                      <p:to>
                                        <p:strVal val="visible"/>
                                      </p:to>
                                    </p:set>
                                    <p:anim calcmode="lin" valueType="num">
                                      <p:cBhvr additive="base">
                                        <p:cTn dur="1000"/>
                                        <p:tgtEl>
                                          <p:spTgt spid="68"/>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i="1" lang="pl" sz="3700">
                <a:latin typeface="Comic Sans MS"/>
                <a:ea typeface="Comic Sans MS"/>
                <a:cs typeface="Comic Sans MS"/>
                <a:sym typeface="Comic Sans MS"/>
              </a:rPr>
              <a:t>Geneza utw</a:t>
            </a:r>
            <a:r>
              <a:rPr b="1" i="1" lang="pl" sz="3700">
                <a:latin typeface="Comic Sans MS"/>
                <a:ea typeface="Comic Sans MS"/>
                <a:cs typeface="Comic Sans MS"/>
                <a:sym typeface="Comic Sans MS"/>
              </a:rPr>
              <a:t>oru</a:t>
            </a:r>
            <a:endParaRPr b="1" i="1" sz="3700">
              <a:latin typeface="Comic Sans MS"/>
              <a:ea typeface="Comic Sans MS"/>
              <a:cs typeface="Comic Sans MS"/>
              <a:sym typeface="Comic Sans MS"/>
            </a:endParaRPr>
          </a:p>
        </p:txBody>
      </p:sp>
      <p:sp>
        <p:nvSpPr>
          <p:cNvPr id="74" name="Google Shape;74;p1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pl">
                <a:solidFill>
                  <a:schemeClr val="dk1"/>
                </a:solidFill>
              </a:rPr>
              <a:t>Do powstania książki przyczyniły się wypadki związane z aresztowaniem, a następnie odbiciem „Rudego”. 26 marca 1943 r. w słynnej akcji pod Arsenałem uwolniono go i innych więźniów przewożonych z alei Szucha na „Pawiak”. Wydarzenie to wstrząsnęło Polską Podziemną. Relację o tych wydarzeniach Kamiński otrzymał od uczestników akcji pod Arsenałem, ponadto oparł się na pamiętniku „Zośki”. Po śmierci „Rudego” i Alka Tadeusz Zawadzki był w bardzo złym stanie psychicznym, ojciec namówił go wtedy do spisania swoich wspomnień. Tak powstał pamiętnik, któremu nadał tytuł „Kamienie rzucane na szaniec”. Również ulubiona książka Jana „Rudego” Bytnara nazywała się „Kamienie na Szaniec”.</a:t>
            </a:r>
            <a:endParaRPr>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afterEffect" presetClass="entr" presetID="2" presetSubtype="1">
                                  <p:stCondLst>
                                    <p:cond delay="0"/>
                                  </p:stCondLst>
                                  <p:childTnLst>
                                    <p:set>
                                      <p:cBhvr>
                                        <p:cTn dur="1" fill="hold">
                                          <p:stCondLst>
                                            <p:cond delay="0"/>
                                          </p:stCondLst>
                                        </p:cTn>
                                        <p:tgtEl>
                                          <p:spTgt spid="73"/>
                                        </p:tgtEl>
                                        <p:attrNameLst>
                                          <p:attrName>style.visibility</p:attrName>
                                        </p:attrNameLst>
                                      </p:cBhvr>
                                      <p:to>
                                        <p:strVal val="visible"/>
                                      </p:to>
                                    </p:set>
                                    <p:anim calcmode="lin" valueType="num">
                                      <p:cBhvr additive="base">
                                        <p:cTn dur="1000"/>
                                        <p:tgtEl>
                                          <p:spTgt spid="73"/>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74"/>
                                        </p:tgtEl>
                                        <p:attrNameLst>
                                          <p:attrName>style.visibility</p:attrName>
                                        </p:attrNameLst>
                                      </p:cBhvr>
                                      <p:to>
                                        <p:strVal val="visible"/>
                                      </p:to>
                                    </p:set>
                                    <p:anim calcmode="lin" valueType="num">
                                      <p:cBhvr additive="base">
                                        <p:cTn dur="1000"/>
                                        <p:tgtEl>
                                          <p:spTgt spid="74"/>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7"/>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0" name="Google Shape;80;p17"/>
          <p:cNvPicPr preferRelativeResize="0"/>
          <p:nvPr/>
        </p:nvPicPr>
        <p:blipFill>
          <a:blip r:embed="rId3">
            <a:alphaModFix/>
          </a:blip>
          <a:stretch>
            <a:fillRect/>
          </a:stretch>
        </p:blipFill>
        <p:spPr>
          <a:xfrm>
            <a:off x="0" y="0"/>
            <a:ext cx="4630300" cy="5143500"/>
          </a:xfrm>
          <a:prstGeom prst="rect">
            <a:avLst/>
          </a:prstGeom>
          <a:noFill/>
          <a:ln>
            <a:noFill/>
          </a:ln>
        </p:spPr>
      </p:pic>
      <p:pic>
        <p:nvPicPr>
          <p:cNvPr id="81" name="Google Shape;81;p17"/>
          <p:cNvPicPr preferRelativeResize="0"/>
          <p:nvPr/>
        </p:nvPicPr>
        <p:blipFill>
          <a:blip r:embed="rId4">
            <a:alphaModFix/>
          </a:blip>
          <a:stretch>
            <a:fillRect/>
          </a:stretch>
        </p:blipFill>
        <p:spPr>
          <a:xfrm>
            <a:off x="4782700" y="0"/>
            <a:ext cx="4361300" cy="51435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afterEffect" presetClass="entr" presetID="2" presetSubtype="8">
                                  <p:stCondLst>
                                    <p:cond delay="0"/>
                                  </p:stCondLst>
                                  <p:childTnLst>
                                    <p:set>
                                      <p:cBhvr>
                                        <p:cTn dur="1" fill="hold">
                                          <p:stCondLst>
                                            <p:cond delay="0"/>
                                          </p:stCondLst>
                                        </p:cTn>
                                        <p:tgtEl>
                                          <p:spTgt spid="80"/>
                                        </p:tgtEl>
                                        <p:attrNameLst>
                                          <p:attrName>style.visibility</p:attrName>
                                        </p:attrNameLst>
                                      </p:cBhvr>
                                      <p:to>
                                        <p:strVal val="visible"/>
                                      </p:to>
                                    </p:set>
                                    <p:anim calcmode="lin" valueType="num">
                                      <p:cBhvr additive="base">
                                        <p:cTn dur="1000"/>
                                        <p:tgtEl>
                                          <p:spTgt spid="80"/>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0"/>
                                  </p:stCondLst>
                                  <p:childTnLst>
                                    <p:set>
                                      <p:cBhvr>
                                        <p:cTn dur="1" fill="hold">
                                          <p:stCondLst>
                                            <p:cond delay="0"/>
                                          </p:stCondLst>
                                        </p:cTn>
                                        <p:tgtEl>
                                          <p:spTgt spid="81"/>
                                        </p:tgtEl>
                                        <p:attrNameLst>
                                          <p:attrName>style.visibility</p:attrName>
                                        </p:attrNameLst>
                                      </p:cBhvr>
                                      <p:to>
                                        <p:strVal val="visible"/>
                                      </p:to>
                                    </p:set>
                                    <p:anim calcmode="lin" valueType="num">
                                      <p:cBhvr additive="base">
                                        <p:cTn dur="1000"/>
                                        <p:tgtEl>
                                          <p:spTgt spid="81"/>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8"/>
          <p:cNvSpPr txBox="1"/>
          <p:nvPr>
            <p:ph type="title"/>
          </p:nvPr>
        </p:nvSpPr>
        <p:spPr>
          <a:xfrm>
            <a:off x="0" y="206327"/>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i="1" lang="pl" sz="3500">
                <a:latin typeface="Comic Sans MS"/>
                <a:ea typeface="Comic Sans MS"/>
                <a:cs typeface="Comic Sans MS"/>
                <a:sym typeface="Comic Sans MS"/>
              </a:rPr>
              <a:t>Gatunek</a:t>
            </a:r>
            <a:endParaRPr b="1" i="1" sz="3500">
              <a:latin typeface="Comic Sans MS"/>
              <a:ea typeface="Comic Sans MS"/>
              <a:cs typeface="Comic Sans MS"/>
              <a:sym typeface="Comic Sans MS"/>
            </a:endParaRPr>
          </a:p>
          <a:p>
            <a:pPr indent="0" lvl="0" marL="0" rtl="0" algn="ctr">
              <a:spcBef>
                <a:spcPts val="0"/>
              </a:spcBef>
              <a:spcAft>
                <a:spcPts val="0"/>
              </a:spcAft>
              <a:buNone/>
            </a:pPr>
            <a:r>
              <a:t/>
            </a:r>
            <a:endParaRPr/>
          </a:p>
          <a:p>
            <a:pPr indent="0" lvl="0" marL="0" rtl="0" algn="ctr">
              <a:spcBef>
                <a:spcPts val="0"/>
              </a:spcBef>
              <a:spcAft>
                <a:spcPts val="0"/>
              </a:spcAft>
              <a:buNone/>
            </a:pPr>
            <a:r>
              <a:t/>
            </a:r>
            <a:endParaRPr/>
          </a:p>
        </p:txBody>
      </p:sp>
      <p:sp>
        <p:nvSpPr>
          <p:cNvPr id="87" name="Google Shape;87;p18"/>
          <p:cNvSpPr txBox="1"/>
          <p:nvPr>
            <p:ph idx="1" type="body"/>
          </p:nvPr>
        </p:nvSpPr>
        <p:spPr>
          <a:xfrm>
            <a:off x="0" y="779036"/>
            <a:ext cx="9144000" cy="31701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pl">
                <a:solidFill>
                  <a:schemeClr val="dk1"/>
                </a:solidFill>
                <a:latin typeface="Comic Sans MS"/>
                <a:ea typeface="Comic Sans MS"/>
                <a:cs typeface="Comic Sans MS"/>
                <a:sym typeface="Comic Sans MS"/>
              </a:rPr>
              <a:t>Utwór Kamińskiego zaliczany jest do literatury faktu, nie ma w nim fikcji literackiej. Autor stworzył wiarygodną relację głównie o ludziach, których znał osobiście, i o wydarzeniach, w których uczestniczył sam lub poznał ich przebieg z relacji wiarygodnych świadków. Wszelkie przedstawione przez niego fakty zostały zweryfikowane przez historyków, nawet w najdrobniejszych szczegółach. Dlatego opowieść ma cechy powieści autobiograficznej. Książka powstawała „na gorąco”, bezpośrednio pod wpływem przeżytych wypadków (cechy reportażu). Kolejne rozdziały uporządkowano według chronologii zdarzeń, ale ich kompozycja jest dość luźna, nie istnieje tu fabuła w tradycyjnym rozumieniu, tzn. ciąg zdarzeń połączony na zasadzie przyczyny i skutku (afabularność). Treść obfituje natomiast w liczne epizody, analizy psychologiczne i socjologiczne dokonywane przez narratora (cechy opowieści). Istniejące zaś w tekście bezpośrednie zwroty, np. „Posłuchajcie...”, sugerujące sytuację mówienia, odwołują się do tradycji harcerskiej gawędy.</a:t>
            </a:r>
            <a:endParaRPr>
              <a:solidFill>
                <a:schemeClr val="dk1"/>
              </a:solidFill>
              <a:latin typeface="Comic Sans MS"/>
              <a:ea typeface="Comic Sans MS"/>
              <a:cs typeface="Comic Sans MS"/>
              <a:sym typeface="Comic Sans MS"/>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afterEffect" presetClass="entr" presetID="2" presetSubtype="1">
                                  <p:stCondLst>
                                    <p:cond delay="0"/>
                                  </p:stCondLst>
                                  <p:childTnLst>
                                    <p:set>
                                      <p:cBhvr>
                                        <p:cTn dur="1" fill="hold">
                                          <p:stCondLst>
                                            <p:cond delay="0"/>
                                          </p:stCondLst>
                                        </p:cTn>
                                        <p:tgtEl>
                                          <p:spTgt spid="86"/>
                                        </p:tgtEl>
                                        <p:attrNameLst>
                                          <p:attrName>style.visibility</p:attrName>
                                        </p:attrNameLst>
                                      </p:cBhvr>
                                      <p:to>
                                        <p:strVal val="visible"/>
                                      </p:to>
                                    </p:set>
                                    <p:anim calcmode="lin" valueType="num">
                                      <p:cBhvr additive="base">
                                        <p:cTn dur="1000"/>
                                        <p:tgtEl>
                                          <p:spTgt spid="86"/>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87"/>
                                        </p:tgtEl>
                                        <p:attrNameLst>
                                          <p:attrName>style.visibility</p:attrName>
                                        </p:attrNameLst>
                                      </p:cBhvr>
                                      <p:to>
                                        <p:strVal val="visible"/>
                                      </p:to>
                                    </p:set>
                                    <p:anim calcmode="lin" valueType="num">
                                      <p:cBhvr additive="base">
                                        <p:cTn dur="1000"/>
                                        <p:tgtEl>
                                          <p:spTgt spid="87"/>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pic>
        <p:nvPicPr>
          <p:cNvPr id="92" name="Google Shape;92;p19"/>
          <p:cNvPicPr preferRelativeResize="0"/>
          <p:nvPr/>
        </p:nvPicPr>
        <p:blipFill>
          <a:blip r:embed="rId3">
            <a:alphaModFix/>
          </a:blip>
          <a:stretch>
            <a:fillRect/>
          </a:stretch>
        </p:blipFill>
        <p:spPr>
          <a:xfrm>
            <a:off x="-196625" y="0"/>
            <a:ext cx="9340625" cy="5143499"/>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afterEffect" presetClass="entr" presetID="2" presetSubtype="2">
                                  <p:stCondLst>
                                    <p:cond delay="0"/>
                                  </p:stCondLst>
                                  <p:childTnLst>
                                    <p:set>
                                      <p:cBhvr>
                                        <p:cTn dur="1" fill="hold">
                                          <p:stCondLst>
                                            <p:cond delay="0"/>
                                          </p:stCondLst>
                                        </p:cTn>
                                        <p:tgtEl>
                                          <p:spTgt spid="92"/>
                                        </p:tgtEl>
                                        <p:attrNameLst>
                                          <p:attrName>style.visibility</p:attrName>
                                        </p:attrNameLst>
                                      </p:cBhvr>
                                      <p:to>
                                        <p:strVal val="visible"/>
                                      </p:to>
                                    </p:set>
                                    <p:anim calcmode="lin" valueType="num">
                                      <p:cBhvr additive="base">
                                        <p:cTn dur="1000"/>
                                        <p:tgtEl>
                                          <p:spTgt spid="92"/>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i="1" lang="pl" sz="3500">
                <a:latin typeface="Comic Sans MS"/>
                <a:ea typeface="Comic Sans MS"/>
                <a:cs typeface="Comic Sans MS"/>
                <a:sym typeface="Comic Sans MS"/>
              </a:rPr>
              <a:t>Czas i mi</a:t>
            </a:r>
            <a:r>
              <a:rPr b="1" i="1" lang="pl" sz="3500">
                <a:latin typeface="Comic Sans MS"/>
                <a:ea typeface="Comic Sans MS"/>
                <a:cs typeface="Comic Sans MS"/>
                <a:sym typeface="Comic Sans MS"/>
              </a:rPr>
              <a:t>ejsce akcji</a:t>
            </a:r>
            <a:endParaRPr b="1" i="1" sz="3500">
              <a:latin typeface="Comic Sans MS"/>
              <a:ea typeface="Comic Sans MS"/>
              <a:cs typeface="Comic Sans MS"/>
              <a:sym typeface="Comic Sans MS"/>
            </a:endParaRPr>
          </a:p>
        </p:txBody>
      </p:sp>
      <p:sp>
        <p:nvSpPr>
          <p:cNvPr id="98" name="Google Shape;98;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pl" sz="3100">
                <a:solidFill>
                  <a:schemeClr val="dk1"/>
                </a:solidFill>
                <a:latin typeface="Comic Sans MS"/>
                <a:ea typeface="Comic Sans MS"/>
                <a:cs typeface="Comic Sans MS"/>
                <a:sym typeface="Comic Sans MS"/>
              </a:rPr>
              <a:t>Wydarzenia opisane w Kamieniach na szaniec rozgrywają się w czasie okupacji hitlerowskiej,</a:t>
            </a:r>
            <a:r>
              <a:rPr lang="pl" sz="3100">
                <a:solidFill>
                  <a:schemeClr val="dk1"/>
                </a:solidFill>
                <a:latin typeface="Comic Sans MS"/>
                <a:ea typeface="Comic Sans MS"/>
                <a:cs typeface="Comic Sans MS"/>
                <a:sym typeface="Comic Sans MS"/>
              </a:rPr>
              <a:t> o</a:t>
            </a:r>
            <a:r>
              <a:rPr lang="pl" sz="3100">
                <a:solidFill>
                  <a:schemeClr val="dk1"/>
                </a:solidFill>
                <a:latin typeface="Comic Sans MS"/>
                <a:ea typeface="Comic Sans MS"/>
                <a:cs typeface="Comic Sans MS"/>
                <a:sym typeface="Comic Sans MS"/>
              </a:rPr>
              <a:t>bejmują okres od czerwca 1939 r., do sierpnia 1943 r.</a:t>
            </a:r>
            <a:r>
              <a:rPr lang="pl" sz="3100">
                <a:solidFill>
                  <a:schemeClr val="dk1"/>
                </a:solidFill>
                <a:latin typeface="Comic Sans MS"/>
                <a:ea typeface="Comic Sans MS"/>
                <a:cs typeface="Comic Sans MS"/>
                <a:sym typeface="Comic Sans MS"/>
              </a:rPr>
              <a:t> Akcja</a:t>
            </a:r>
            <a:r>
              <a:rPr lang="pl" sz="3100">
                <a:solidFill>
                  <a:schemeClr val="dk1"/>
                </a:solidFill>
                <a:latin typeface="Comic Sans MS"/>
                <a:ea typeface="Comic Sans MS"/>
                <a:cs typeface="Comic Sans MS"/>
                <a:sym typeface="Comic Sans MS"/>
              </a:rPr>
              <a:t> rozgrywa się przede wszystkim w okupowanej Warszawie.</a:t>
            </a:r>
            <a:endParaRPr sz="3100">
              <a:solidFill>
                <a:schemeClr val="dk1"/>
              </a:solidFill>
              <a:latin typeface="Comic Sans MS"/>
              <a:ea typeface="Comic Sans MS"/>
              <a:cs typeface="Comic Sans MS"/>
              <a:sym typeface="Comic Sans MS"/>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afterEffect" presetClass="entr" presetID="2" presetSubtype="1">
                                  <p:stCondLst>
                                    <p:cond delay="0"/>
                                  </p:stCondLst>
                                  <p:childTnLst>
                                    <p:set>
                                      <p:cBhvr>
                                        <p:cTn dur="1" fill="hold">
                                          <p:stCondLst>
                                            <p:cond delay="0"/>
                                          </p:stCondLst>
                                        </p:cTn>
                                        <p:tgtEl>
                                          <p:spTgt spid="97"/>
                                        </p:tgtEl>
                                        <p:attrNameLst>
                                          <p:attrName>style.visibility</p:attrName>
                                        </p:attrNameLst>
                                      </p:cBhvr>
                                      <p:to>
                                        <p:strVal val="visible"/>
                                      </p:to>
                                    </p:set>
                                    <p:anim calcmode="lin" valueType="num">
                                      <p:cBhvr additive="base">
                                        <p:cTn dur="1000"/>
                                        <p:tgtEl>
                                          <p:spTgt spid="97"/>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98"/>
                                        </p:tgtEl>
                                        <p:attrNameLst>
                                          <p:attrName>style.visibility</p:attrName>
                                        </p:attrNameLst>
                                      </p:cBhvr>
                                      <p:to>
                                        <p:strVal val="visible"/>
                                      </p:to>
                                    </p:set>
                                    <p:anim calcmode="lin" valueType="num">
                                      <p:cBhvr additive="base">
                                        <p:cTn dur="1000"/>
                                        <p:tgtEl>
                                          <p:spTgt spid="98"/>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pic>
        <p:nvPicPr>
          <p:cNvPr id="103" name="Google Shape;103;p21"/>
          <p:cNvPicPr preferRelativeResize="0"/>
          <p:nvPr/>
        </p:nvPicPr>
        <p:blipFill>
          <a:blip r:embed="rId3">
            <a:alphaModFix/>
          </a:blip>
          <a:stretch>
            <a:fillRect/>
          </a:stretch>
        </p:blipFill>
        <p:spPr>
          <a:xfrm>
            <a:off x="0" y="0"/>
            <a:ext cx="3521975" cy="5143501"/>
          </a:xfrm>
          <a:prstGeom prst="rect">
            <a:avLst/>
          </a:prstGeom>
          <a:noFill/>
          <a:ln>
            <a:noFill/>
          </a:ln>
        </p:spPr>
      </p:pic>
      <p:pic>
        <p:nvPicPr>
          <p:cNvPr id="104" name="Google Shape;104;p21"/>
          <p:cNvPicPr preferRelativeResize="0"/>
          <p:nvPr/>
        </p:nvPicPr>
        <p:blipFill>
          <a:blip r:embed="rId4">
            <a:alphaModFix/>
          </a:blip>
          <a:stretch>
            <a:fillRect/>
          </a:stretch>
        </p:blipFill>
        <p:spPr>
          <a:xfrm>
            <a:off x="3521975" y="0"/>
            <a:ext cx="5622026" cy="51435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afterEffect" presetClass="entr" presetID="2" presetSubtype="8">
                                  <p:stCondLst>
                                    <p:cond delay="0"/>
                                  </p:stCondLst>
                                  <p:childTnLst>
                                    <p:set>
                                      <p:cBhvr>
                                        <p:cTn dur="1" fill="hold">
                                          <p:stCondLst>
                                            <p:cond delay="0"/>
                                          </p:stCondLst>
                                        </p:cTn>
                                        <p:tgtEl>
                                          <p:spTgt spid="103"/>
                                        </p:tgtEl>
                                        <p:attrNameLst>
                                          <p:attrName>style.visibility</p:attrName>
                                        </p:attrNameLst>
                                      </p:cBhvr>
                                      <p:to>
                                        <p:strVal val="visible"/>
                                      </p:to>
                                    </p:set>
                                    <p:anim calcmode="lin" valueType="num">
                                      <p:cBhvr additive="base">
                                        <p:cTn dur="1000"/>
                                        <p:tgtEl>
                                          <p:spTgt spid="103"/>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0"/>
                                  </p:stCondLst>
                                  <p:childTnLst>
                                    <p:set>
                                      <p:cBhvr>
                                        <p:cTn dur="1" fill="hold">
                                          <p:stCondLst>
                                            <p:cond delay="0"/>
                                          </p:stCondLst>
                                        </p:cTn>
                                        <p:tgtEl>
                                          <p:spTgt spid="104"/>
                                        </p:tgtEl>
                                        <p:attrNameLst>
                                          <p:attrName>style.visibility</p:attrName>
                                        </p:attrNameLst>
                                      </p:cBhvr>
                                      <p:to>
                                        <p:strVal val="visible"/>
                                      </p:to>
                                    </p:set>
                                    <p:anim calcmode="lin" valueType="num">
                                      <p:cBhvr additive="base">
                                        <p:cTn dur="1000"/>
                                        <p:tgtEl>
                                          <p:spTgt spid="104"/>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