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7" r:id="rId7"/>
    <p:sldId id="270" r:id="rId8"/>
    <p:sldId id="260" r:id="rId9"/>
    <p:sldId id="261" r:id="rId10"/>
    <p:sldId id="262" r:id="rId11"/>
    <p:sldId id="263" r:id="rId12"/>
    <p:sldId id="264" r:id="rId13"/>
    <p:sldId id="265" r:id="rId14"/>
    <p:sldId id="269" r:id="rId15"/>
    <p:sldId id="266" r:id="rId16"/>
    <p:sldId id="271" r:id="rId17"/>
    <p:sldId id="272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86D9-D465-425E-A9C0-E84F9E2C8E0B}" type="datetimeFigureOut">
              <a:rPr lang="pl-PL" smtClean="0"/>
              <a:t>12.12.2020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DD17-75A9-434D-BD19-0DA2CE8ECF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511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86D9-D465-425E-A9C0-E84F9E2C8E0B}" type="datetimeFigureOut">
              <a:rPr lang="pl-PL" smtClean="0"/>
              <a:t>12.12.2020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DD17-75A9-434D-BD19-0DA2CE8ECF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3478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86D9-D465-425E-A9C0-E84F9E2C8E0B}" type="datetimeFigureOut">
              <a:rPr lang="pl-PL" smtClean="0"/>
              <a:t>12.12.2020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DD17-75A9-434D-BD19-0DA2CE8ECF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4819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86D9-D465-425E-A9C0-E84F9E2C8E0B}" type="datetimeFigureOut">
              <a:rPr lang="pl-PL" smtClean="0"/>
              <a:t>12.12.2020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DD17-75A9-434D-BD19-0DA2CE8ECF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3551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86D9-D465-425E-A9C0-E84F9E2C8E0B}" type="datetimeFigureOut">
              <a:rPr lang="pl-PL" smtClean="0"/>
              <a:t>12.12.2020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DD17-75A9-434D-BD19-0DA2CE8ECF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670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86D9-D465-425E-A9C0-E84F9E2C8E0B}" type="datetimeFigureOut">
              <a:rPr lang="pl-PL" smtClean="0"/>
              <a:t>12.12.2020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DD17-75A9-434D-BD19-0DA2CE8ECF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905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86D9-D465-425E-A9C0-E84F9E2C8E0B}" type="datetimeFigureOut">
              <a:rPr lang="pl-PL" smtClean="0"/>
              <a:t>12.12.2020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DD17-75A9-434D-BD19-0DA2CE8ECF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764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86D9-D465-425E-A9C0-E84F9E2C8E0B}" type="datetimeFigureOut">
              <a:rPr lang="pl-PL" smtClean="0"/>
              <a:t>12.12.2020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DD17-75A9-434D-BD19-0DA2CE8ECF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89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86D9-D465-425E-A9C0-E84F9E2C8E0B}" type="datetimeFigureOut">
              <a:rPr lang="pl-PL" smtClean="0"/>
              <a:t>12.12.2020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DD17-75A9-434D-BD19-0DA2CE8ECF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9100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86D9-D465-425E-A9C0-E84F9E2C8E0B}" type="datetimeFigureOut">
              <a:rPr lang="pl-PL" smtClean="0"/>
              <a:t>12.12.2020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DD17-75A9-434D-BD19-0DA2CE8ECF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3139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86D9-D465-425E-A9C0-E84F9E2C8E0B}" type="datetimeFigureOut">
              <a:rPr lang="pl-PL" smtClean="0"/>
              <a:t>12.12.2020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7DD17-75A9-434D-BD19-0DA2CE8ECF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29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486D9-D465-425E-A9C0-E84F9E2C8E0B}" type="datetimeFigureOut">
              <a:rPr lang="pl-PL" smtClean="0"/>
              <a:t>12.12.2020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7DD17-75A9-434D-BD19-0DA2CE8ECF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195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pl-PL" dirty="0" smtClean="0"/>
              <a:t>Mały Książę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36428" y="1196752"/>
            <a:ext cx="6400800" cy="1752600"/>
          </a:xfrm>
        </p:spPr>
        <p:txBody>
          <a:bodyPr/>
          <a:lstStyle/>
          <a:p>
            <a:r>
              <a:rPr lang="pl-PL" dirty="0" smtClean="0"/>
              <a:t> </a:t>
            </a:r>
            <a:r>
              <a:rPr lang="pl-PL" dirty="0" err="1" smtClean="0">
                <a:solidFill>
                  <a:srgbClr val="002060"/>
                </a:solidFill>
              </a:rPr>
              <a:t>Antoine</a:t>
            </a:r>
            <a:r>
              <a:rPr lang="pl-PL" dirty="0" smtClean="0">
                <a:solidFill>
                  <a:srgbClr val="002060"/>
                </a:solidFill>
              </a:rPr>
              <a:t> de Saint-</a:t>
            </a:r>
            <a:r>
              <a:rPr lang="pl-PL" dirty="0" err="1" smtClean="0">
                <a:solidFill>
                  <a:srgbClr val="002060"/>
                </a:solidFill>
              </a:rPr>
              <a:t>Exupéry</a:t>
            </a:r>
            <a:endParaRPr lang="pl-PL" dirty="0">
              <a:solidFill>
                <a:srgbClr val="00206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88840"/>
            <a:ext cx="3312368" cy="4679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5593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17453"/>
            <a:ext cx="7772400" cy="1470025"/>
          </a:xfrm>
        </p:spPr>
        <p:txBody>
          <a:bodyPr/>
          <a:lstStyle/>
          <a:p>
            <a:r>
              <a:rPr lang="pl-PL" dirty="0" smtClean="0"/>
              <a:t>Lis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2276872"/>
            <a:ext cx="5508104" cy="4581128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>Zwykle w bajkach lis jest alegorią cech negatywnych: przebiegłości, sprytu, chytrości. W utworze Saint-</a:t>
            </a:r>
            <a:r>
              <a:rPr lang="pl-PL" dirty="0" err="1" smtClean="0">
                <a:solidFill>
                  <a:srgbClr val="002060"/>
                </a:solidFill>
              </a:rPr>
              <a:t>Exupéry'ego</a:t>
            </a:r>
            <a:r>
              <a:rPr lang="pl-PL" dirty="0" smtClean="0">
                <a:solidFill>
                  <a:srgbClr val="002060"/>
                </a:solidFill>
              </a:rPr>
              <a:t> lis jest upersonifikowany, uczy Księcia, czym jest przyjaźń i jak ją pielęgnować. Postać również nierealna.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309" y="2329677"/>
            <a:ext cx="3522112" cy="411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1626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pl-PL" dirty="0" smtClean="0"/>
              <a:t>Król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2204864"/>
            <a:ext cx="6012160" cy="4653136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>Typ człowieka, który jest skoncentrowany jedynie na sobie, ważne jest dla niego to, by był wielbiony i oklaskiwany.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420888"/>
            <a:ext cx="2898730" cy="3605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8920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7453"/>
            <a:ext cx="7772400" cy="1470025"/>
          </a:xfrm>
        </p:spPr>
        <p:txBody>
          <a:bodyPr/>
          <a:lstStyle/>
          <a:p>
            <a:r>
              <a:rPr lang="pl-PL" dirty="0" smtClean="0"/>
              <a:t>Geograf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556" y="1772816"/>
            <a:ext cx="4968552" cy="4320480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>Nie jest badaczem, bo nie ma czasu na „łazikowanie”. Pisze księgi, jest zwykłym biurokratą. On również wykonuje pracę pozbawioną sensu i celu</a:t>
            </a:r>
            <a:r>
              <a:rPr lang="pl-PL" dirty="0" smtClean="0"/>
              <a:t>.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081" y="1857387"/>
            <a:ext cx="4049919" cy="2855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6983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3805"/>
            <a:ext cx="7772400" cy="1470025"/>
          </a:xfrm>
        </p:spPr>
        <p:txBody>
          <a:bodyPr/>
          <a:lstStyle/>
          <a:p>
            <a:r>
              <a:rPr lang="pl-PL" dirty="0" smtClean="0"/>
              <a:t>Pijak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798" y="2101077"/>
            <a:ext cx="3962138" cy="3416155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>Nałogowiec, mężczyzna, który postępuje nie tylko wbrew zasadom społecznym, ale również wbrew logice.</a:t>
            </a:r>
          </a:p>
          <a:p>
            <a:endParaRPr lang="pl-PL" dirty="0" smtClean="0">
              <a:solidFill>
                <a:srgbClr val="00206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282" y="1988840"/>
            <a:ext cx="3945845" cy="315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1458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470025"/>
          </a:xfrm>
        </p:spPr>
        <p:txBody>
          <a:bodyPr>
            <a:normAutofit/>
          </a:bodyPr>
          <a:lstStyle/>
          <a:p>
            <a:r>
              <a:rPr lang="pl-PL" dirty="0" smtClean="0"/>
              <a:t>Latarnik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8082" y="2276872"/>
            <a:ext cx="5552030" cy="3600400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>Człowiek, który bezwolnie wykonuje polecenia i rozkazy, nie zastanawiając się nad ich sensem i celowością. Jest jednak pracowity, to jedyna jego zaleta.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741394"/>
            <a:ext cx="2926580" cy="3907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1808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1470025"/>
          </a:xfrm>
        </p:spPr>
        <p:txBody>
          <a:bodyPr/>
          <a:lstStyle/>
          <a:p>
            <a:r>
              <a:rPr lang="pl-PL" dirty="0" smtClean="0"/>
              <a:t>Próżny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67544" y="2060848"/>
            <a:ext cx="4752528" cy="3816424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>Człowiek, który jest skoncentrowany jedynie na sobie, ważne jest dla niego to, by był wielbiony i oklaskiwany.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324941"/>
            <a:ext cx="2736304" cy="5253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2725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17453"/>
            <a:ext cx="7772400" cy="1470025"/>
          </a:xfrm>
        </p:spPr>
        <p:txBody>
          <a:bodyPr/>
          <a:lstStyle/>
          <a:p>
            <a:r>
              <a:rPr lang="pl-PL" dirty="0" smtClean="0"/>
              <a:t>O autorze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7504" y="3861048"/>
            <a:ext cx="9036496" cy="2808312"/>
          </a:xfrm>
        </p:spPr>
        <p:txBody>
          <a:bodyPr/>
          <a:lstStyle/>
          <a:p>
            <a:pPr algn="l"/>
            <a:r>
              <a:rPr lang="pl-PL" dirty="0" smtClean="0">
                <a:solidFill>
                  <a:srgbClr val="002060"/>
                </a:solidFill>
              </a:rPr>
              <a:t>Data i miejsce urodzenia:29czerwca 1900 Lyon</a:t>
            </a:r>
          </a:p>
          <a:p>
            <a:pPr algn="l"/>
            <a:r>
              <a:rPr lang="pl-PL" dirty="0" smtClean="0">
                <a:solidFill>
                  <a:srgbClr val="002060"/>
                </a:solidFill>
              </a:rPr>
              <a:t>Data i miejsce śmierci	:31 lipca 1944 Marsylia</a:t>
            </a:r>
          </a:p>
          <a:p>
            <a:pPr algn="l"/>
            <a:r>
              <a:rPr lang="pl-PL" dirty="0" smtClean="0">
                <a:solidFill>
                  <a:srgbClr val="002060"/>
                </a:solidFill>
              </a:rPr>
              <a:t>francuski pilot, pisarz i poeta. Autor Małego Księcia, jednego z najważniejszych utworów literackich XX wieku.</a:t>
            </a:r>
            <a:endParaRPr lang="pl-PL" dirty="0">
              <a:solidFill>
                <a:srgbClr val="002060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340768"/>
            <a:ext cx="4680520" cy="22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9094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/>
          <a:lstStyle/>
          <a:p>
            <a:r>
              <a:rPr lang="pl-PL" dirty="0" smtClean="0"/>
              <a:t>Opinia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1916832"/>
            <a:ext cx="9144000" cy="4680520"/>
          </a:xfrm>
        </p:spPr>
        <p:txBody>
          <a:bodyPr>
            <a:normAutofit/>
          </a:bodyPr>
          <a:lstStyle/>
          <a:p>
            <a:pPr algn="l"/>
            <a:r>
              <a:rPr lang="pl-PL" dirty="0" smtClean="0">
                <a:solidFill>
                  <a:srgbClr val="002060"/>
                </a:solidFill>
              </a:rPr>
              <a:t>Powieść Mały Książe jest jedną z moich ulubionych książek. Nie dziwi mnie to, że książka jest jedną z najlepszych utworów literackich XX wieku.</a:t>
            </a:r>
          </a:p>
          <a:p>
            <a:pPr algn="l"/>
            <a:endParaRPr lang="pl-PL" dirty="0">
              <a:solidFill>
                <a:srgbClr val="002060"/>
              </a:solidFill>
            </a:endParaRPr>
          </a:p>
          <a:p>
            <a:pPr algn="l"/>
            <a:endParaRPr lang="pl-PL" dirty="0" smtClean="0">
              <a:solidFill>
                <a:srgbClr val="002060"/>
              </a:solidFill>
            </a:endParaRPr>
          </a:p>
          <a:p>
            <a:pPr algn="l"/>
            <a:endParaRPr lang="pl-PL" dirty="0">
              <a:solidFill>
                <a:srgbClr val="002060"/>
              </a:solidFill>
            </a:endParaRPr>
          </a:p>
          <a:p>
            <a:pPr algn="l"/>
            <a:endParaRPr lang="pl-PL" dirty="0" smtClean="0">
              <a:solidFill>
                <a:srgbClr val="002060"/>
              </a:solidFill>
            </a:endParaRPr>
          </a:p>
          <a:p>
            <a:pPr algn="l"/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smtClean="0">
                <a:solidFill>
                  <a:srgbClr val="002060"/>
                </a:solidFill>
              </a:rPr>
              <a:t>                                                                   </a:t>
            </a:r>
            <a:r>
              <a:rPr lang="pl-PL" sz="1200" dirty="0" smtClean="0">
                <a:solidFill>
                  <a:srgbClr val="002060"/>
                </a:solidFill>
              </a:rPr>
              <a:t>                                            </a:t>
            </a:r>
            <a:r>
              <a:rPr lang="pl-PL" sz="1200" dirty="0">
                <a:solidFill>
                  <a:srgbClr val="002060"/>
                </a:solidFill>
              </a:rPr>
              <a:t>J</a:t>
            </a:r>
            <a:r>
              <a:rPr lang="pl-PL" sz="1200" dirty="0" smtClean="0">
                <a:solidFill>
                  <a:srgbClr val="002060"/>
                </a:solidFill>
              </a:rPr>
              <a:t>akub  </a:t>
            </a:r>
            <a:r>
              <a:rPr lang="pl-PL" sz="1200" dirty="0" err="1">
                <a:solidFill>
                  <a:srgbClr val="002060"/>
                </a:solidFill>
              </a:rPr>
              <a:t>P</a:t>
            </a:r>
            <a:r>
              <a:rPr lang="pl-PL" sz="1200" dirty="0" err="1" smtClean="0">
                <a:solidFill>
                  <a:srgbClr val="002060"/>
                </a:solidFill>
              </a:rPr>
              <a:t>ułym</a:t>
            </a:r>
            <a:endParaRPr lang="pl-PL" dirty="0">
              <a:solidFill>
                <a:srgbClr val="002060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95709"/>
            <a:ext cx="2520280" cy="326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8291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31101"/>
            <a:ext cx="7772400" cy="1470025"/>
          </a:xfrm>
        </p:spPr>
        <p:txBody>
          <a:bodyPr/>
          <a:lstStyle/>
          <a:p>
            <a:r>
              <a:rPr lang="pl-PL" dirty="0" smtClean="0"/>
              <a:t>Data i miejsce wydania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2348880"/>
            <a:ext cx="9144000" cy="4509120"/>
          </a:xfrm>
        </p:spPr>
        <p:txBody>
          <a:bodyPr/>
          <a:lstStyle/>
          <a:p>
            <a:pPr algn="l"/>
            <a:r>
              <a:rPr lang="pl-PL" dirty="0" smtClean="0">
                <a:solidFill>
                  <a:srgbClr val="002060"/>
                </a:solidFill>
              </a:rPr>
              <a:t>Data wydania: 6 kwietnia 1943</a:t>
            </a:r>
          </a:p>
          <a:p>
            <a:pPr algn="l"/>
            <a:r>
              <a:rPr lang="pl-PL" dirty="0" smtClean="0">
                <a:solidFill>
                  <a:srgbClr val="002060"/>
                </a:solidFill>
              </a:rPr>
              <a:t>Data wydania polskiego: 1947</a:t>
            </a:r>
          </a:p>
          <a:p>
            <a:pPr algn="l"/>
            <a:r>
              <a:rPr lang="pl-PL" dirty="0" smtClean="0">
                <a:solidFill>
                  <a:srgbClr val="002060"/>
                </a:solidFill>
              </a:rPr>
              <a:t>Miejsce wydania: Nowy Jork</a:t>
            </a:r>
            <a:endParaRPr lang="pl-PL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5251" y="2060848"/>
            <a:ext cx="3131653" cy="4180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9187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-23490"/>
            <a:ext cx="7772400" cy="1470025"/>
          </a:xfrm>
        </p:spPr>
        <p:txBody>
          <a:bodyPr/>
          <a:lstStyle/>
          <a:p>
            <a:r>
              <a:rPr lang="pl-PL" dirty="0" smtClean="0"/>
              <a:t>Film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2348880"/>
            <a:ext cx="6300192" cy="4509120"/>
          </a:xfrm>
        </p:spPr>
        <p:txBody>
          <a:bodyPr/>
          <a:lstStyle/>
          <a:p>
            <a:pPr algn="l"/>
            <a:r>
              <a:rPr lang="pl-PL" dirty="0" smtClean="0">
                <a:solidFill>
                  <a:srgbClr val="002060"/>
                </a:solidFill>
              </a:rPr>
              <a:t>Mały Książę – francuski film animowany w reżyserii Marka </a:t>
            </a:r>
            <a:r>
              <a:rPr lang="pl-PL" dirty="0" err="1" smtClean="0">
                <a:solidFill>
                  <a:srgbClr val="002060"/>
                </a:solidFill>
              </a:rPr>
              <a:t>Osborne’a</a:t>
            </a:r>
            <a:r>
              <a:rPr lang="pl-PL" dirty="0" smtClean="0">
                <a:solidFill>
                  <a:srgbClr val="002060"/>
                </a:solidFill>
              </a:rPr>
              <a:t> z 2015 roku.</a:t>
            </a:r>
          </a:p>
          <a:p>
            <a:pPr algn="l"/>
            <a:r>
              <a:rPr lang="pl-PL" dirty="0" smtClean="0">
                <a:solidFill>
                  <a:srgbClr val="002060"/>
                </a:solidFill>
              </a:rPr>
              <a:t>Data premiery: 7 sierpnia 2015</a:t>
            </a:r>
          </a:p>
          <a:p>
            <a:endParaRPr lang="pl-P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988840"/>
            <a:ext cx="2862971" cy="4155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3869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1470025"/>
          </a:xfrm>
        </p:spPr>
        <p:txBody>
          <a:bodyPr/>
          <a:lstStyle/>
          <a:p>
            <a:r>
              <a:rPr lang="pl-PL" dirty="0" smtClean="0"/>
              <a:t>Planeta b-612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5760640" cy="3960440"/>
          </a:xfrm>
        </p:spPr>
        <p:txBody>
          <a:bodyPr>
            <a:normAutofit fontScale="92500"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>Planeta B-612 była zamieszkiwana przez </a:t>
            </a:r>
            <a:r>
              <a:rPr lang="pl-PL" dirty="0">
                <a:solidFill>
                  <a:srgbClr val="002060"/>
                </a:solidFill>
              </a:rPr>
              <a:t>M</a:t>
            </a:r>
            <a:r>
              <a:rPr lang="pl-PL" dirty="0" smtClean="0">
                <a:solidFill>
                  <a:srgbClr val="002060"/>
                </a:solidFill>
              </a:rPr>
              <a:t>ałego Księcia i różę. Planeta była właściwie niewielką asteroidą. Jest wielkości domu i można co minutę oglądać zachód Słońca. Planeta była obrastana przez baobaby, które </a:t>
            </a:r>
            <a:r>
              <a:rPr lang="pl-PL" dirty="0">
                <a:solidFill>
                  <a:srgbClr val="002060"/>
                </a:solidFill>
              </a:rPr>
              <a:t>M</a:t>
            </a:r>
            <a:r>
              <a:rPr lang="pl-PL" dirty="0" smtClean="0">
                <a:solidFill>
                  <a:srgbClr val="002060"/>
                </a:solidFill>
              </a:rPr>
              <a:t>ały Książe musiał codziennie wyrywać</a:t>
            </a:r>
            <a:r>
              <a:rPr lang="pl-PL" dirty="0" smtClean="0"/>
              <a:t>.</a:t>
            </a:r>
          </a:p>
          <a:p>
            <a:endParaRPr lang="pl-PL" dirty="0" smtClean="0"/>
          </a:p>
          <a:p>
            <a:endParaRPr lang="pl-P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320" y="2278462"/>
            <a:ext cx="2761244" cy="3700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2851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>
            <a:normAutofit/>
          </a:bodyPr>
          <a:lstStyle/>
          <a:p>
            <a:r>
              <a:rPr lang="pl-PL" dirty="0" smtClean="0"/>
              <a:t>Mały Książę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4221088"/>
            <a:ext cx="8352928" cy="2160240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>Główny bohater utworu. Jest to mały chłopiec, który przybył na Ziemię z planety B-612. Jest to drobne jasnowłose dziecko o kędzierzawej czuprynie. Pisarz przedstawia go w ten sposób: „... był uroczy, śmiał się i chciał mieć baranka”.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340768"/>
            <a:ext cx="5040560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5003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13684"/>
            <a:ext cx="7772400" cy="1470025"/>
          </a:xfrm>
        </p:spPr>
        <p:txBody>
          <a:bodyPr/>
          <a:lstStyle/>
          <a:p>
            <a:r>
              <a:rPr lang="pl-PL" dirty="0" smtClean="0"/>
              <a:t>Pilot (narrator)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1772816"/>
            <a:ext cx="4968552" cy="4725144"/>
          </a:xfrm>
        </p:spPr>
        <p:txBody>
          <a:bodyPr>
            <a:normAutofit fontScale="77500" lnSpcReduction="20000"/>
          </a:bodyPr>
          <a:lstStyle/>
          <a:p>
            <a:endParaRPr lang="pl-PL" dirty="0" smtClean="0"/>
          </a:p>
          <a:p>
            <a:r>
              <a:rPr lang="pl-PL" dirty="0" smtClean="0">
                <a:solidFill>
                  <a:srgbClr val="002060"/>
                </a:solidFill>
              </a:rPr>
              <a:t>Jest dorosłym, samotnym człowiekiem, który zachował zdolność czystego, „szczerego” - dziecięcego spojrzenia na świat. Została ona przytłumiona, ale Mały Książę budzi w pilocie dziecko, które zaczyna właściwie oceniać i doskonale rozumie małego przybysza. Kiedy się spotykają, pilot jest „poważny”, uważa, że problemy Małego Księcia dotyczące róży, planety i baobabów są błahe i nieprawdziwe.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4398" y="2564904"/>
            <a:ext cx="3554868" cy="349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6252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/>
          <a:lstStyle/>
          <a:p>
            <a:r>
              <a:rPr lang="pl-PL" dirty="0" smtClean="0"/>
              <a:t>Róża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7504" y="1844824"/>
            <a:ext cx="4752528" cy="4824536"/>
          </a:xfrm>
        </p:spPr>
        <p:txBody>
          <a:bodyPr>
            <a:normAutofit fontScale="85000" lnSpcReduction="20000"/>
          </a:bodyPr>
          <a:lstStyle/>
          <a:p>
            <a:r>
              <a:rPr lang="pl-PL" dirty="0">
                <a:solidFill>
                  <a:srgbClr val="002060"/>
                </a:solidFill>
              </a:rPr>
              <a:t>J</a:t>
            </a:r>
            <a:r>
              <a:rPr lang="pl-PL" dirty="0" smtClean="0">
                <a:solidFill>
                  <a:srgbClr val="002060"/>
                </a:solidFill>
              </a:rPr>
              <a:t>est piękna, powabna, świadoma swej urody i czaru. Przybyła na planetę Małego Księcia jako małe ziarnko. Róża zachowuje się jak piękna kobieta - jest kapryśna i kokieteryjna, żąda opieki i komplementów. Chce być podziwiana i uwielbiana, odgrywa „wielką damę, przewrażliwioną nieco na punkcie własnej osoby”. Jest dumna, nie ujawnia własnych uczuć, pod kolcami ukrywa swoją prawdziwą naturę.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104954"/>
            <a:ext cx="3096344" cy="4060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7052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-17381"/>
            <a:ext cx="7772400" cy="1470025"/>
          </a:xfrm>
        </p:spPr>
        <p:txBody>
          <a:bodyPr/>
          <a:lstStyle/>
          <a:p>
            <a:r>
              <a:rPr lang="pl-PL" dirty="0" smtClean="0"/>
              <a:t>Tureckiego astronoma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4320480" cy="5328592"/>
          </a:xfrm>
        </p:spPr>
        <p:txBody>
          <a:bodyPr>
            <a:normAutofit fontScale="92500"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>Miałem pewne podstawy, aby sądzić, że planeta, z której przybył Mały Książę, jest gwiazdą B-612. Ta gwiazda była widziana raz tylko, w 1909 roku, przez tureckiego astronoma, który swoje odkrycie ogłosił na Międzynarodowym Kongresie Astronomów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962" y="1988840"/>
            <a:ext cx="4248642" cy="3388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4316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-13612"/>
            <a:ext cx="7772400" cy="1470025"/>
          </a:xfrm>
        </p:spPr>
        <p:txBody>
          <a:bodyPr/>
          <a:lstStyle/>
          <a:p>
            <a:r>
              <a:rPr lang="pl-PL" dirty="0" smtClean="0"/>
              <a:t>Bankier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1556792"/>
            <a:ext cx="5292080" cy="5301208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J</a:t>
            </a:r>
            <a:r>
              <a:rPr lang="pl-PL" dirty="0" smtClean="0">
                <a:solidFill>
                  <a:srgbClr val="002060"/>
                </a:solidFill>
              </a:rPr>
              <a:t>est postacią symbolizującą filozofię materialistyczną, reprezentuje ludzi, dla których dobra materialne są wartością, której poświęcili swoje życie. Bankier, podobnie jak Pijak i Latarnik, nie potrafi powiedzieć, czemu tak naprawdę służą jego zabiegi.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498" y="2204864"/>
            <a:ext cx="3829502" cy="3354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175282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565</Words>
  <Application>Microsoft Office PowerPoint</Application>
  <PresentationFormat>Pokaz na ekranie (4:3)</PresentationFormat>
  <Paragraphs>46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Motyw pakietu Office</vt:lpstr>
      <vt:lpstr>Mały Książę</vt:lpstr>
      <vt:lpstr>Data i miejsce wydania</vt:lpstr>
      <vt:lpstr>Film </vt:lpstr>
      <vt:lpstr>Planeta b-612</vt:lpstr>
      <vt:lpstr>Mały Książę</vt:lpstr>
      <vt:lpstr>Pilot (narrator)</vt:lpstr>
      <vt:lpstr>Róża </vt:lpstr>
      <vt:lpstr>Tureckiego astronoma</vt:lpstr>
      <vt:lpstr>Bankier </vt:lpstr>
      <vt:lpstr>Lis </vt:lpstr>
      <vt:lpstr>Król</vt:lpstr>
      <vt:lpstr>Geograf</vt:lpstr>
      <vt:lpstr>Pijak</vt:lpstr>
      <vt:lpstr>Latarnik</vt:lpstr>
      <vt:lpstr>Próżny</vt:lpstr>
      <vt:lpstr>O autorze</vt:lpstr>
      <vt:lpstr>Opinia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Mały Książę</dc:title>
  <dc:creator>LENOVO</dc:creator>
  <cp:lastModifiedBy>LENOVO</cp:lastModifiedBy>
  <cp:revision>9</cp:revision>
  <dcterms:created xsi:type="dcterms:W3CDTF">2020-12-12T10:15:55Z</dcterms:created>
  <dcterms:modified xsi:type="dcterms:W3CDTF">2020-12-12T12:00:00Z</dcterms:modified>
</cp:coreProperties>
</file>